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4"/>
    <p:sldMasterId id="2147483876" r:id="rId5"/>
    <p:sldMasterId id="2147484868" r:id="rId6"/>
  </p:sldMasterIdLst>
  <p:notesMasterIdLst>
    <p:notesMasterId r:id="rId77"/>
  </p:notesMasterIdLst>
  <p:sldIdLst>
    <p:sldId id="256" r:id="rId7"/>
    <p:sldId id="368" r:id="rId8"/>
    <p:sldId id="288" r:id="rId9"/>
    <p:sldId id="417" r:id="rId10"/>
    <p:sldId id="377" r:id="rId11"/>
    <p:sldId id="378" r:id="rId12"/>
    <p:sldId id="379" r:id="rId13"/>
    <p:sldId id="380" r:id="rId14"/>
    <p:sldId id="381" r:id="rId15"/>
    <p:sldId id="382" r:id="rId16"/>
    <p:sldId id="383" r:id="rId17"/>
    <p:sldId id="384" r:id="rId18"/>
    <p:sldId id="385" r:id="rId19"/>
    <p:sldId id="449" r:id="rId20"/>
    <p:sldId id="427" r:id="rId21"/>
    <p:sldId id="429" r:id="rId22"/>
    <p:sldId id="441" r:id="rId23"/>
    <p:sldId id="439" r:id="rId24"/>
    <p:sldId id="446" r:id="rId25"/>
    <p:sldId id="447" r:id="rId26"/>
    <p:sldId id="387" r:id="rId27"/>
    <p:sldId id="388" r:id="rId28"/>
    <p:sldId id="389" r:id="rId29"/>
    <p:sldId id="390" r:id="rId30"/>
    <p:sldId id="391" r:id="rId31"/>
    <p:sldId id="455" r:id="rId32"/>
    <p:sldId id="450" r:id="rId33"/>
    <p:sldId id="451" r:id="rId34"/>
    <p:sldId id="452" r:id="rId35"/>
    <p:sldId id="453" r:id="rId36"/>
    <p:sldId id="409" r:id="rId37"/>
    <p:sldId id="392" r:id="rId38"/>
    <p:sldId id="393" r:id="rId39"/>
    <p:sldId id="394" r:id="rId40"/>
    <p:sldId id="395" r:id="rId41"/>
    <p:sldId id="396" r:id="rId42"/>
    <p:sldId id="397" r:id="rId43"/>
    <p:sldId id="398" r:id="rId44"/>
    <p:sldId id="399" r:id="rId45"/>
    <p:sldId id="400" r:id="rId46"/>
    <p:sldId id="401" r:id="rId47"/>
    <p:sldId id="402" r:id="rId48"/>
    <p:sldId id="403" r:id="rId49"/>
    <p:sldId id="404" r:id="rId50"/>
    <p:sldId id="405" r:id="rId51"/>
    <p:sldId id="407" r:id="rId52"/>
    <p:sldId id="408" r:id="rId53"/>
    <p:sldId id="410" r:id="rId54"/>
    <p:sldId id="411" r:id="rId55"/>
    <p:sldId id="412" r:id="rId56"/>
    <p:sldId id="413" r:id="rId57"/>
    <p:sldId id="414" r:id="rId58"/>
    <p:sldId id="415" r:id="rId59"/>
    <p:sldId id="420" r:id="rId60"/>
    <p:sldId id="418" r:id="rId61"/>
    <p:sldId id="346" r:id="rId62"/>
    <p:sldId id="307" r:id="rId63"/>
    <p:sldId id="308" r:id="rId64"/>
    <p:sldId id="335" r:id="rId65"/>
    <p:sldId id="326" r:id="rId66"/>
    <p:sldId id="327" r:id="rId67"/>
    <p:sldId id="330" r:id="rId68"/>
    <p:sldId id="456" r:id="rId69"/>
    <p:sldId id="333" r:id="rId70"/>
    <p:sldId id="350" r:id="rId71"/>
    <p:sldId id="348" r:id="rId72"/>
    <p:sldId id="352" r:id="rId73"/>
    <p:sldId id="355" r:id="rId74"/>
    <p:sldId id="423" r:id="rId75"/>
    <p:sldId id="376"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4722"/>
    <a:srgbClr val="6600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9" autoAdjust="0"/>
    <p:restoredTop sz="61520" autoAdjust="0"/>
  </p:normalViewPr>
  <p:slideViewPr>
    <p:cSldViewPr>
      <p:cViewPr varScale="1">
        <p:scale>
          <a:sx n="53" d="100"/>
          <a:sy n="53" d="100"/>
        </p:scale>
        <p:origin x="-239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1" d="100"/>
        <a:sy n="71" d="100"/>
      </p:scale>
      <p:origin x="0" y="14659"/>
    </p:cViewPr>
  </p:sorterViewPr>
  <p:notesViewPr>
    <p:cSldViewPr>
      <p:cViewPr varScale="1">
        <p:scale>
          <a:sx n="59" d="100"/>
          <a:sy n="59" d="100"/>
        </p:scale>
        <p:origin x="-25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0"/>
      <c:hPercent val="58"/>
      <c:rotY val="0"/>
      <c:depthPercent val="100"/>
      <c:rAngAx val="1"/>
    </c:view3D>
    <c:floor>
      <c:thickness val="0"/>
      <c:spPr>
        <a:noFill/>
        <a:ln w="3175">
          <a:solidFill>
            <a:srgbClr val="808080"/>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1.6418839041955201E-2"/>
          <c:y val="2.0583190394511099E-2"/>
          <c:w val="0.97607043050037701"/>
          <c:h val="0.86226151494349201"/>
        </c:manualLayout>
      </c:layout>
      <c:bar3DChart>
        <c:barDir val="col"/>
        <c:grouping val="clustered"/>
        <c:varyColors val="1"/>
        <c:ser>
          <c:idx val="0"/>
          <c:order val="0"/>
          <c:tx>
            <c:strRef>
              <c:f>Sheet1!$A$2</c:f>
              <c:strCache>
                <c:ptCount val="1"/>
                <c:pt idx="0">
                  <c:v>Probability of Fatal Injury</c:v>
                </c:pt>
              </c:strCache>
            </c:strRef>
          </c:tx>
          <c:spPr>
            <a:solidFill>
              <a:srgbClr val="FE8637"/>
            </a:solidFill>
            <a:ln w="27614">
              <a:noFill/>
            </a:ln>
          </c:spPr>
          <c:invertIfNegative val="1"/>
          <c:dPt>
            <c:idx val="0"/>
            <c:invertIfNegative val="1"/>
            <c:bubble3D val="0"/>
            <c:spPr>
              <a:solidFill>
                <a:srgbClr val="D26E2C"/>
              </a:solidFill>
              <a:ln w="27614">
                <a:noFill/>
              </a:ln>
            </c:spPr>
          </c:dPt>
          <c:dPt>
            <c:idx val="1"/>
            <c:invertIfNegative val="1"/>
            <c:bubble3D val="0"/>
          </c:dPt>
          <c:dPt>
            <c:idx val="2"/>
            <c:invertIfNegative val="1"/>
            <c:bubble3D val="0"/>
            <c:spPr>
              <a:solidFill>
                <a:srgbClr val="FEBCA5"/>
              </a:solidFill>
              <a:ln w="27614">
                <a:noFill/>
              </a:ln>
            </c:spPr>
          </c:dPt>
          <c:dLbls>
            <c:dLbl>
              <c:idx val="0"/>
              <c:layout>
                <c:manualLayout>
                  <c:x val="-2.4336371237260901E-2"/>
                  <c:y val="1.49153298925931E-2"/>
                </c:manualLayout>
              </c:layout>
              <c:tx>
                <c:rich>
                  <a:bodyPr/>
                  <a:lstStyle/>
                  <a:p>
                    <a:r>
                      <a:rPr lang="en-US" b="0" i="0" dirty="0" smtClean="0">
                        <a:latin typeface="ITC Franklin Gothic Std Demi Condensed"/>
                      </a:rPr>
                      <a:t>15 mph</a:t>
                    </a:r>
                  </a:p>
                  <a:p>
                    <a:r>
                      <a:rPr lang="en-US" b="0" i="0" dirty="0" smtClean="0">
                        <a:latin typeface="ITC Franklin Gothic Std Demi Condensed"/>
                      </a:rPr>
                      <a:t>3.50%</a:t>
                    </a:r>
                    <a:endParaRPr lang="en-US" b="0" i="0" dirty="0">
                      <a:latin typeface="ITC Franklin Gothic Std Demi Condensed"/>
                    </a:endParaRPr>
                  </a:p>
                </c:rich>
              </c:tx>
              <c:showLegendKey val="1"/>
              <c:showVal val="0"/>
              <c:showCatName val="0"/>
              <c:showSerName val="0"/>
              <c:showPercent val="0"/>
              <c:showBubbleSize val="0"/>
            </c:dLbl>
            <c:dLbl>
              <c:idx val="1"/>
              <c:layout>
                <c:manualLayout>
                  <c:x val="-2.21239738520554E-2"/>
                  <c:y val="4.8492577676422302E-3"/>
                </c:manualLayout>
              </c:layout>
              <c:tx>
                <c:rich>
                  <a:bodyPr/>
                  <a:lstStyle/>
                  <a:p>
                    <a:r>
                      <a:rPr lang="en-US" b="0" i="0" dirty="0" smtClean="0">
                        <a:latin typeface="ITC Franklin Gothic Std Demi Condensed"/>
                      </a:rPr>
                      <a:t>31 mph</a:t>
                    </a:r>
                  </a:p>
                  <a:p>
                    <a:r>
                      <a:rPr lang="en-US" b="0" i="0" dirty="0" smtClean="0">
                        <a:latin typeface="ITC Franklin Gothic Std Demi Condensed"/>
                      </a:rPr>
                      <a:t>37</a:t>
                    </a:r>
                    <a:r>
                      <a:rPr lang="en-US" b="0" i="0" dirty="0">
                        <a:latin typeface="ITC Franklin Gothic Std Demi Condensed"/>
                      </a:rPr>
                      <a:t>%</a:t>
                    </a:r>
                  </a:p>
                </c:rich>
              </c:tx>
              <c:showLegendKey val="1"/>
              <c:showVal val="0"/>
              <c:showCatName val="0"/>
              <c:showSerName val="0"/>
              <c:showPercent val="0"/>
              <c:showBubbleSize val="0"/>
            </c:dLbl>
            <c:dLbl>
              <c:idx val="2"/>
              <c:layout>
                <c:manualLayout>
                  <c:x val="-2.4336213928004301E-2"/>
                  <c:y val="9.5784295850543603E-3"/>
                </c:manualLayout>
              </c:layout>
              <c:tx>
                <c:rich>
                  <a:bodyPr/>
                  <a:lstStyle/>
                  <a:p>
                    <a:r>
                      <a:rPr lang="en-US" b="0" i="0" dirty="0" smtClean="0">
                        <a:latin typeface="ITC Franklin Gothic Std Demi Condensed"/>
                      </a:rPr>
                      <a:t>44 mph</a:t>
                    </a:r>
                  </a:p>
                  <a:p>
                    <a:r>
                      <a:rPr lang="en-US" b="0" i="0" dirty="0" smtClean="0">
                        <a:latin typeface="ITC Franklin Gothic Std Demi Condensed"/>
                      </a:rPr>
                      <a:t>83</a:t>
                    </a:r>
                    <a:r>
                      <a:rPr lang="en-US" b="0" i="0" dirty="0">
                        <a:latin typeface="ITC Franklin Gothic Std Demi Condensed"/>
                      </a:rPr>
                      <a:t>%</a:t>
                    </a:r>
                  </a:p>
                </c:rich>
              </c:tx>
              <c:showLegendKey val="1"/>
              <c:showVal val="0"/>
              <c:showCatName val="0"/>
              <c:showSerName val="0"/>
              <c:showPercent val="0"/>
              <c:showBubbleSize val="0"/>
            </c:dLbl>
            <c:spPr>
              <a:noFill/>
              <a:ln w="27614">
                <a:noFill/>
              </a:ln>
            </c:spPr>
            <c:txPr>
              <a:bodyPr/>
              <a:lstStyle/>
              <a:p>
                <a:pPr>
                  <a:defRPr b="1"/>
                </a:pPr>
                <a:endParaRPr lang="en-US"/>
              </a:p>
            </c:txPr>
            <c:showLegendKey val="1"/>
            <c:showVal val="1"/>
            <c:showCatName val="1"/>
            <c:showSerName val="1"/>
            <c:showPercent val="0"/>
            <c:showBubbleSize val="0"/>
            <c:showLeaderLines val="0"/>
          </c:dLbls>
          <c:cat>
            <c:strRef>
              <c:f>Sheet1!$B$1:$D$1</c:f>
              <c:strCache>
                <c:ptCount val="3"/>
                <c:pt idx="0">
                  <c:v>15 mph</c:v>
                </c:pt>
                <c:pt idx="1">
                  <c:v>31 mph</c:v>
                </c:pt>
                <c:pt idx="2">
                  <c:v>44 mph</c:v>
                </c:pt>
              </c:strCache>
            </c:strRef>
          </c:cat>
          <c:val>
            <c:numRef>
              <c:f>Sheet1!$B$2:$D$2</c:f>
              <c:numCache>
                <c:formatCode>0%</c:formatCode>
                <c:ptCount val="3"/>
                <c:pt idx="0" formatCode="0.00%">
                  <c:v>3.5000000000000003E-2</c:v>
                </c:pt>
                <c:pt idx="1">
                  <c:v>0.37</c:v>
                </c:pt>
                <c:pt idx="2">
                  <c:v>0.83</c:v>
                </c:pt>
              </c:numCache>
            </c:numRef>
          </c:val>
          <c:extLst>
            <c:ext xmlns:c14="http://schemas.microsoft.com/office/drawing/2007/8/2/chart" uri="{6F2FDCE9-48DA-4B69-8628-5D25D57E5C99}">
              <c14:invertSolidFillFmt>
                <c14:spPr xmlns:c14="http://schemas.microsoft.com/office/drawing/2007/8/2/chart">
                  <a:solidFill>
                    <a:srgbClr val="FFFFFF"/>
                  </a:solidFill>
                  <a:ln w="27614">
                    <a:noFill/>
                  </a:ln>
                </c14:spPr>
              </c14:invertSolidFillFmt>
            </c:ext>
          </c:extLst>
        </c:ser>
        <c:dLbls>
          <c:showLegendKey val="0"/>
          <c:showVal val="0"/>
          <c:showCatName val="0"/>
          <c:showSerName val="0"/>
          <c:showPercent val="0"/>
          <c:showBubbleSize val="0"/>
        </c:dLbls>
        <c:gapWidth val="150"/>
        <c:gapDepth val="0"/>
        <c:shape val="box"/>
        <c:axId val="162554240"/>
        <c:axId val="162555776"/>
        <c:axId val="0"/>
      </c:bar3DChart>
      <c:catAx>
        <c:axId val="162554240"/>
        <c:scaling>
          <c:orientation val="minMax"/>
        </c:scaling>
        <c:delete val="1"/>
        <c:axPos val="b"/>
        <c:majorTickMark val="out"/>
        <c:minorTickMark val="none"/>
        <c:tickLblPos val="nextTo"/>
        <c:crossAx val="162555776"/>
        <c:crosses val="autoZero"/>
        <c:auto val="1"/>
        <c:lblAlgn val="ctr"/>
        <c:lblOffset val="100"/>
        <c:noMultiLvlLbl val="1"/>
      </c:catAx>
      <c:valAx>
        <c:axId val="162555776"/>
        <c:scaling>
          <c:orientation val="minMax"/>
        </c:scaling>
        <c:delete val="1"/>
        <c:axPos val="l"/>
        <c:majorGridlines>
          <c:spPr>
            <a:ln w="3452">
              <a:solidFill>
                <a:srgbClr val="808080"/>
              </a:solidFill>
              <a:prstDash val="solid"/>
            </a:ln>
          </c:spPr>
        </c:majorGridlines>
        <c:numFmt formatCode="0.00%" sourceLinked="1"/>
        <c:majorTickMark val="out"/>
        <c:minorTickMark val="none"/>
        <c:tickLblPos val="nextTo"/>
        <c:crossAx val="162554240"/>
        <c:crosses val="autoZero"/>
        <c:crossBetween val="between"/>
      </c:valAx>
      <c:spPr>
        <a:noFill/>
        <a:ln w="27614">
          <a:noFill/>
        </a:ln>
      </c:spPr>
    </c:plotArea>
    <c:legend>
      <c:legendPos val="r"/>
      <c:layout>
        <c:manualLayout>
          <c:xMode val="edge"/>
          <c:yMode val="edge"/>
          <c:x val="0.23893813105591499"/>
          <c:y val="0.89656783294696096"/>
          <c:w val="0.52212389380530999"/>
          <c:h val="9.1160220994474905E-2"/>
        </c:manualLayout>
      </c:layout>
      <c:overlay val="1"/>
      <c:spPr>
        <a:noFill/>
        <a:ln w="27614">
          <a:noFill/>
        </a:ln>
      </c:spPr>
      <c:txPr>
        <a:bodyPr/>
        <a:lstStyle/>
        <a:p>
          <a:pPr>
            <a:defRPr>
              <a:latin typeface="ITC Franklin Gothic Std Book Condensed"/>
            </a:defRPr>
          </a:pPr>
          <a:endParaRPr lang="en-US"/>
        </a:p>
      </c:txPr>
    </c:legend>
    <c:plotVisOnly val="1"/>
    <c:dispBlanksAs val="gap"/>
    <c:showDLblsOverMax val="1"/>
  </c:chart>
  <c:spPr>
    <a:noFill/>
    <a:ln>
      <a:noFill/>
    </a:ln>
  </c:spPr>
  <c:txPr>
    <a:bodyPr/>
    <a:lstStyle/>
    <a:p>
      <a:pPr>
        <a:defRPr sz="1957"/>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11" charset="0"/>
                <a:cs typeface="Arial" charset="0"/>
              </a:defRPr>
            </a:lvl1pPr>
          </a:lstStyle>
          <a:p>
            <a:pPr>
              <a:defRPr/>
            </a:pPr>
            <a:fld id="{70A46D20-9B75-49AB-8A21-580633E86588}" type="datetime1">
              <a:rPr lang="en-US"/>
              <a:pPr>
                <a:defRPr/>
              </a:pPr>
              <a:t>8/15/2014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11" charset="0"/>
                <a:cs typeface="Arial" charset="0"/>
              </a:defRPr>
            </a:lvl1pPr>
          </a:lstStyle>
          <a:p>
            <a:pPr>
              <a:defRPr/>
            </a:pPr>
            <a:fld id="{BABF69CC-F53A-4ECA-A852-C994629584F8}" type="slidenum">
              <a:rPr lang="en-US"/>
              <a:pPr>
                <a:defRPr/>
              </a:pPr>
              <a:t>‹#›</a:t>
            </a:fld>
            <a:endParaRPr lang="en-US"/>
          </a:p>
        </p:txBody>
      </p:sp>
    </p:spTree>
    <p:extLst>
      <p:ext uri="{BB962C8B-B14F-4D97-AF65-F5344CB8AC3E}">
        <p14:creationId xmlns:p14="http://schemas.microsoft.com/office/powerpoint/2010/main" val="1085171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EA296FB-147C-4559-BF2E-96CE46193E77}" type="slidenum">
              <a:rPr lang="en-US" smtClean="0">
                <a:latin typeface="Calibri" pitchFamily="34" charset="0"/>
              </a:rPr>
              <a:pPr eaLnBrk="1" hangingPunct="1"/>
              <a:t>1</a:t>
            </a:fld>
            <a:endParaRPr lang="en-US" dirty="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s-MX" u="sng" dirty="0" smtClean="0"/>
              <a:t>5. </a:t>
            </a:r>
            <a:r>
              <a:rPr lang="es-MX" u="sng" dirty="0" err="1" smtClean="0"/>
              <a:t>Environment</a:t>
            </a:r>
            <a:endParaRPr lang="es-MX" u="sng" dirty="0" smtClean="0"/>
          </a:p>
          <a:p>
            <a:pPr>
              <a:defRPr/>
            </a:pPr>
            <a:r>
              <a:rPr lang="es-MX" i="0" dirty="0" smtClean="0"/>
              <a:t>Walking isn’t only good for the health and well-being of a community, but for the health &amp; well-being of the world.</a:t>
            </a:r>
            <a:endParaRPr lang="es-MX" i="0" u="sng" dirty="0" smtClean="0"/>
          </a:p>
          <a:p>
            <a:pPr>
              <a:defRPr/>
            </a:pPr>
            <a:r>
              <a:rPr lang="es-MX" i="0" dirty="0" smtClean="0"/>
              <a:t>If there are more people walking, then there are less cars on the roads, and less pollution in the air, which creates a healthier world for all of us.</a:t>
            </a:r>
          </a:p>
          <a:p>
            <a:pPr>
              <a:defRPr/>
            </a:pPr>
            <a:endParaRPr lang="es-MX" i="0" dirty="0" smtClean="0"/>
          </a:p>
          <a:p>
            <a:pPr>
              <a:defRPr/>
            </a:pPr>
            <a:r>
              <a:rPr lang="es-MX" i="0" dirty="0" smtClean="0"/>
              <a:t>If walking has so</a:t>
            </a:r>
            <a:r>
              <a:rPr lang="es-MX" i="0" baseline="0" dirty="0" smtClean="0"/>
              <a:t> </a:t>
            </a:r>
            <a:r>
              <a:rPr lang="es-MX" i="0" dirty="0" smtClean="0"/>
              <a:t>many benefits, including to improve your own health and well-being, that of the community, and the entire world, then we should all be walking, right?   </a:t>
            </a:r>
          </a:p>
          <a:p>
            <a:pPr>
              <a:defRPr/>
            </a:pPr>
            <a:endParaRPr lang="es-MX" dirty="0" smtClean="0"/>
          </a:p>
          <a:p>
            <a:pPr>
              <a:defRPr/>
            </a:pPr>
            <a:r>
              <a:rPr lang="es-MX" dirty="0" smtClean="0"/>
              <a:t>In fact, this is not the case. Between 1977 and 1995, only HALF of all trips were made walking, while car trips increased. In addtion, walking and biking reduced 40% amongst children (age 5-15 years old). </a:t>
            </a:r>
          </a:p>
          <a:p>
            <a:pPr>
              <a:defRPr/>
            </a:pPr>
            <a:endParaRPr lang="es-MX" i="1" dirty="0" smtClean="0"/>
          </a:p>
          <a:p>
            <a:pPr>
              <a:defRPr/>
            </a:pPr>
            <a:r>
              <a:rPr lang="es-MX" i="0" dirty="0" smtClean="0"/>
              <a:t>So, why are why not walking in our communities? </a:t>
            </a:r>
            <a:r>
              <a:rPr lang="es-MX" dirty="0" smtClean="0"/>
              <a:t>Overall, we can see that the way that our communties were designed and constructed creates barriers for walking.</a:t>
            </a:r>
          </a:p>
          <a:p>
            <a:pPr>
              <a:defRPr/>
            </a:pPr>
            <a:endParaRPr lang="es-MX"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MX"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SPANISH:</a:t>
            </a:r>
          </a:p>
          <a:p>
            <a:pPr>
              <a:defRPr/>
            </a:pPr>
            <a:endParaRPr lang="es-MX" dirty="0" smtClean="0"/>
          </a:p>
          <a:p>
            <a:pPr>
              <a:defRPr/>
            </a:pPr>
            <a:r>
              <a:rPr lang="es-MX" u="sng" dirty="0" smtClean="0"/>
              <a:t>5. Medio ambiente</a:t>
            </a:r>
          </a:p>
          <a:p>
            <a:pPr>
              <a:defRPr/>
            </a:pPr>
            <a:r>
              <a:rPr lang="es-MX" i="1" dirty="0" smtClean="0"/>
              <a:t>El caminar no solamente es bueno para la salud y el bienestar de su comunidad, es bueno para la salud y el bienestar del mundo: </a:t>
            </a:r>
            <a:endParaRPr lang="es-MX" u="sng" dirty="0" smtClean="0"/>
          </a:p>
          <a:p>
            <a:pPr>
              <a:defRPr/>
            </a:pPr>
            <a:endParaRPr lang="es-MX" dirty="0" smtClean="0"/>
          </a:p>
          <a:p>
            <a:pPr>
              <a:defRPr/>
            </a:pPr>
            <a:r>
              <a:rPr lang="es-MX" dirty="0" smtClean="0"/>
              <a:t>Si hay más gente caminando, entonces hay menos automóviles en los caminos y menos contaminación en el aire, lo cual crea un mundo más saludable para todos nosotros. </a:t>
            </a:r>
          </a:p>
          <a:p>
            <a:pPr>
              <a:defRPr/>
            </a:pPr>
            <a:endParaRPr lang="es-MX" dirty="0" smtClean="0"/>
          </a:p>
          <a:p>
            <a:pPr>
              <a:defRPr/>
            </a:pPr>
            <a:r>
              <a:rPr lang="es-MX" i="1" dirty="0" smtClean="0"/>
              <a:t>Si el caminar aporta tantos beneficios, incluyendo el mejorar su propia salud y bienestar, el de su comunidad y el del mundo entero, entonces todos deberíamos caminar, ¿verdad?  </a:t>
            </a:r>
            <a:endParaRPr lang="es-MX" dirty="0" smtClean="0"/>
          </a:p>
          <a:p>
            <a:pPr>
              <a:defRPr/>
            </a:pPr>
            <a:r>
              <a:rPr lang="es-MX" dirty="0" smtClean="0"/>
              <a:t>De hecho, ese no es el caso. Entre 1977 y 1995, solamente la </a:t>
            </a:r>
            <a:r>
              <a:rPr lang="es-MX" u="sng" dirty="0" smtClean="0"/>
              <a:t>mitad</a:t>
            </a:r>
            <a:r>
              <a:rPr lang="es-MX" dirty="0" smtClean="0"/>
              <a:t> de los viajes se hizo caminando, mientras los viajes en vehículo aumentaron. Además, caminar y andar en bicicleta se redujeron en un 40% entre los niños de 5 a 15 años de edad. </a:t>
            </a:r>
          </a:p>
          <a:p>
            <a:pPr>
              <a:defRPr/>
            </a:pPr>
            <a:endParaRPr lang="es-MX" i="1" dirty="0" smtClean="0"/>
          </a:p>
          <a:p>
            <a:pPr>
              <a:defRPr/>
            </a:pPr>
            <a:r>
              <a:rPr lang="es-MX" i="1" dirty="0" smtClean="0"/>
              <a:t>Entonces, ¿por qué no estamos caminando en nuestras comunidades? </a:t>
            </a:r>
            <a:r>
              <a:rPr lang="es-MX" dirty="0" smtClean="0"/>
              <a:t> </a:t>
            </a:r>
          </a:p>
          <a:p>
            <a:pPr>
              <a:defRPr/>
            </a:pPr>
            <a:r>
              <a:rPr lang="es-MX" dirty="0" smtClean="0"/>
              <a:t>En breve, veremos cómo la manera en que están diseñadas y construidas nuestras comunidades crea obstáculos para caminar. Pero primero, vamos a hacer una actividad para hablar sobre cómo es caminar en </a:t>
            </a:r>
            <a:r>
              <a:rPr lang="es-MX" u="sng" dirty="0" smtClean="0"/>
              <a:t>esta</a:t>
            </a:r>
            <a:r>
              <a:rPr lang="es-MX" dirty="0" smtClean="0"/>
              <a:t> comunidad.</a:t>
            </a:r>
            <a:endParaRPr lang="en-US" dirty="0" smtClean="0"/>
          </a:p>
          <a:p>
            <a:pPr>
              <a:defRPr/>
            </a:pPr>
            <a:endParaRPr 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75FD554-1074-4202-904F-59CBBAEEED36}" type="slidenum">
              <a:rPr lang="en-US" smtClean="0">
                <a:latin typeface="Calibri" pitchFamily="34" charset="0"/>
              </a:rPr>
              <a:pPr eaLnBrk="1" hangingPunct="1"/>
              <a:t>10</a:t>
            </a:fld>
            <a:endParaRPr lang="en-US" dirty="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dirty="0" smtClean="0">
                <a:ea typeface="ＭＳ Ｐゴシック" pitchFamily="34" charset="-128"/>
              </a:rPr>
              <a:t>[Possible Post-it Note Exercise – or can do this simply by having people “Popcorn” out their answers (just say them out loud at random) ]</a:t>
            </a:r>
          </a:p>
          <a:p>
            <a:endParaRPr lang="en-US" dirty="0" smtClean="0">
              <a:ea typeface="ＭＳ Ｐゴシック" pitchFamily="34" charset="-128"/>
            </a:endParaRPr>
          </a:p>
          <a:p>
            <a:r>
              <a:rPr lang="en-US" dirty="0" smtClean="0">
                <a:ea typeface="ＭＳ Ｐゴシック" pitchFamily="34" charset="-128"/>
              </a:rPr>
              <a:t>We want to hear what it’s like to walk in this neighborhood. There are two things we want you to tell us and we’re going to give you some post-its. Can you tell us two things you like most about walking in your neighborhood. And on the other paper write the two things you like least about walking in your neighborhood? </a:t>
            </a:r>
          </a:p>
          <a:p>
            <a:endParaRPr lang="en-US" dirty="0" smtClean="0">
              <a:ea typeface="ＭＳ Ｐゴシック" pitchFamily="34" charset="-128"/>
            </a:endParaRPr>
          </a:p>
          <a:p>
            <a:r>
              <a:rPr lang="en-US" dirty="0" smtClean="0">
                <a:ea typeface="ＭＳ Ｐゴシック" pitchFamily="34" charset="-128"/>
              </a:rPr>
              <a:t>Can someone share what they like best about walking in your neighborhood? </a:t>
            </a:r>
          </a:p>
          <a:p>
            <a:r>
              <a:rPr lang="en-US" dirty="0" smtClean="0">
                <a:ea typeface="ＭＳ Ｐゴシック" pitchFamily="34" charset="-128"/>
              </a:rPr>
              <a:t>Can someone share what they like least about walking in your neighborhood? </a:t>
            </a:r>
          </a:p>
          <a:p>
            <a:endParaRPr lang="en-US" dirty="0" smtClean="0">
              <a:ea typeface="ＭＳ Ｐゴシック" pitchFamily="34" charset="-128"/>
            </a:endParaRPr>
          </a:p>
          <a:p>
            <a:r>
              <a:rPr lang="en-US" dirty="0" smtClean="0">
                <a:ea typeface="ＭＳ Ｐゴシック" pitchFamily="34" charset="-128"/>
              </a:rPr>
              <a:t>So let’s place our papers on the board up front under what you liked most and what you like the least about walking in your neighborhood. </a:t>
            </a:r>
          </a:p>
          <a:p>
            <a:endParaRPr lang="en-US" dirty="0" smtClean="0">
              <a:ea typeface="ＭＳ Ｐゴシック" pitchFamily="34" charset="-128"/>
            </a:endParaRPr>
          </a:p>
          <a:p>
            <a:r>
              <a:rPr lang="en-US" i="1" dirty="0" smtClean="0">
                <a:ea typeface="ＭＳ Ｐゴシック" pitchFamily="34" charset="-128"/>
              </a:rPr>
              <a:t>Read out some of the notes.</a:t>
            </a:r>
          </a:p>
          <a:p>
            <a:endParaRPr lang="en-US" dirty="0" smtClean="0">
              <a:ea typeface="ＭＳ Ｐゴシック" pitchFamily="34" charset="-128"/>
            </a:endParaRPr>
          </a:p>
          <a:p>
            <a:r>
              <a:rPr lang="en-US" i="1" u="sng" dirty="0" smtClean="0">
                <a:ea typeface="ＭＳ Ｐゴシック" pitchFamily="34" charset="-128"/>
              </a:rPr>
              <a:t>For</a:t>
            </a:r>
            <a:r>
              <a:rPr lang="en-US" i="1" u="sng" baseline="0" dirty="0" smtClean="0">
                <a:ea typeface="ＭＳ Ｐゴシック" pitchFamily="34" charset="-128"/>
              </a:rPr>
              <a:t> immigrant and refugee communities</a:t>
            </a:r>
            <a:r>
              <a:rPr lang="en-US" baseline="0" dirty="0" smtClean="0">
                <a:ea typeface="ＭＳ Ｐゴシック"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Possible additional question</a:t>
            </a:r>
            <a:r>
              <a:rPr lang="en-US" sz="1200" kern="1200" dirty="0" smtClean="0">
                <a:solidFill>
                  <a:schemeClr val="tx1"/>
                </a:solidFill>
                <a:effectLst/>
                <a:latin typeface="+mn-lt"/>
                <a:ea typeface="ＭＳ Ｐゴシック" pitchFamily="-111" charset="-128"/>
                <a:cs typeface="+mn-cs"/>
              </a:rPr>
              <a:t>: How does your neighborhood here differ from your neighborhood where you are from? (Both positives and negatives.)</a:t>
            </a:r>
          </a:p>
          <a:p>
            <a:endParaRPr lang="en-US" dirty="0" smtClean="0">
              <a:ea typeface="ＭＳ Ｐゴシック" pitchFamily="34" charset="-128"/>
            </a:endParaRP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A310222-3FEA-49E0-9217-0E706772AB0B}" type="slidenum">
              <a:rPr lang="en-US" smtClean="0">
                <a:latin typeface="Calibri" pitchFamily="34" charset="0"/>
              </a:rPr>
              <a:pPr eaLnBrk="1" hangingPunct="1"/>
              <a:t>11</a:t>
            </a:fld>
            <a:endParaRPr lang="en-US" dirty="0"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1" dirty="0" smtClean="0">
                <a:ea typeface="ＭＳ Ｐゴシック" pitchFamily="34" charset="-128"/>
              </a:rPr>
              <a:t>[Slides 12-30 are about roads</a:t>
            </a:r>
            <a:r>
              <a:rPr lang="en-US" b="0" i="1" baseline="0" dirty="0" smtClean="0">
                <a:ea typeface="ＭＳ Ｐゴシック" pitchFamily="34" charset="-128"/>
              </a:rPr>
              <a:t> and sidewalks from a specific region – go through these quickly.  Each region can use their own photos.]</a:t>
            </a:r>
            <a:endParaRPr lang="en-US" b="0" i="1"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Now that we have talked about some of the benefits of walking for individuals, communities, and the world , let’s see what it is like to walk in America today?</a:t>
            </a:r>
          </a:p>
          <a:p>
            <a:endParaRPr lang="en-US" dirty="0" smtClean="0">
              <a:ea typeface="ＭＳ Ｐゴシック" pitchFamily="34" charset="-128"/>
            </a:endParaRPr>
          </a:p>
          <a:p>
            <a:r>
              <a:rPr lang="en-US" dirty="0" smtClean="0">
                <a:ea typeface="ＭＳ Ｐゴシック" pitchFamily="34" charset="-128"/>
              </a:rPr>
              <a:t>What’s wrong with this picture? </a:t>
            </a:r>
          </a:p>
          <a:p>
            <a:endParaRPr lang="en-US" dirty="0" smtClean="0">
              <a:ea typeface="ＭＳ Ｐゴシック" pitchFamily="34" charset="-128"/>
            </a:endParaRPr>
          </a:p>
          <a:p>
            <a:r>
              <a:rPr lang="en-US" dirty="0" smtClean="0">
                <a:ea typeface="ＭＳ Ｐゴシック" pitchFamily="34" charset="-128"/>
              </a:rPr>
              <a:t>(</a:t>
            </a:r>
            <a:r>
              <a:rPr lang="en-US" i="1" dirty="0" smtClean="0">
                <a:ea typeface="ＭＳ Ｐゴシック" pitchFamily="34" charset="-128"/>
              </a:rPr>
              <a:t>Answer</a:t>
            </a:r>
            <a:r>
              <a:rPr lang="en-US" dirty="0" smtClean="0">
                <a:ea typeface="ＭＳ Ｐゴシック" pitchFamily="34" charset="-128"/>
              </a:rPr>
              <a:t>: pole in the middle of the sidewalk, driveway, narrow sidewalk, close to street) </a:t>
            </a:r>
          </a:p>
          <a:p>
            <a:endParaRPr lang="en-US" dirty="0" smtClean="0">
              <a:ea typeface="ＭＳ Ｐゴシック" pitchFamily="34" charset="-128"/>
            </a:endParaRPr>
          </a:p>
          <a:p>
            <a:endParaRPr lang="en-US" dirty="0" smtClean="0">
              <a:ea typeface="ＭＳ Ｐゴシック" pitchFamily="34" charset="-128"/>
            </a:endParaRPr>
          </a:p>
          <a:p>
            <a:r>
              <a:rPr lang="es-MX" dirty="0" smtClean="0">
                <a:ea typeface="ＭＳ Ｐゴシック" pitchFamily="34" charset="-128"/>
              </a:rPr>
              <a:t>Ahora que ya hablamos sobre algunos de los beneficios personales, comunitarios y mundiales de caminar, veamos qué es lo que hace difícil caminar en los EE. UU. hoy en día. </a:t>
            </a:r>
          </a:p>
          <a:p>
            <a:endParaRPr lang="en-US" dirty="0" smtClean="0">
              <a:ea typeface="ＭＳ Ｐゴシック" pitchFamily="34" charset="-128"/>
            </a:endParaRPr>
          </a:p>
          <a:p>
            <a:r>
              <a:rPr lang="es-MX" i="1" dirty="0" smtClean="0">
                <a:ea typeface="ＭＳ Ｐゴシック" pitchFamily="34" charset="-128"/>
              </a:rPr>
              <a:t>Que son los problemas en estas fotos? </a:t>
            </a:r>
          </a:p>
          <a:p>
            <a:r>
              <a:rPr lang="es-MX" dirty="0" smtClean="0">
                <a:ea typeface="ＭＳ Ｐゴシック" pitchFamily="34" charset="-128"/>
              </a:rPr>
              <a:t>(Respuesta: poste en al mitad de la banqueta, entrada, banqueta angosta, cerca de la calle) </a:t>
            </a:r>
          </a:p>
          <a:p>
            <a:endParaRPr lang="en-US" dirty="0" smtClean="0">
              <a:ea typeface="ＭＳ Ｐゴシック" pitchFamily="34" charset="-128"/>
            </a:endParaRPr>
          </a:p>
          <a:p>
            <a:endParaRPr lang="en-US" dirty="0" smtClean="0">
              <a:ea typeface="ＭＳ Ｐゴシック" pitchFamily="34" charset="-128"/>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90E6288-B7E7-474E-92D1-CD9334A7C65E}" type="slidenum">
              <a:rPr lang="en-US" smtClean="0">
                <a:latin typeface="Calibri" pitchFamily="34" charset="0"/>
              </a:rPr>
              <a:pPr eaLnBrk="1" hangingPunct="1"/>
              <a:t>12</a:t>
            </a:fld>
            <a:endParaRPr lang="en-US" dirty="0"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[PLEASE USE</a:t>
            </a:r>
            <a:r>
              <a:rPr lang="en-US" i="1" baseline="0" dirty="0" smtClean="0"/>
              <a:t> THESE PHOTOS OR INSERT PHOTOS FROM RLA COMMUNITY] </a:t>
            </a:r>
          </a:p>
          <a:p>
            <a:endParaRPr lang="en-US" dirty="0" smtClean="0">
              <a:ea typeface="ＭＳ Ｐゴシック" pitchFamily="34" charset="-128"/>
            </a:endParaRPr>
          </a:p>
          <a:p>
            <a:r>
              <a:rPr lang="en-US" dirty="0" smtClean="0">
                <a:ea typeface="ＭＳ Ｐゴシック" pitchFamily="34" charset="-128"/>
              </a:rPr>
              <a:t>What’s wrong with this picture? (The picture on left is in Chula vista)</a:t>
            </a:r>
          </a:p>
          <a:p>
            <a:endParaRPr lang="en-US" dirty="0" smtClean="0">
              <a:ea typeface="ＭＳ Ｐゴシック" pitchFamily="34" charset="-128"/>
            </a:endParaRPr>
          </a:p>
          <a:p>
            <a:r>
              <a:rPr lang="en-US" dirty="0" smtClean="0">
                <a:ea typeface="ＭＳ Ｐゴシック" pitchFamily="34" charset="-128"/>
              </a:rPr>
              <a:t>In so many communities we don’t even provide sidewalks. On the picture on the right you can see the desired trail for a sidewalk, but we don’t always provide pedestrians with what they need. </a:t>
            </a:r>
          </a:p>
          <a:p>
            <a:endParaRPr lang="en-US" dirty="0" smtClean="0">
              <a:ea typeface="ＭＳ Ｐゴシック" pitchFamily="34" charset="-128"/>
            </a:endParaRPr>
          </a:p>
          <a:p>
            <a:endParaRPr lang="en-US" dirty="0" smtClean="0">
              <a:ea typeface="ＭＳ Ｐゴシック" pitchFamily="34" charset="-128"/>
            </a:endParaRPr>
          </a:p>
          <a:p>
            <a:r>
              <a:rPr lang="en-US" i="1" dirty="0" err="1" smtClean="0">
                <a:ea typeface="ＭＳ Ｐゴシック" pitchFamily="34" charset="-128"/>
              </a:rPr>
              <a:t>Que</a:t>
            </a:r>
            <a:r>
              <a:rPr lang="en-US" i="1" dirty="0" smtClean="0">
                <a:ea typeface="ＭＳ Ｐゴシック" pitchFamily="34" charset="-128"/>
              </a:rPr>
              <a:t> son los </a:t>
            </a:r>
            <a:r>
              <a:rPr lang="en-US" i="1" dirty="0" err="1" smtClean="0">
                <a:ea typeface="ＭＳ Ｐゴシック" pitchFamily="34" charset="-128"/>
              </a:rPr>
              <a:t>problemas</a:t>
            </a:r>
            <a:r>
              <a:rPr lang="en-US" i="1" dirty="0" smtClean="0">
                <a:ea typeface="ＭＳ Ｐゴシック" pitchFamily="34" charset="-128"/>
              </a:rPr>
              <a:t> en </a:t>
            </a:r>
            <a:r>
              <a:rPr lang="en-US" i="1" dirty="0" err="1" smtClean="0">
                <a:ea typeface="ＭＳ Ｐゴシック" pitchFamily="34" charset="-128"/>
              </a:rPr>
              <a:t>estas</a:t>
            </a:r>
            <a:r>
              <a:rPr lang="en-US" i="1" dirty="0" smtClean="0">
                <a:ea typeface="ＭＳ Ｐゴシック" pitchFamily="34" charset="-128"/>
              </a:rPr>
              <a:t> </a:t>
            </a:r>
            <a:r>
              <a:rPr lang="en-US" i="1" dirty="0" err="1" smtClean="0">
                <a:ea typeface="ＭＳ Ｐゴシック" pitchFamily="34" charset="-128"/>
              </a:rPr>
              <a:t>fotos</a:t>
            </a:r>
            <a:r>
              <a:rPr lang="en-US" i="1" dirty="0" smtClean="0">
                <a:ea typeface="ＭＳ Ｐゴシック" pitchFamily="34" charset="-128"/>
              </a:rPr>
              <a:t>?</a:t>
            </a:r>
            <a:r>
              <a:rPr lang="en-US" dirty="0" smtClean="0">
                <a:ea typeface="ＭＳ Ｐゴシック" pitchFamily="34" charset="-128"/>
              </a:rPr>
              <a:t> (</a:t>
            </a:r>
            <a:r>
              <a:rPr lang="en-US" dirty="0" err="1" smtClean="0">
                <a:ea typeface="ＭＳ Ｐゴシック" pitchFamily="34" charset="-128"/>
              </a:rPr>
              <a:t>Respuesta</a:t>
            </a:r>
            <a:r>
              <a:rPr lang="en-US" dirty="0" smtClean="0">
                <a:ea typeface="ＭＳ Ｐゴシック" pitchFamily="34" charset="-128"/>
              </a:rPr>
              <a:t>: No hay </a:t>
            </a:r>
            <a:r>
              <a:rPr lang="en-US" dirty="0" err="1" smtClean="0">
                <a:ea typeface="ＭＳ Ｐゴシック" pitchFamily="34" charset="-128"/>
              </a:rPr>
              <a:t>banquetas</a:t>
            </a:r>
            <a:r>
              <a:rPr lang="en-US" dirty="0" smtClean="0">
                <a:ea typeface="ＭＳ Ｐゴシック" pitchFamily="34" charset="-128"/>
              </a:rPr>
              <a:t>)</a:t>
            </a:r>
          </a:p>
          <a:p>
            <a:endParaRPr lang="en-US" dirty="0" smtClean="0">
              <a:ea typeface="ＭＳ Ｐゴシック" pitchFamily="34" charset="-128"/>
            </a:endParaRPr>
          </a:p>
          <a:p>
            <a:endParaRPr lang="en-US" dirty="0" smtClean="0">
              <a:ea typeface="ＭＳ Ｐゴシック" pitchFamily="34" charset="-128"/>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C5B252F-F986-4495-9A7E-6EFAFC6A6EE7}" type="slidenum">
              <a:rPr lang="en-US" smtClean="0">
                <a:latin typeface="Calibri" pitchFamily="34" charset="0"/>
              </a:rPr>
              <a:pPr eaLnBrk="1" hangingPunct="1"/>
              <a:t>13</a:t>
            </a:fld>
            <a:endParaRPr lang="en-US"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[PLEASE USE</a:t>
            </a:r>
            <a:r>
              <a:rPr lang="en-US" i="1" baseline="0" dirty="0" smtClean="0"/>
              <a:t> THESE PHOTOS OR INSERT PHOTOS FROM RLA COMMUNITY] </a:t>
            </a:r>
          </a:p>
          <a:p>
            <a:endParaRPr lang="en-US" dirty="0" smtClean="0"/>
          </a:p>
          <a:p>
            <a:r>
              <a:rPr lang="en-US" dirty="0" smtClean="0"/>
              <a:t>Crack</a:t>
            </a:r>
            <a:r>
              <a:rPr lang="en-US" baseline="0" dirty="0" smtClean="0"/>
              <a:t>ed sidewalk.</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14</a:t>
            </a:fld>
            <a:endParaRPr lang="en-US"/>
          </a:p>
        </p:txBody>
      </p:sp>
    </p:spTree>
    <p:extLst>
      <p:ext uri="{BB962C8B-B14F-4D97-AF65-F5344CB8AC3E}">
        <p14:creationId xmlns:p14="http://schemas.microsoft.com/office/powerpoint/2010/main" val="4203826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[PLEASE USE</a:t>
            </a:r>
            <a:r>
              <a:rPr lang="en-US" i="1" baseline="0" dirty="0" smtClean="0"/>
              <a:t> THESE PHOTOS OR INSERT PHOTOS FROM RLA COMMUNITY] </a:t>
            </a:r>
          </a:p>
          <a:p>
            <a:endParaRPr lang="en-US" baseline="0" dirty="0" smtClean="0"/>
          </a:p>
          <a:p>
            <a:r>
              <a:rPr lang="en-US" dirty="0" smtClean="0"/>
              <a:t>Where</a:t>
            </a:r>
            <a:r>
              <a:rPr lang="en-US" baseline="0" dirty="0" smtClean="0"/>
              <a:t> is this? (In El Cajon, also seen in National City)</a:t>
            </a:r>
          </a:p>
          <a:p>
            <a:endParaRPr lang="en-US" baseline="0" dirty="0" smtClean="0"/>
          </a:p>
          <a:p>
            <a:r>
              <a:rPr lang="en-US" baseline="0" dirty="0" smtClean="0"/>
              <a:t>What happened here? </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15</a:t>
            </a:fld>
            <a:endParaRPr lang="en-US"/>
          </a:p>
        </p:txBody>
      </p:sp>
    </p:spTree>
    <p:extLst>
      <p:ext uri="{BB962C8B-B14F-4D97-AF65-F5344CB8AC3E}">
        <p14:creationId xmlns:p14="http://schemas.microsoft.com/office/powerpoint/2010/main" val="121081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USE</a:t>
            </a:r>
            <a:r>
              <a:rPr lang="en-US" baseline="0" dirty="0" smtClean="0"/>
              <a:t> THESE PHOTOS OR INSERT PHOTOS FROM RLA COMMUNITY </a:t>
            </a:r>
          </a:p>
          <a:p>
            <a:endParaRPr lang="en-US" dirty="0" smtClean="0"/>
          </a:p>
          <a:p>
            <a:r>
              <a:rPr lang="en-US" dirty="0" smtClean="0"/>
              <a:t>What happened</a:t>
            </a:r>
            <a:r>
              <a:rPr lang="en-US" baseline="0" dirty="0" smtClean="0"/>
              <a:t> here?</a:t>
            </a:r>
          </a:p>
          <a:p>
            <a:endParaRPr lang="en-US" baseline="0" dirty="0" smtClean="0"/>
          </a:p>
          <a:p>
            <a:r>
              <a:rPr lang="en-US" baseline="0" dirty="0" smtClean="0"/>
              <a:t>Parking on the sidewalk</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16</a:t>
            </a:fld>
            <a:endParaRPr lang="en-US"/>
          </a:p>
        </p:txBody>
      </p:sp>
    </p:spTree>
    <p:extLst>
      <p:ext uri="{BB962C8B-B14F-4D97-AF65-F5344CB8AC3E}">
        <p14:creationId xmlns:p14="http://schemas.microsoft.com/office/powerpoint/2010/main" val="3237682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USE</a:t>
            </a:r>
            <a:r>
              <a:rPr lang="en-US" baseline="0" dirty="0" smtClean="0"/>
              <a:t> THESE PHOTOS OR INSERT PHOTOS FROM RLA COMMUNITY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Lack of crosswalks, shelters, trash cans for people waiting for the bus.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Some bus stops do not have benches for people, including seniors, to wait comfortably.</a:t>
            </a:r>
          </a:p>
          <a:p>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17</a:t>
            </a:fld>
            <a:endParaRPr lang="en-US"/>
          </a:p>
        </p:txBody>
      </p:sp>
    </p:spTree>
    <p:extLst>
      <p:ext uri="{BB962C8B-B14F-4D97-AF65-F5344CB8AC3E}">
        <p14:creationId xmlns:p14="http://schemas.microsoft.com/office/powerpoint/2010/main" val="1922625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USE</a:t>
            </a:r>
            <a:r>
              <a:rPr lang="en-US" baseline="0" dirty="0" smtClean="0"/>
              <a:t> THESE PHOTOS OR INSERT PHOTOS FROM RLA COMMUNITY </a:t>
            </a:r>
          </a:p>
          <a:p>
            <a:endParaRPr lang="en-US" dirty="0" smtClean="0"/>
          </a:p>
          <a:p>
            <a:r>
              <a:rPr lang="en-US" i="0" dirty="0" smtClean="0"/>
              <a:t>Problem</a:t>
            </a:r>
            <a:r>
              <a:rPr lang="en-US" i="0" baseline="0" dirty="0" smtClean="0"/>
              <a:t> – crossing the street in the middle of the street, rather than at the intersections.</a:t>
            </a:r>
            <a:endParaRPr lang="en-US" i="0"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18</a:t>
            </a:fld>
            <a:endParaRPr lang="en-US"/>
          </a:p>
        </p:txBody>
      </p:sp>
    </p:spTree>
    <p:extLst>
      <p:ext uri="{BB962C8B-B14F-4D97-AF65-F5344CB8AC3E}">
        <p14:creationId xmlns:p14="http://schemas.microsoft.com/office/powerpoint/2010/main" val="3949841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People tend</a:t>
            </a:r>
            <a:r>
              <a:rPr lang="en-US" i="0" baseline="0" dirty="0" smtClean="0"/>
              <a:t> to walk where it makes the most sense, and take an efficient route. Sometimes this doesn’t match the ways that our community is designed.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a:t>
            </a:r>
            <a:r>
              <a:rPr lang="en-US" i="1" dirty="0" smtClean="0"/>
              <a:t>PLEASE USE</a:t>
            </a:r>
            <a:r>
              <a:rPr lang="en-US" i="1" baseline="0" dirty="0" smtClean="0"/>
              <a:t> THESE PHOTOS OR INSERT PHOTOS FROM RLA COMMUNITY] </a:t>
            </a:r>
          </a:p>
          <a:p>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19</a:t>
            </a:fld>
            <a:endParaRPr lang="en-US"/>
          </a:p>
        </p:txBody>
      </p:sp>
    </p:spTree>
    <p:extLst>
      <p:ext uri="{BB962C8B-B14F-4D97-AF65-F5344CB8AC3E}">
        <p14:creationId xmlns:p14="http://schemas.microsoft.com/office/powerpoint/2010/main" val="131202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BF69CC-F53A-4ECA-A852-C994629584F8}" type="slidenum">
              <a:rPr lang="en-US"/>
              <a:pPr>
                <a:defRPr/>
              </a:pPr>
              <a:t>2</a:t>
            </a:fld>
            <a:endParaRPr lang="en-US"/>
          </a:p>
        </p:txBody>
      </p:sp>
    </p:spTree>
    <p:extLst>
      <p:ext uri="{BB962C8B-B14F-4D97-AF65-F5344CB8AC3E}">
        <p14:creationId xmlns:p14="http://schemas.microsoft.com/office/powerpoint/2010/main" val="3936339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[PLEASE USE</a:t>
            </a:r>
            <a:r>
              <a:rPr lang="en-US" i="1" baseline="0" dirty="0" smtClean="0"/>
              <a:t> THESE PHOTOS OR INSERT PHOTOS FROM RLA COMMUNITY] </a:t>
            </a:r>
          </a:p>
          <a:p>
            <a:endParaRPr lang="en-US" dirty="0" smtClean="0"/>
          </a:p>
          <a:p>
            <a:r>
              <a:rPr lang="en-US" dirty="0" smtClean="0"/>
              <a:t>Many communities lack </a:t>
            </a:r>
            <a:r>
              <a:rPr lang="en-US" dirty="0" smtClean="0"/>
              <a:t>of bike</a:t>
            </a:r>
            <a:r>
              <a:rPr lang="en-US" baseline="0" dirty="0" smtClean="0"/>
              <a:t> </a:t>
            </a:r>
            <a:r>
              <a:rPr lang="en-US" baseline="0" dirty="0" smtClean="0"/>
              <a:t>lanes. This can be unsafe </a:t>
            </a:r>
            <a:r>
              <a:rPr lang="en-US" baseline="0" dirty="0" smtClean="0"/>
              <a:t>at driveways for stores.</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20</a:t>
            </a:fld>
            <a:endParaRPr lang="en-US"/>
          </a:p>
        </p:txBody>
      </p:sp>
    </p:spTree>
    <p:extLst>
      <p:ext uri="{BB962C8B-B14F-4D97-AF65-F5344CB8AC3E}">
        <p14:creationId xmlns:p14="http://schemas.microsoft.com/office/powerpoint/2010/main" val="118965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dirty="0" smtClean="0"/>
              <a:t>What’s wrong with these pictures?  (trash, graffiti, no plants, the </a:t>
            </a:r>
            <a:r>
              <a:rPr lang="en-US" dirty="0" err="1" smtClean="0"/>
              <a:t>sidwalks</a:t>
            </a:r>
            <a:r>
              <a:rPr lang="en-US" dirty="0" smtClean="0"/>
              <a:t> are cracked/crooked from the tree roots. Car on sidewalk.</a:t>
            </a:r>
            <a:r>
              <a:rPr lang="en-US" baseline="0" dirty="0" smtClean="0"/>
              <a:t> Sometimes</a:t>
            </a:r>
            <a:r>
              <a:rPr lang="en-US" dirty="0" smtClean="0"/>
              <a:t> it’s not just what the City is doing or the way our neighborhoods are designed, but what we are doing, like with this car parked on the sidewalk.)</a:t>
            </a:r>
          </a:p>
          <a:p>
            <a:pPr>
              <a:defRPr/>
            </a:pPr>
            <a:endParaRPr lang="en-US" dirty="0" smtClean="0"/>
          </a:p>
          <a:p>
            <a:pPr>
              <a:defRPr/>
            </a:pPr>
            <a:r>
              <a:rPr lang="en-US" dirty="0" smtClean="0"/>
              <a:t>While</a:t>
            </a:r>
            <a:r>
              <a:rPr lang="en-US" baseline="0" dirty="0" smtClean="0"/>
              <a:t> the City</a:t>
            </a:r>
            <a:r>
              <a:rPr lang="en-US" dirty="0" smtClean="0"/>
              <a:t> may provide the sidewalks, but sometimes the landscape isn’t kept up, we have trash and graffiti, so it’s not the nicest, prettiest place to walk. And as residents were not always doing all that we can do to maintain the area such as the trash shown here or the lawn. One of things people always mention is more trees to provide shade and makes a more attractive landscape to look at. </a:t>
            </a:r>
          </a:p>
          <a:p>
            <a:pPr>
              <a:defRPr/>
            </a:pPr>
            <a:endParaRPr lang="en-US" dirty="0" smtClean="0"/>
          </a:p>
          <a:p>
            <a:pPr>
              <a:defRPr/>
            </a:pPr>
            <a:r>
              <a:rPr lang="en-US" dirty="0" smtClean="0"/>
              <a:t>---------</a:t>
            </a:r>
          </a:p>
          <a:p>
            <a:pPr>
              <a:defRPr/>
            </a:pPr>
            <a:r>
              <a:rPr lang="en-US" dirty="0" smtClean="0"/>
              <a:t>SPANISH:</a:t>
            </a:r>
          </a:p>
          <a:p>
            <a:pPr marL="221745" indent="-221745">
              <a:defRPr/>
            </a:pPr>
            <a:r>
              <a:rPr lang="es-MX" i="1" dirty="0" smtClean="0"/>
              <a:t>Cuales son los problemas en estas fotos?</a:t>
            </a:r>
            <a:r>
              <a:rPr lang="es-MX" dirty="0" smtClean="0"/>
              <a:t> (Respuesta: basura, </a:t>
            </a:r>
            <a:r>
              <a:rPr lang="es-MX" dirty="0" err="1" smtClean="0"/>
              <a:t>graffiti</a:t>
            </a:r>
            <a:r>
              <a:rPr lang="es-MX" dirty="0" smtClean="0"/>
              <a:t>, grietas en las banquetas, coche en la banqueta, banqueta desniveladas) </a:t>
            </a:r>
          </a:p>
          <a:p>
            <a:pPr marL="221745" indent="-221745">
              <a:buClr>
                <a:schemeClr val="tx1"/>
              </a:buClr>
              <a:buSzPct val="150000"/>
              <a:defRPr/>
            </a:pPr>
            <a:endParaRPr lang="es-MX" dirty="0" smtClean="0"/>
          </a:p>
          <a:p>
            <a:pPr marL="221745" indent="-221745">
              <a:defRPr/>
            </a:pPr>
            <a:r>
              <a:rPr lang="es-MX" u="sng" dirty="0" smtClean="0"/>
              <a:t>Desagradable, incómodo </a:t>
            </a:r>
            <a:endParaRPr lang="es-MX" i="1" dirty="0" smtClean="0"/>
          </a:p>
          <a:p>
            <a:pPr marL="221745" indent="-221745">
              <a:defRPr/>
            </a:pPr>
            <a:r>
              <a:rPr lang="es-MX" i="1" dirty="0" smtClean="0"/>
              <a:t>La condición física de un área puede hacer que el caminar en ella sea desagradable o incómodo, tal como:  </a:t>
            </a:r>
            <a:endParaRPr lang="es-MX" dirty="0" smtClean="0"/>
          </a:p>
          <a:p>
            <a:pPr marL="221745" indent="-221745">
              <a:defRPr/>
            </a:pPr>
            <a:r>
              <a:rPr lang="es-MX" dirty="0" smtClean="0"/>
              <a:t>Áreas sin árboles o plantas que no sólo son desagradables a la vista, sino que pueden ser incómodas, pues puede no haber sombra por dónde caminar en días calientes.  </a:t>
            </a:r>
          </a:p>
          <a:p>
            <a:pPr marL="221745" indent="-221745">
              <a:defRPr/>
            </a:pPr>
            <a:r>
              <a:rPr lang="es-MX" dirty="0" smtClean="0"/>
              <a:t>El grafiti y la basura hacen que un área sea desagradable para caminar en ella y le restan al orgullo comunitario. </a:t>
            </a:r>
          </a:p>
          <a:p>
            <a:pPr>
              <a:defRPr/>
            </a:pPr>
            <a:endParaRPr lang="en-US" dirty="0" smtClean="0"/>
          </a:p>
          <a:p>
            <a:pPr marL="221745" indent="-221745">
              <a:defRPr/>
            </a:pPr>
            <a:r>
              <a:rPr lang="es-MX" u="sng" dirty="0" smtClean="0"/>
              <a:t>Inseguro</a:t>
            </a:r>
            <a:endParaRPr lang="es-MX" i="1" dirty="0" smtClean="0"/>
          </a:p>
          <a:p>
            <a:pPr>
              <a:defRPr/>
            </a:pPr>
            <a:r>
              <a:rPr lang="es-MX" i="1" dirty="0" smtClean="0"/>
              <a:t>El caminar es usualmente inseguro debido al diseño físico y a las condiciones del área, incluyendo:    </a:t>
            </a:r>
            <a:endParaRPr lang="es-MX" dirty="0" smtClean="0"/>
          </a:p>
          <a:p>
            <a:pPr>
              <a:defRPr/>
            </a:pPr>
            <a:r>
              <a:rPr lang="es-MX" dirty="0" smtClean="0"/>
              <a:t>Condición de las banquetas.  Algunas veces no hay banquetas, o las banquetas están agrietadas o torcidas, o están bloqueadas por automóviles o por otros objetos, o las banquetas son muy angostas. </a:t>
            </a:r>
          </a:p>
          <a:p>
            <a:pPr>
              <a:defRPr/>
            </a:pPr>
            <a:endParaRPr lang="en-US" dirty="0" smtClean="0"/>
          </a:p>
          <a:p>
            <a:pPr>
              <a:defRPr/>
            </a:pPr>
            <a:endParaRPr 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7FA4BD2-59AC-4205-9F0D-627F091711EB}" type="slidenum">
              <a:rPr lang="en-US" smtClean="0">
                <a:latin typeface="Calibri" pitchFamily="34" charset="0"/>
              </a:rPr>
              <a:pPr eaLnBrk="1" hangingPunct="1"/>
              <a:t>21</a:t>
            </a:fld>
            <a:endParaRPr lang="en-US"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smtClean="0"/>
              <a:t>We’ve talked about sidewalks and trees, but people need to cross the road when they’re walking.</a:t>
            </a:r>
          </a:p>
          <a:p>
            <a:pPr>
              <a:defRPr/>
            </a:pPr>
            <a:endParaRPr lang="en-US" dirty="0" smtClean="0"/>
          </a:p>
          <a:p>
            <a:pPr>
              <a:defRPr/>
            </a:pPr>
            <a:r>
              <a:rPr lang="en-US" dirty="0" smtClean="0"/>
              <a:t>When you look at this picture, do you think the old lady can see the crossing sign? Do you think she will make it all the way across in time? </a:t>
            </a:r>
          </a:p>
          <a:p>
            <a:pPr>
              <a:defRPr/>
            </a:pPr>
            <a:endParaRPr lang="en-US" dirty="0" smtClean="0"/>
          </a:p>
          <a:p>
            <a:pPr>
              <a:defRPr/>
            </a:pPr>
            <a:r>
              <a:rPr lang="en-US" dirty="0" smtClean="0"/>
              <a:t>Probably not. One of the reasons is that our roads are very wide and the light that allows the pedestrian to cross is usually very short. When they design the timing for traffic lights, they time it for a healthy adult who walks at 8 feet per second. Engineers time the light assuming that everyone can walk that fast. </a:t>
            </a:r>
          </a:p>
          <a:p>
            <a:pPr>
              <a:defRPr/>
            </a:pPr>
            <a:endParaRPr lang="en-US" dirty="0" smtClean="0"/>
          </a:p>
          <a:p>
            <a:pPr>
              <a:defRPr/>
            </a:pPr>
            <a:r>
              <a:rPr lang="en-US" dirty="0" smtClean="0"/>
              <a:t>But a senior walks at half that pace. Seniors take a long time to get off the curb and then they take longer to walk across. So that’s why you often see them stuck where? </a:t>
            </a:r>
          </a:p>
          <a:p>
            <a:pPr>
              <a:defRPr/>
            </a:pPr>
            <a:endParaRPr lang="en-US" dirty="0" smtClean="0"/>
          </a:p>
          <a:p>
            <a:pPr>
              <a:defRPr/>
            </a:pPr>
            <a:r>
              <a:rPr lang="en-US" dirty="0" smtClean="0"/>
              <a:t>But the seniors aren’t the only ones’ who get stuck in the middle of the road. Why is that? </a:t>
            </a:r>
          </a:p>
          <a:p>
            <a:pPr>
              <a:defRPr/>
            </a:pPr>
            <a:r>
              <a:rPr lang="en-US" dirty="0" smtClean="0"/>
              <a:t>Because there’s often not enough places to cross or not enough SAFE places to cross. </a:t>
            </a:r>
          </a:p>
          <a:p>
            <a:pPr>
              <a:defRPr/>
            </a:pPr>
            <a:endParaRPr lang="en-US" dirty="0" smtClean="0"/>
          </a:p>
          <a:p>
            <a:pPr>
              <a:defRPr/>
            </a:pPr>
            <a:r>
              <a:rPr lang="en-US" i="1" u="sng" dirty="0" smtClean="0"/>
              <a:t>For immigrant</a:t>
            </a:r>
            <a:r>
              <a:rPr lang="en-US" i="1" u="sng" baseline="0" dirty="0" smtClean="0"/>
              <a:t> and refugee communities</a:t>
            </a:r>
            <a:r>
              <a:rPr lang="en-US"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Ask</a:t>
            </a:r>
            <a:r>
              <a:rPr lang="en-US" sz="1200" i="1" kern="1200" baseline="0" dirty="0" smtClean="0">
                <a:solidFill>
                  <a:schemeClr val="tx1"/>
                </a:solidFill>
                <a:effectLst/>
                <a:latin typeface="+mn-lt"/>
                <a:ea typeface="ＭＳ Ｐゴシック" pitchFamily="-111" charset="-128"/>
                <a:cs typeface="+mn-cs"/>
              </a:rPr>
              <a:t> about </a:t>
            </a:r>
            <a:r>
              <a:rPr lang="en-US" sz="1200" i="1" kern="1200" dirty="0" smtClean="0">
                <a:solidFill>
                  <a:schemeClr val="tx1"/>
                </a:solidFill>
                <a:effectLst/>
                <a:latin typeface="+mn-lt"/>
                <a:ea typeface="ＭＳ Ｐゴシック" pitchFamily="-111" charset="-128"/>
                <a:cs typeface="+mn-cs"/>
              </a:rPr>
              <a:t>different laws in the US for pedestrians (For instance, j-walking is illegal here) compared to where they are from.</a:t>
            </a:r>
          </a:p>
          <a:p>
            <a:pPr>
              <a:defRPr/>
            </a:pPr>
            <a:endParaRPr lang="en-US" dirty="0" smtClean="0"/>
          </a:p>
          <a:p>
            <a:pPr>
              <a:defRPr/>
            </a:pPr>
            <a:r>
              <a:rPr lang="en-US" dirty="0" smtClean="0"/>
              <a:t>------</a:t>
            </a:r>
          </a:p>
          <a:p>
            <a:pPr>
              <a:defRPr/>
            </a:pPr>
            <a:r>
              <a:rPr lang="en-US" dirty="0" smtClean="0"/>
              <a:t>SPANISH: </a:t>
            </a:r>
          </a:p>
          <a:p>
            <a:pPr>
              <a:defRPr/>
            </a:pPr>
            <a:endParaRPr lang="en-US" dirty="0" smtClean="0"/>
          </a:p>
          <a:p>
            <a:pPr>
              <a:defRPr/>
            </a:pPr>
            <a:r>
              <a:rPr lang="es-MX" i="1" dirty="0" smtClean="0"/>
              <a:t>Cuales son los problemas en estas fotos? </a:t>
            </a:r>
          </a:p>
          <a:p>
            <a:pPr>
              <a:defRPr/>
            </a:pPr>
            <a:r>
              <a:rPr lang="es-MX" dirty="0" smtClean="0"/>
              <a:t>Respuesta: Muchas de nuestras calles son muy anchas, con muchos carriles, lo cual las hace difíciles para cruzar. </a:t>
            </a:r>
          </a:p>
          <a:p>
            <a:pPr>
              <a:defRPr/>
            </a:pPr>
            <a:r>
              <a:rPr lang="es-MX" dirty="0" smtClean="0"/>
              <a:t>Además, estas calles usualmente permiten tráfico a alta velocidad, lo cual puede hacerlas peligrosas para cruzar. </a:t>
            </a:r>
          </a:p>
          <a:p>
            <a:pPr>
              <a:defRPr/>
            </a:pPr>
            <a:endParaRPr lang="en-US" dirty="0" smtClean="0"/>
          </a:p>
          <a:p>
            <a:pPr marL="221745" indent="-221745">
              <a:buClr>
                <a:schemeClr val="tx1"/>
              </a:buClr>
              <a:buSzPct val="150000"/>
              <a:defRPr/>
            </a:pPr>
            <a:r>
              <a:rPr lang="es-MX" dirty="0" smtClean="0"/>
              <a:t>Cual es el problema es estas fotos? </a:t>
            </a:r>
          </a:p>
          <a:p>
            <a:pPr marL="221745" indent="-221745">
              <a:buClr>
                <a:schemeClr val="tx1"/>
              </a:buClr>
              <a:buSzPct val="150000"/>
              <a:defRPr/>
            </a:pPr>
            <a:r>
              <a:rPr lang="es-MX" dirty="0" smtClean="0"/>
              <a:t>Respuesta: No pueden cruzar las calles seguros </a:t>
            </a:r>
            <a:r>
              <a:rPr lang="es-MX" dirty="0" smtClean="0">
                <a:solidFill>
                  <a:srgbClr val="FF0000"/>
                </a:solidFill>
              </a:rPr>
              <a:t>ni sencillos</a:t>
            </a:r>
          </a:p>
          <a:p>
            <a:pPr marL="221745" indent="-221745">
              <a:buClr>
                <a:schemeClr val="tx1"/>
              </a:buClr>
              <a:buSzPct val="150000"/>
              <a:defRPr/>
            </a:pPr>
            <a:r>
              <a:rPr lang="es-MX" dirty="0" smtClean="0"/>
              <a:t>Porque? </a:t>
            </a:r>
          </a:p>
          <a:p>
            <a:pPr marL="221745" indent="-221745">
              <a:buClr>
                <a:schemeClr val="tx1"/>
              </a:buClr>
              <a:buSzPct val="150000"/>
              <a:defRPr/>
            </a:pPr>
            <a:r>
              <a:rPr lang="es-MX" dirty="0" smtClean="0"/>
              <a:t>Respuesta: la velocidad del trafico, no hay cruceros donde la gente necesitan</a:t>
            </a:r>
          </a:p>
          <a:p>
            <a:pPr>
              <a:defRPr/>
            </a:pPr>
            <a:endParaRPr 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1CB8F96-5DCE-49E6-9A41-317E32E218D1}" type="slidenum">
              <a:rPr lang="en-US" smtClean="0">
                <a:latin typeface="Calibri" pitchFamily="34" charset="0"/>
              </a:rPr>
              <a:pPr eaLnBrk="1" hangingPunct="1"/>
              <a:t>22</a:t>
            </a:fld>
            <a:endParaRPr lang="en-US"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smtClean="0">
                <a:latin typeface="Arial" pitchFamily="34" charset="0"/>
              </a:rPr>
              <a:t>[Note,</a:t>
            </a:r>
            <a:r>
              <a:rPr lang="en-US" b="0" i="1" baseline="0" dirty="0" smtClean="0">
                <a:latin typeface="Arial" pitchFamily="34" charset="0"/>
              </a:rPr>
              <a:t> this slide is a transition from just sidewalks and roadways into land use and urban planning ]</a:t>
            </a:r>
            <a:endParaRPr lang="en-US" b="0" i="1" dirty="0" smtClean="0">
              <a:latin typeface="Arial" pitchFamily="34" charset="0"/>
            </a:endParaRPr>
          </a:p>
          <a:p>
            <a:pPr>
              <a:defRPr/>
            </a:pPr>
            <a:endParaRPr lang="en-US" dirty="0" smtClean="0"/>
          </a:p>
          <a:p>
            <a:pPr>
              <a:defRPr/>
            </a:pPr>
            <a:r>
              <a:rPr lang="en-US" dirty="0" smtClean="0"/>
              <a:t>And when we do walk, what are the shopping places like that we would walk to? </a:t>
            </a:r>
          </a:p>
          <a:p>
            <a:pPr>
              <a:defRPr/>
            </a:pPr>
            <a:endParaRPr lang="en-US" dirty="0" smtClean="0"/>
          </a:p>
          <a:p>
            <a:pPr>
              <a:defRPr/>
            </a:pPr>
            <a:r>
              <a:rPr lang="en-US" dirty="0" smtClean="0"/>
              <a:t>On the right, what do you encounter when trying to walk there? (pause: big parking lot). There’s a big parking lot in front that was designed assuming that everyone is going to drive there, it’s not designed for someone to walk there. </a:t>
            </a:r>
          </a:p>
          <a:p>
            <a:pPr>
              <a:defRPr/>
            </a:pPr>
            <a:endParaRPr lang="en-US" dirty="0" smtClean="0"/>
          </a:p>
          <a:p>
            <a:pPr>
              <a:defRPr/>
            </a:pPr>
            <a:r>
              <a:rPr lang="en-US" dirty="0" smtClean="0"/>
              <a:t>There are NO PLACE TO WALK TO: </a:t>
            </a:r>
            <a:r>
              <a:rPr lang="en-US" b="1" i="0" dirty="0" smtClean="0"/>
              <a:t>many trips used to be made on foot walking to do your errands, but now our communities are designed such that there are not places nearby to walk to: </a:t>
            </a:r>
            <a:r>
              <a:rPr lang="en-US" dirty="0" smtClean="0"/>
              <a:t>Stores, schools, markets, and businesses are mostly built in separate areas from the residential area where all the homes are, so that it is too large of a distance from your house to these places.</a:t>
            </a:r>
          </a:p>
          <a:p>
            <a:pPr>
              <a:defRPr/>
            </a:pPr>
            <a:endParaRPr lang="en-US" dirty="0" smtClean="0"/>
          </a:p>
          <a:p>
            <a:pPr>
              <a:defRPr/>
            </a:pPr>
            <a:r>
              <a:rPr lang="en-US" dirty="0" smtClean="0"/>
              <a:t>------</a:t>
            </a:r>
          </a:p>
          <a:p>
            <a:pPr>
              <a:defRPr/>
            </a:pPr>
            <a:r>
              <a:rPr lang="en-US" dirty="0" smtClean="0"/>
              <a:t>SPANISH:</a:t>
            </a:r>
          </a:p>
          <a:p>
            <a:pPr>
              <a:defRPr/>
            </a:pPr>
            <a:endParaRPr lang="en-US" dirty="0" smtClean="0"/>
          </a:p>
          <a:p>
            <a:pPr>
              <a:buClr>
                <a:schemeClr val="tx1"/>
              </a:buClr>
              <a:buSzPct val="150000"/>
              <a:buFont typeface="Monotype Sorts" pitchFamily="2" charset="2"/>
              <a:buNone/>
              <a:defRPr/>
            </a:pPr>
            <a:r>
              <a:rPr lang="es-MX" i="1" dirty="0" smtClean="0"/>
              <a:t>Cuales son los problemas en estas fotos? </a:t>
            </a:r>
          </a:p>
          <a:p>
            <a:pPr>
              <a:buClr>
                <a:schemeClr val="tx1"/>
              </a:buClr>
              <a:buSzPct val="150000"/>
              <a:buFont typeface="Monotype Sorts" pitchFamily="2" charset="2"/>
              <a:buNone/>
              <a:defRPr/>
            </a:pPr>
            <a:r>
              <a:rPr lang="es-MX" dirty="0" smtClean="0"/>
              <a:t>Respuesta:</a:t>
            </a:r>
          </a:p>
          <a:p>
            <a:pPr>
              <a:defRPr/>
            </a:pPr>
            <a:r>
              <a:rPr lang="es-MX" u="sng" dirty="0" smtClean="0"/>
              <a:t>3. No hay lugares a dónde caminar </a:t>
            </a:r>
            <a:endParaRPr lang="es-MX" i="1" dirty="0" smtClean="0"/>
          </a:p>
          <a:p>
            <a:pPr>
              <a:defRPr/>
            </a:pPr>
            <a:r>
              <a:rPr lang="es-MX" i="1" dirty="0" smtClean="0"/>
              <a:t>Como dijimos antes, muchos viajes solían hacerse a pie, la gente caminaba para hacer los mandados, pero ahora nuestras comunidades están diseñadas de tal manera que no hay lugares cercanos a donde caminar:  </a:t>
            </a:r>
            <a:endParaRPr lang="es-MX" dirty="0" smtClean="0"/>
          </a:p>
          <a:p>
            <a:pPr>
              <a:defRPr/>
            </a:pPr>
            <a:r>
              <a:rPr lang="es-MX" dirty="0" smtClean="0"/>
              <a:t>Las tiendas, las escuelas, los mercados y los comercios están usualmente construidos en áreas separadas de las áreas residenciales donde están todas las casas, de manera que hay mucha distancia desde su casa hasta estos lugares.    </a:t>
            </a:r>
          </a:p>
          <a:p>
            <a:pPr>
              <a:defRPr/>
            </a:pPr>
            <a:r>
              <a:rPr lang="es-MX" dirty="0" smtClean="0"/>
              <a:t>Además, las tiendas pequeñas locales han sido reemplazadas por grandes tiendas diseñadas para automóviles y no para peatones.  Estas gigantescas tiendas tienen estacionamientos al frente que son fabulosos para los automóviles, pero peligrosos para que los peatones los crucen</a:t>
            </a:r>
            <a:endParaRPr lang="en-US" dirty="0" smtClean="0"/>
          </a:p>
          <a:p>
            <a:pPr>
              <a:defRPr/>
            </a:pPr>
            <a:endParaRPr lang="en-US" dirty="0" smtClean="0"/>
          </a:p>
          <a:p>
            <a:pPr>
              <a:defRPr/>
            </a:pPr>
            <a:endParaRPr 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7B6AC51-09D9-453E-9884-8C22B71B677A}" type="slidenum">
              <a:rPr lang="en-US" smtClean="0">
                <a:latin typeface="Calibri" pitchFamily="34" charset="0"/>
              </a:rPr>
              <a:pPr eaLnBrk="1" hangingPunct="1"/>
              <a:t>23</a:t>
            </a:fld>
            <a:endParaRPr lang="en-US"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eaLnBrk="1" hangingPunct="1">
              <a:defRPr/>
            </a:pPr>
            <a:r>
              <a:rPr lang="en-US" dirty="0" smtClean="0">
                <a:latin typeface="Arial" pitchFamily="34" charset="0"/>
              </a:rPr>
              <a:t>One of the main barriers to walking is distance. </a:t>
            </a:r>
            <a:r>
              <a:rPr lang="en-US" i="1" dirty="0" smtClean="0"/>
              <a:t>Often there may be places that look near by on a map, but the streets are built so that there is no direct route to walk to them: </a:t>
            </a:r>
            <a:r>
              <a:rPr lang="en-US" dirty="0" smtClean="0"/>
              <a:t>Many of our blocks are very long. In this area, most of the blocks are ¼ mile each. In addition, the street blocks are often not connected such as with many cul-de-sacs. </a:t>
            </a:r>
          </a:p>
          <a:p>
            <a:pPr eaLnBrk="1" hangingPunct="1">
              <a:defRPr/>
            </a:pPr>
            <a:endParaRPr lang="en-US" b="1" dirty="0" smtClean="0">
              <a:latin typeface="Arial" pitchFamily="34" charset="0"/>
            </a:endParaRPr>
          </a:p>
          <a:p>
            <a:pPr eaLnBrk="1" hangingPunct="1">
              <a:buFontTx/>
              <a:buChar char="•"/>
              <a:defRPr/>
            </a:pPr>
            <a:r>
              <a:rPr lang="en-US" dirty="0" smtClean="0">
                <a:latin typeface="Arial" pitchFamily="34" charset="0"/>
              </a:rPr>
              <a:t> In the traditional grid street system example on the left, a trip from a home to school is feasible on foot: short distance, local streets, no major streets to navigate. </a:t>
            </a:r>
          </a:p>
          <a:p>
            <a:pPr eaLnBrk="1" hangingPunct="1">
              <a:buFontTx/>
              <a:buChar char="•"/>
              <a:defRPr/>
            </a:pPr>
            <a:r>
              <a:rPr lang="en-US" dirty="0" smtClean="0">
                <a:latin typeface="Arial" pitchFamily="34" charset="0"/>
              </a:rPr>
              <a:t>On the suburban model on the right, the trip is longer, and takes place mostly on arterial streets. The resulting trips are made by car, and overburden the arterial system, requiring large intersections for all the left-turning vehicles.</a:t>
            </a:r>
          </a:p>
          <a:p>
            <a:pPr>
              <a:defRPr/>
            </a:pPr>
            <a:endParaRPr lang="es-MX" u="sng" dirty="0" smtClean="0"/>
          </a:p>
          <a:p>
            <a:pPr>
              <a:defRPr/>
            </a:pPr>
            <a:r>
              <a:rPr lang="es-MX" u="none" dirty="0" smtClean="0"/>
              <a:t>------</a:t>
            </a:r>
          </a:p>
          <a:p>
            <a:pPr>
              <a:defRPr/>
            </a:pPr>
            <a:r>
              <a:rPr lang="es-MX" u="none" dirty="0" smtClean="0"/>
              <a:t>SPANISH:</a:t>
            </a:r>
          </a:p>
          <a:p>
            <a:pPr>
              <a:defRPr/>
            </a:pPr>
            <a:r>
              <a:rPr lang="es-MX" u="sng" dirty="0" smtClean="0"/>
              <a:t>4.  No hay rutas directas para caminar</a:t>
            </a:r>
            <a:endParaRPr lang="es-MX" i="1" dirty="0" smtClean="0"/>
          </a:p>
          <a:p>
            <a:pPr>
              <a:defRPr/>
            </a:pPr>
            <a:r>
              <a:rPr lang="es-MX" i="1" dirty="0" smtClean="0"/>
              <a:t>Una de las barreras grandes es la distancia para caminar. Con frecuencia puede haber lugares que parecen estar cerca cuando se ven en un mapa, pero las calles están construidas de manera que no hay ruta directa para caminar hasta ellos.  </a:t>
            </a:r>
          </a:p>
          <a:p>
            <a:pPr>
              <a:defRPr/>
            </a:pPr>
            <a:endParaRPr lang="es-MX" dirty="0" smtClean="0"/>
          </a:p>
          <a:p>
            <a:pPr>
              <a:defRPr/>
            </a:pPr>
            <a:r>
              <a:rPr lang="es-MX" dirty="0" smtClean="0"/>
              <a:t>Muchas de nuestras cuadras son muy largas.  En esta área, muchas de las cuadras miden ¼ de milla cada una. </a:t>
            </a:r>
          </a:p>
          <a:p>
            <a:pPr>
              <a:defRPr/>
            </a:pPr>
            <a:r>
              <a:rPr lang="es-MX" dirty="0" smtClean="0"/>
              <a:t>Además, hay muchas cuadras de las calles que no están conectadas, como cuando hay calles cerradas o </a:t>
            </a:r>
            <a:r>
              <a:rPr lang="es-MX" i="1" dirty="0" err="1" smtClean="0"/>
              <a:t>cul</a:t>
            </a:r>
            <a:r>
              <a:rPr lang="es-MX" i="1" dirty="0" smtClean="0"/>
              <a:t>-de-</a:t>
            </a:r>
            <a:r>
              <a:rPr lang="es-MX" i="1" dirty="0" err="1" smtClean="0"/>
              <a:t>sacs</a:t>
            </a:r>
            <a:r>
              <a:rPr lang="es-MX" dirty="0" smtClean="0"/>
              <a:t>. </a:t>
            </a:r>
            <a:endParaRPr lang="en-US" b="1" dirty="0" smtClean="0">
              <a:latin typeface="Arial" pitchFamily="34" charset="0"/>
            </a:endParaRPr>
          </a:p>
          <a:p>
            <a:pPr eaLnBrk="1" hangingPunct="1">
              <a:defRPr/>
            </a:pPr>
            <a:endParaRPr lang="en-US" b="1" dirty="0" smtClean="0">
              <a:latin typeface="Arial" pitchFamily="34" charset="0"/>
            </a:endParaRPr>
          </a:p>
          <a:p>
            <a:pPr eaLnBrk="1" hangingPunct="1">
              <a:defRPr/>
            </a:pPr>
            <a:r>
              <a:rPr lang="en-US" b="1" dirty="0" smtClean="0">
                <a:latin typeface="Arial" pitchFamily="34" charset="0"/>
              </a:rPr>
              <a:t>--------</a:t>
            </a:r>
          </a:p>
          <a:p>
            <a:pPr eaLnBrk="1" hangingPunct="1">
              <a:buFontTx/>
              <a:buNone/>
              <a:defRPr/>
            </a:pPr>
            <a:endParaRPr lang="en-US" b="1" dirty="0" smtClean="0">
              <a:latin typeface="Arial" pitchFamily="34" charset="0"/>
            </a:endParaRPr>
          </a:p>
          <a:p>
            <a:pPr eaLnBrk="1" hangingPunct="1">
              <a:defRPr/>
            </a:pPr>
            <a:r>
              <a:rPr lang="en-US" b="0" i="1" dirty="0" smtClean="0">
                <a:latin typeface="Arial" pitchFamily="34" charset="0"/>
              </a:rPr>
              <a:t>[Images:</a:t>
            </a:r>
            <a:r>
              <a:rPr lang="en-US" b="0" i="1" baseline="0" dirty="0" smtClean="0">
                <a:latin typeface="Arial" pitchFamily="34" charset="0"/>
              </a:rPr>
              <a:t> </a:t>
            </a:r>
            <a:r>
              <a:rPr lang="en-US" i="1" dirty="0" smtClean="0">
                <a:latin typeface="Arial" pitchFamily="34" charset="0"/>
              </a:rPr>
              <a:t>Provided by Transportation and Growth Management Oregon Guide for Reducing Street Widths]</a:t>
            </a:r>
          </a:p>
          <a:p>
            <a:pPr>
              <a:defRPr/>
            </a:pPr>
            <a:endParaRPr 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0959AAB-0E19-4424-9DAC-137823A1A650}" type="slidenum">
              <a:rPr lang="en-US" smtClean="0">
                <a:latin typeface="Calibri" pitchFamily="34" charset="0"/>
              </a:rPr>
              <a:pPr eaLnBrk="1" hangingPunct="1"/>
              <a:t>24</a:t>
            </a:fld>
            <a:endParaRPr lang="en-US"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So basically our neighborhoods are not walkable because: </a:t>
            </a:r>
          </a:p>
          <a:p>
            <a:endParaRPr lang="en-US" dirty="0" smtClean="0">
              <a:ea typeface="ＭＳ Ｐゴシック" pitchFamily="34" charset="-128"/>
            </a:endParaRPr>
          </a:p>
          <a:p>
            <a:r>
              <a:rPr lang="en-US" dirty="0" smtClean="0">
                <a:ea typeface="ＭＳ Ｐゴシック" pitchFamily="34" charset="-128"/>
              </a:rPr>
              <a:t>They are UNSAFE: in terms of traffic the cars are driving too fast on wide roads with many lanes, which make them difficult to cross. there are often poor sidewalks or no sidewalks and a fear of crime/gangs.</a:t>
            </a:r>
          </a:p>
          <a:p>
            <a:endParaRPr lang="en-US" dirty="0" smtClean="0">
              <a:ea typeface="ＭＳ Ｐゴシック" pitchFamily="34" charset="-128"/>
            </a:endParaRPr>
          </a:p>
          <a:p>
            <a:r>
              <a:rPr lang="en-US" dirty="0" smtClean="0">
                <a:ea typeface="ＭＳ Ｐゴシック" pitchFamily="34" charset="-128"/>
              </a:rPr>
              <a:t>They are often UNPLEASANT or UNCOMFORTABLE: no trees for shade to walk in on hot days, trash and/or graffiti make it unpleasant and take away from community pride. </a:t>
            </a:r>
          </a:p>
          <a:p>
            <a:endParaRPr lang="en-US" dirty="0" smtClean="0">
              <a:ea typeface="ＭＳ Ｐゴシック" pitchFamily="34" charset="-128"/>
            </a:endParaRPr>
          </a:p>
          <a:p>
            <a:r>
              <a:rPr lang="en-US" dirty="0" smtClean="0">
                <a:ea typeface="ＭＳ Ｐゴシック" pitchFamily="34" charset="-128"/>
              </a:rPr>
              <a:t>There are NO PLACE TO WALK TO: </a:t>
            </a:r>
            <a:r>
              <a:rPr lang="en-US" i="0" dirty="0" smtClean="0">
                <a:ea typeface="ＭＳ Ｐゴシック" pitchFamily="34" charset="-128"/>
              </a:rPr>
              <a:t>many trips used to be made on foot walking to do your errands, but now our communities are designed such that there are not places nearby to walk to: </a:t>
            </a:r>
            <a:r>
              <a:rPr lang="en-US" dirty="0" smtClean="0">
                <a:ea typeface="ＭＳ Ｐゴシック" pitchFamily="34" charset="-128"/>
              </a:rPr>
              <a:t>Stores, schools, markets, and businesses are mostly built in separate areas from the residential area where all the homes are, so that it is too large of a distance from your house to these places.</a:t>
            </a:r>
          </a:p>
          <a:p>
            <a:endParaRPr lang="en-US" dirty="0" smtClean="0">
              <a:ea typeface="ＭＳ Ｐゴシック" pitchFamily="34" charset="-128"/>
            </a:endParaRPr>
          </a:p>
          <a:p>
            <a:r>
              <a:rPr lang="en-US" dirty="0" smtClean="0">
                <a:ea typeface="ＭＳ Ｐゴシック" pitchFamily="34" charset="-128"/>
              </a:rPr>
              <a:t>There are NO DIRECT ROUTES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E270524-944F-4C51-A7E1-D3F531AF4603}" type="slidenum">
              <a:rPr lang="en-US" smtClean="0">
                <a:latin typeface="Calibri" pitchFamily="34" charset="0"/>
              </a:rPr>
              <a:pPr eaLnBrk="1" hangingPunct="1"/>
              <a:t>25</a:t>
            </a:fld>
            <a:endParaRPr lang="en-US"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BF69CC-F53A-4ECA-A852-C994629584F8}" type="slidenum">
              <a:rPr lang="en-US"/>
              <a:pPr>
                <a:defRPr/>
              </a:pPr>
              <a:t>26</a:t>
            </a:fld>
            <a:endParaRPr lang="en-US"/>
          </a:p>
        </p:txBody>
      </p:sp>
    </p:spTree>
    <p:extLst>
      <p:ext uri="{BB962C8B-B14F-4D97-AF65-F5344CB8AC3E}">
        <p14:creationId xmlns:p14="http://schemas.microsoft.com/office/powerpoint/2010/main" val="4101801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Walkable neighborhoods have an impact</a:t>
            </a:r>
            <a:r>
              <a:rPr lang="en-US" sz="1200" baseline="0" dirty="0" smtClean="0"/>
              <a:t> on our health, because people are more active in areas that feel safe and built for the pedestrian. </a:t>
            </a:r>
            <a:r>
              <a:rPr lang="en-US" sz="1200" dirty="0" smtClean="0"/>
              <a:t>Of those who report living in unsafe neighborhoods, about half of the women and the elderly are inactive. Neighborhoods</a:t>
            </a:r>
            <a:r>
              <a:rPr lang="en-US" sz="1200" baseline="0" dirty="0" smtClean="0"/>
              <a:t> that are more walkable also see increases in social connections between neighbors and people that live or work in the community.</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Sometimes</a:t>
            </a:r>
            <a:r>
              <a:rPr lang="en-US" i="0" baseline="0" dirty="0" smtClean="0"/>
              <a:t> the way that our communities are built make it more difficult for the pedestrian to walk quickly to a destination. In this photo from Carlsbad, the city created diagonal crosswalks, which makes it easier for people to get to where their going more efficiently.</a:t>
            </a:r>
            <a:endParaRPr lang="en-US" i="0" dirty="0" smtClean="0"/>
          </a:p>
          <a:p>
            <a:endParaRPr lang="en-US" i="1" dirty="0" smtClean="0"/>
          </a:p>
          <a:p>
            <a:r>
              <a:rPr lang="en-US" i="1" dirty="0" smtClean="0"/>
              <a:t>[Note:</a:t>
            </a:r>
            <a:r>
              <a:rPr lang="en-US" i="1" baseline="0" dirty="0" smtClean="0"/>
              <a:t> Additional diagonal crosswalk image located underneath the Carlsbad article picture.</a:t>
            </a:r>
            <a:r>
              <a:rPr lang="en-US" i="1" dirty="0" smtClean="0"/>
              <a:t>]</a:t>
            </a:r>
            <a:endParaRPr lang="en-US" i="1"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28</a:t>
            </a:fld>
            <a:endParaRPr lang="en-US"/>
          </a:p>
        </p:txBody>
      </p:sp>
    </p:spTree>
    <p:extLst>
      <p:ext uri="{BB962C8B-B14F-4D97-AF65-F5344CB8AC3E}">
        <p14:creationId xmlns:p14="http://schemas.microsoft.com/office/powerpoint/2010/main" val="866764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really the</a:t>
            </a:r>
            <a:r>
              <a:rPr lang="en-US" baseline="0" dirty="0" smtClean="0"/>
              <a:t> “American Dream”?</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smtClean="0">
                <a:latin typeface="Verdana" pitchFamily="34" charset="0"/>
              </a:rPr>
              <a:t>Source: Ewing, R. Am. J. of Health Promotion 2003</a:t>
            </a:r>
          </a:p>
          <a:p>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29</a:t>
            </a:fld>
            <a:endParaRPr lang="en-US"/>
          </a:p>
        </p:txBody>
      </p:sp>
    </p:spTree>
    <p:extLst>
      <p:ext uri="{BB962C8B-B14F-4D97-AF65-F5344CB8AC3E}">
        <p14:creationId xmlns:p14="http://schemas.microsoft.com/office/powerpoint/2010/main" val="233918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BF69CC-F53A-4ECA-A852-C994629584F8}" type="slidenum">
              <a:rPr lang="en-US"/>
              <a:pPr>
                <a:defRPr/>
              </a:pPr>
              <a:t>3</a:t>
            </a:fld>
            <a:endParaRPr lang="en-US"/>
          </a:p>
        </p:txBody>
      </p:sp>
    </p:spTree>
    <p:extLst>
      <p:ext uri="{BB962C8B-B14F-4D97-AF65-F5344CB8AC3E}">
        <p14:creationId xmlns:p14="http://schemas.microsoft.com/office/powerpoint/2010/main" val="3604718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 typeface="Wingdings 2" pitchFamily="18" charset="2"/>
              <a:buNone/>
            </a:pPr>
            <a:r>
              <a:rPr lang="en-US" b="0" i="0" dirty="0" smtClean="0">
                <a:ea typeface="ＭＳ Ｐゴシック" pitchFamily="34" charset="-128"/>
              </a:rPr>
              <a:t>Residents in a highly walkable neighborhood are engaged in abou</a:t>
            </a:r>
            <a:r>
              <a:rPr lang="en-US" b="0" i="0" baseline="0" dirty="0" smtClean="0">
                <a:ea typeface="ＭＳ Ｐゴシック" pitchFamily="34" charset="-128"/>
              </a:rPr>
              <a:t>t 70 minutes </a:t>
            </a:r>
            <a:r>
              <a:rPr lang="en-US" sz="1200" b="0" i="0" dirty="0" smtClean="0">
                <a:ea typeface="ＭＳ Ｐゴシック" pitchFamily="34" charset="-128"/>
              </a:rPr>
              <a:t>per week of physical activity than residents in a low-walkability neighborhood.</a:t>
            </a:r>
          </a:p>
          <a:p>
            <a:pPr>
              <a:lnSpc>
                <a:spcPct val="80000"/>
              </a:lnSpc>
              <a:buFont typeface="Wingdings 2" pitchFamily="18" charset="2"/>
              <a:buNone/>
            </a:pPr>
            <a:endParaRPr lang="en-US" b="0" i="0" dirty="0" smtClean="0"/>
          </a:p>
          <a:p>
            <a:r>
              <a:rPr lang="en-US" b="0" i="0" dirty="0" smtClean="0"/>
              <a:t>The</a:t>
            </a:r>
            <a:r>
              <a:rPr lang="en-US" b="0" i="0" baseline="0" dirty="0" smtClean="0"/>
              <a:t> recommended amount of physical activity for adults per week is 150 minutes of activities like walking. And extra 70 minutes per week helps adults meet almost half of their weekly recommended amount.</a:t>
            </a:r>
          </a:p>
          <a:p>
            <a:endParaRPr lang="en-US" b="0" i="0" baseline="0" dirty="0" smtClean="0"/>
          </a:p>
          <a:p>
            <a:r>
              <a:rPr lang="en-US" b="0" i="0" baseline="0" dirty="0" smtClean="0"/>
              <a:t>For children, the Centers for Disease Control recommend an hour of physical activity per day, which is 420 minutes per week.</a:t>
            </a:r>
          </a:p>
          <a:p>
            <a:endParaRPr lang="en-US" b="0" i="0" baseline="0" dirty="0" smtClean="0"/>
          </a:p>
          <a:p>
            <a:r>
              <a:rPr lang="en-US" b="0" i="0" baseline="0" dirty="0" smtClean="0"/>
              <a:t>It’s easier to be healthy in a community where you can walk to run errands, for fun, </a:t>
            </a:r>
            <a:r>
              <a:rPr lang="en-US" b="0" i="0" baseline="0" dirty="0" smtClean="0"/>
              <a:t>or to </a:t>
            </a:r>
            <a:r>
              <a:rPr lang="en-US" b="0" i="0" baseline="0" dirty="0" smtClean="0"/>
              <a:t>socialize.</a:t>
            </a:r>
            <a:endParaRPr lang="en-US" b="0" i="0"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30</a:t>
            </a:fld>
            <a:endParaRPr lang="en-US"/>
          </a:p>
        </p:txBody>
      </p:sp>
    </p:spTree>
    <p:extLst>
      <p:ext uri="{BB962C8B-B14F-4D97-AF65-F5344CB8AC3E}">
        <p14:creationId xmlns:p14="http://schemas.microsoft.com/office/powerpoint/2010/main" val="368781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a:t>And finally we need GREAT places to walk to. If you don’t have any places to walk to, then you’re less likely  to walk. </a:t>
            </a:r>
          </a:p>
          <a:p>
            <a:pPr>
              <a:defRPr/>
            </a:pPr>
            <a:endParaRPr lang="en-US" dirty="0"/>
          </a:p>
          <a:p>
            <a:pPr>
              <a:defRPr/>
            </a:pPr>
            <a:r>
              <a:rPr lang="en-US" dirty="0"/>
              <a:t>So what I am mostly getting at is places that connect you to people. You need the main street, the little stores, parks within walking distance, school within walking distance. </a:t>
            </a:r>
          </a:p>
          <a:p>
            <a:pPr>
              <a:defRPr/>
            </a:pPr>
            <a:endParaRPr lang="en-US" dirty="0"/>
          </a:p>
          <a:p>
            <a:pPr>
              <a:defRPr/>
            </a:pPr>
            <a:r>
              <a:rPr lang="en-US" dirty="0"/>
              <a:t>-----</a:t>
            </a:r>
          </a:p>
          <a:p>
            <a:pPr>
              <a:defRPr/>
            </a:pPr>
            <a:r>
              <a:rPr lang="en-US" dirty="0"/>
              <a:t>SPANISH:</a:t>
            </a:r>
          </a:p>
          <a:p>
            <a:pPr>
              <a:defRPr/>
            </a:pPr>
            <a:endParaRPr lang="en-US" dirty="0"/>
          </a:p>
          <a:p>
            <a:pPr>
              <a:defRPr/>
            </a:pPr>
            <a:r>
              <a:rPr lang="en-US" dirty="0" err="1"/>
              <a:t>Numero</a:t>
            </a:r>
            <a:r>
              <a:rPr lang="en-US" dirty="0"/>
              <a:t> 5: Buenos </a:t>
            </a:r>
            <a:r>
              <a:rPr lang="en-US" dirty="0" err="1"/>
              <a:t>lugares</a:t>
            </a:r>
            <a:r>
              <a:rPr lang="en-US" dirty="0"/>
              <a:t> a </a:t>
            </a:r>
            <a:r>
              <a:rPr lang="en-US" dirty="0" err="1"/>
              <a:t>donde</a:t>
            </a:r>
            <a:r>
              <a:rPr lang="en-US" dirty="0"/>
              <a:t> </a:t>
            </a:r>
            <a:r>
              <a:rPr lang="en-US" dirty="0" err="1"/>
              <a:t>caminar</a:t>
            </a:r>
            <a:endParaRPr lang="en-US" dirty="0"/>
          </a:p>
          <a:p>
            <a:pPr>
              <a:defRPr/>
            </a:pPr>
            <a:endParaRPr 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F3C9EB2-5B37-46CF-84D4-25ED7CD0CEE1}" type="slidenum">
              <a:rPr lang="en-US" smtClean="0">
                <a:latin typeface="Calibri" pitchFamily="34" charset="0"/>
              </a:rPr>
              <a:pPr eaLnBrk="1" hangingPunct="1"/>
              <a:t>31</a:t>
            </a:fld>
            <a:endParaRPr lang="en-US" smtClean="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So how do we make our communities more walkable? You might think that because our communities a already built there is not much that we can do. So we’re going to look at some of the basic things that make a community walkable and some of the solutions that we can use to make this community more walkable. </a:t>
            </a:r>
          </a:p>
          <a:p>
            <a:pPr>
              <a:defRPr/>
            </a:pPr>
            <a:endParaRPr lang="en-US" dirty="0" smtClean="0"/>
          </a:p>
          <a:p>
            <a:pPr>
              <a:defRPr/>
            </a:pPr>
            <a:r>
              <a:rPr lang="en-US" dirty="0" smtClean="0"/>
              <a:t>1</a:t>
            </a:r>
            <a:r>
              <a:rPr lang="en-US" baseline="30000" dirty="0" smtClean="0"/>
              <a:t>st</a:t>
            </a:r>
            <a:r>
              <a:rPr lang="en-US" dirty="0" smtClean="0"/>
              <a:t> step: Well first we have to have sidewalks and they have to be GOOD sidewalks.</a:t>
            </a:r>
          </a:p>
          <a:p>
            <a:pPr>
              <a:defRPr/>
            </a:pPr>
            <a:endParaRPr lang="en-US" dirty="0" smtClean="0"/>
          </a:p>
          <a:p>
            <a:pPr>
              <a:defRPr/>
            </a:pPr>
            <a:r>
              <a:rPr lang="en-US" dirty="0" smtClean="0"/>
              <a:t>So here is what we call the basic structure for a GOOD sidewalk, and this is for a residential sidewalk. One of the first things is a ‘</a:t>
            </a:r>
            <a:r>
              <a:rPr lang="en-US" b="1" dirty="0" smtClean="0"/>
              <a:t>through pedestrian zone</a:t>
            </a:r>
            <a:r>
              <a:rPr lang="en-US" dirty="0" smtClean="0"/>
              <a:t>’ and you want that to be at least 5 feet. </a:t>
            </a:r>
          </a:p>
          <a:p>
            <a:pPr>
              <a:defRPr/>
            </a:pPr>
            <a:endParaRPr lang="en-US" dirty="0" smtClean="0"/>
          </a:p>
          <a:p>
            <a:pPr>
              <a:defRPr/>
            </a:pPr>
            <a:r>
              <a:rPr lang="en-US" dirty="0" smtClean="0"/>
              <a:t>The other really important part is called the ‘</a:t>
            </a:r>
            <a:r>
              <a:rPr lang="en-US" b="1" dirty="0" smtClean="0"/>
              <a:t>buffer zone</a:t>
            </a:r>
            <a:r>
              <a:rPr lang="en-US" dirty="0" smtClean="0"/>
              <a:t>’ or furnishings zone and this is where the trees are planted and it gives an area of protection between the pedestrians and the cars. </a:t>
            </a:r>
          </a:p>
          <a:p>
            <a:pPr>
              <a:defRPr/>
            </a:pPr>
            <a:endParaRPr lang="en-US" dirty="0" smtClean="0"/>
          </a:p>
          <a:p>
            <a:pPr>
              <a:defRPr/>
            </a:pPr>
            <a:r>
              <a:rPr lang="en-US" dirty="0" smtClean="0"/>
              <a:t>And you want </a:t>
            </a:r>
            <a:r>
              <a:rPr lang="en-US" b="1" dirty="0" smtClean="0"/>
              <a:t>curbs</a:t>
            </a:r>
            <a:r>
              <a:rPr lang="en-US" dirty="0" smtClean="0"/>
              <a:t>, and in a lot of the newer neighborhoods they’re curved/rolled, and what do people do in that situation? (park on buffer zone) so you don’t want the rolled curb. </a:t>
            </a:r>
          </a:p>
          <a:p>
            <a:pPr>
              <a:defRPr/>
            </a:pPr>
            <a:endParaRPr lang="en-US" dirty="0" smtClean="0"/>
          </a:p>
          <a:p>
            <a:pPr>
              <a:defRPr/>
            </a:pPr>
            <a:r>
              <a:rPr lang="en-US" dirty="0" smtClean="0"/>
              <a:t>And there’s also usually a </a:t>
            </a:r>
            <a:r>
              <a:rPr lang="en-US" b="1" dirty="0" smtClean="0"/>
              <a:t>frontage zone</a:t>
            </a:r>
            <a:r>
              <a:rPr lang="en-US" dirty="0" smtClean="0"/>
              <a:t>, which is not as big of a deal in a residential area, but let’s go to the next slide and you’ll see what we mean by that. </a:t>
            </a:r>
          </a:p>
          <a:p>
            <a:pPr>
              <a:defRPr/>
            </a:pPr>
            <a:endParaRPr lang="en-US" dirty="0" smtClean="0"/>
          </a:p>
          <a:p>
            <a:pPr>
              <a:defRPr/>
            </a:pPr>
            <a:r>
              <a:rPr lang="es-MX" u="sng" dirty="0" smtClean="0"/>
              <a:t>1. Good </a:t>
            </a:r>
            <a:r>
              <a:rPr lang="es-MX" u="sng" dirty="0" err="1" smtClean="0"/>
              <a:t>Sidewalks</a:t>
            </a:r>
            <a:endParaRPr lang="es-MX" dirty="0" smtClean="0"/>
          </a:p>
          <a:p>
            <a:pPr>
              <a:defRPr/>
            </a:pPr>
            <a:r>
              <a:rPr lang="es-MX" dirty="0" err="1" smtClean="0"/>
              <a:t>Design</a:t>
            </a:r>
            <a:r>
              <a:rPr lang="es-MX" dirty="0" smtClean="0"/>
              <a:t> of </a:t>
            </a:r>
            <a:r>
              <a:rPr lang="es-MX" dirty="0" err="1" smtClean="0"/>
              <a:t>sidewalks</a:t>
            </a:r>
            <a:endParaRPr lang="es-MX" dirty="0" smtClean="0"/>
          </a:p>
          <a:p>
            <a:pPr lvl="1">
              <a:defRPr/>
            </a:pPr>
            <a:r>
              <a:rPr lang="es-MX" dirty="0" smtClean="0"/>
              <a:t>The </a:t>
            </a:r>
            <a:r>
              <a:rPr lang="es-MX" dirty="0" err="1" smtClean="0"/>
              <a:t>Curb</a:t>
            </a:r>
            <a:endParaRPr lang="es-MX" dirty="0" smtClean="0"/>
          </a:p>
          <a:p>
            <a:pPr lvl="2">
              <a:defRPr/>
            </a:pPr>
            <a:r>
              <a:rPr lang="es-MX" dirty="0" smtClean="0"/>
              <a:t>“</a:t>
            </a:r>
            <a:r>
              <a:rPr lang="es-MX" dirty="0" err="1" smtClean="0"/>
              <a:t>Extensions</a:t>
            </a:r>
            <a:r>
              <a:rPr lang="es-MX" dirty="0" smtClean="0"/>
              <a:t> of the </a:t>
            </a:r>
            <a:r>
              <a:rPr lang="es-MX" dirty="0" err="1" smtClean="0"/>
              <a:t>corners</a:t>
            </a:r>
            <a:r>
              <a:rPr lang="es-MX" dirty="0" smtClean="0"/>
              <a:t>” </a:t>
            </a:r>
            <a:r>
              <a:rPr lang="es-MX" dirty="0" err="1" smtClean="0"/>
              <a:t>with</a:t>
            </a:r>
            <a:r>
              <a:rPr lang="es-MX" dirty="0" smtClean="0"/>
              <a:t> </a:t>
            </a:r>
            <a:r>
              <a:rPr lang="es-MX" dirty="0" err="1" smtClean="0"/>
              <a:t>ramps</a:t>
            </a:r>
            <a:r>
              <a:rPr lang="es-MX" dirty="0" smtClean="0"/>
              <a:t> for the disabled, </a:t>
            </a:r>
            <a:r>
              <a:rPr lang="en-US" dirty="0" smtClean="0"/>
              <a:t>which are required under the Americans with Disabilities Act </a:t>
            </a:r>
            <a:r>
              <a:rPr lang="es-MX" dirty="0" smtClean="0"/>
              <a:t>(ADA)</a:t>
            </a:r>
          </a:p>
          <a:p>
            <a:pPr lvl="1">
              <a:defRPr/>
            </a:pPr>
            <a:r>
              <a:rPr lang="es-MX" dirty="0" smtClean="0"/>
              <a:t>Buffer </a:t>
            </a:r>
            <a:r>
              <a:rPr lang="es-MX" dirty="0" err="1" smtClean="0"/>
              <a:t>zone</a:t>
            </a:r>
            <a:r>
              <a:rPr lang="es-MX" dirty="0" smtClean="0"/>
              <a:t> (6 </a:t>
            </a:r>
            <a:r>
              <a:rPr lang="es-MX" dirty="0" err="1" smtClean="0"/>
              <a:t>feet</a:t>
            </a:r>
            <a:r>
              <a:rPr lang="es-MX" dirty="0" smtClean="0"/>
              <a:t> </a:t>
            </a:r>
            <a:r>
              <a:rPr lang="es-MX" dirty="0" err="1" smtClean="0"/>
              <a:t>minimum</a:t>
            </a:r>
            <a:r>
              <a:rPr lang="es-MX" dirty="0" smtClean="0"/>
              <a:t>)</a:t>
            </a:r>
          </a:p>
          <a:p>
            <a:pPr lvl="2">
              <a:defRPr/>
            </a:pPr>
            <a:r>
              <a:rPr lang="es-MX" dirty="0" smtClean="0"/>
              <a:t>Creates a </a:t>
            </a:r>
            <a:r>
              <a:rPr lang="es-MX" dirty="0" err="1" smtClean="0"/>
              <a:t>barrier</a:t>
            </a:r>
            <a:r>
              <a:rPr lang="es-MX" dirty="0" smtClean="0"/>
              <a:t> </a:t>
            </a:r>
            <a:r>
              <a:rPr lang="es-MX" dirty="0" err="1" smtClean="0"/>
              <a:t>between</a:t>
            </a:r>
            <a:r>
              <a:rPr lang="es-MX" dirty="0" smtClean="0"/>
              <a:t> the </a:t>
            </a:r>
            <a:r>
              <a:rPr lang="es-MX" dirty="0" err="1" smtClean="0"/>
              <a:t>pedestrians</a:t>
            </a:r>
            <a:r>
              <a:rPr lang="es-MX" dirty="0" smtClean="0"/>
              <a:t> and the cars</a:t>
            </a:r>
          </a:p>
          <a:p>
            <a:pPr lvl="2">
              <a:defRPr/>
            </a:pPr>
            <a:r>
              <a:rPr lang="es-MX" dirty="0" smtClean="0"/>
              <a:t>For </a:t>
            </a:r>
            <a:r>
              <a:rPr lang="es-MX" dirty="0" err="1" smtClean="0"/>
              <a:t>plants</a:t>
            </a:r>
            <a:r>
              <a:rPr lang="es-MX" dirty="0" smtClean="0"/>
              <a:t> and </a:t>
            </a:r>
            <a:r>
              <a:rPr lang="es-MX" dirty="0" err="1" smtClean="0"/>
              <a:t>trees</a:t>
            </a:r>
            <a:r>
              <a:rPr lang="es-MX" dirty="0" smtClean="0"/>
              <a:t>, </a:t>
            </a:r>
            <a:r>
              <a:rPr lang="es-MX" dirty="0" err="1" smtClean="0"/>
              <a:t>mailboxes</a:t>
            </a:r>
            <a:r>
              <a:rPr lang="es-MX" dirty="0" smtClean="0"/>
              <a:t>, etc. </a:t>
            </a:r>
          </a:p>
          <a:p>
            <a:pPr lvl="1">
              <a:defRPr/>
            </a:pPr>
            <a:r>
              <a:rPr lang="es-MX" dirty="0" err="1" smtClean="0"/>
              <a:t>Pedestrian</a:t>
            </a:r>
            <a:r>
              <a:rPr lang="es-MX" dirty="0" smtClean="0"/>
              <a:t> </a:t>
            </a:r>
            <a:r>
              <a:rPr lang="es-MX" dirty="0" err="1" smtClean="0"/>
              <a:t>Zone</a:t>
            </a:r>
            <a:endParaRPr lang="es-MX" dirty="0" smtClean="0"/>
          </a:p>
          <a:p>
            <a:pPr lvl="2">
              <a:defRPr/>
            </a:pPr>
            <a:r>
              <a:rPr lang="es-MX" dirty="0" err="1" smtClean="0"/>
              <a:t>Wide</a:t>
            </a:r>
            <a:r>
              <a:rPr lang="es-MX" dirty="0" smtClean="0"/>
              <a:t> </a:t>
            </a:r>
            <a:r>
              <a:rPr lang="es-MX" dirty="0" err="1" smtClean="0"/>
              <a:t>Sidewalks</a:t>
            </a:r>
            <a:r>
              <a:rPr lang="es-MX" dirty="0" smtClean="0"/>
              <a:t> – 5 </a:t>
            </a:r>
            <a:r>
              <a:rPr lang="es-MX" dirty="0" err="1" smtClean="0"/>
              <a:t>feet</a:t>
            </a:r>
            <a:r>
              <a:rPr lang="es-MX" dirty="0" smtClean="0"/>
              <a:t> </a:t>
            </a:r>
            <a:r>
              <a:rPr lang="es-MX" dirty="0" err="1" smtClean="0"/>
              <a:t>minimum</a:t>
            </a:r>
            <a:r>
              <a:rPr lang="es-MX" dirty="0" smtClean="0"/>
              <a:t> in </a:t>
            </a:r>
            <a:r>
              <a:rPr lang="es-MX" dirty="0" err="1" smtClean="0"/>
              <a:t>residential</a:t>
            </a:r>
            <a:r>
              <a:rPr lang="es-MX" dirty="0" smtClean="0"/>
              <a:t> </a:t>
            </a:r>
            <a:r>
              <a:rPr lang="es-MX" dirty="0" err="1" smtClean="0"/>
              <a:t>zones</a:t>
            </a:r>
            <a:r>
              <a:rPr lang="es-MX" dirty="0" smtClean="0"/>
              <a:t>; 8 </a:t>
            </a:r>
            <a:r>
              <a:rPr lang="es-MX" dirty="0" err="1" smtClean="0"/>
              <a:t>feet</a:t>
            </a:r>
            <a:r>
              <a:rPr lang="es-MX" dirty="0" smtClean="0"/>
              <a:t> </a:t>
            </a:r>
            <a:r>
              <a:rPr lang="es-MX" dirty="0" err="1" smtClean="0"/>
              <a:t>minimum</a:t>
            </a:r>
            <a:r>
              <a:rPr lang="es-MX" dirty="0" smtClean="0"/>
              <a:t> in </a:t>
            </a:r>
            <a:r>
              <a:rPr lang="es-MX" dirty="0" err="1" smtClean="0"/>
              <a:t>commercial</a:t>
            </a:r>
            <a:r>
              <a:rPr lang="es-MX" dirty="0" smtClean="0"/>
              <a:t> </a:t>
            </a:r>
            <a:r>
              <a:rPr lang="es-MX" dirty="0" err="1" smtClean="0"/>
              <a:t>zones</a:t>
            </a:r>
            <a:endParaRPr lang="es-MX" dirty="0" smtClean="0"/>
          </a:p>
          <a:p>
            <a:pPr lvl="2">
              <a:defRPr/>
            </a:pPr>
            <a:r>
              <a:rPr lang="en-US" dirty="0" smtClean="0"/>
              <a:t>Level surface with no cracks</a:t>
            </a:r>
            <a:r>
              <a:rPr lang="es-MX" dirty="0" smtClean="0"/>
              <a:t>. </a:t>
            </a:r>
          </a:p>
          <a:p>
            <a:pPr lvl="1">
              <a:defRPr/>
            </a:pPr>
            <a:r>
              <a:rPr lang="es-MX" dirty="0" err="1" smtClean="0"/>
              <a:t>Facade</a:t>
            </a:r>
            <a:r>
              <a:rPr lang="es-MX" dirty="0" smtClean="0"/>
              <a:t> </a:t>
            </a:r>
            <a:r>
              <a:rPr lang="es-MX" dirty="0" err="1" smtClean="0"/>
              <a:t>Area</a:t>
            </a:r>
            <a:endParaRPr lang="es-MX" dirty="0" smtClean="0"/>
          </a:p>
          <a:p>
            <a:pPr lvl="2">
              <a:defRPr/>
            </a:pPr>
            <a:r>
              <a:rPr lang="en-US" dirty="0" smtClean="0"/>
              <a:t>Area between the sidewalk and the buildings, houses, etc. </a:t>
            </a:r>
            <a:endParaRPr lang="es-MX" u="sng" dirty="0" smtClean="0"/>
          </a:p>
          <a:p>
            <a:pPr>
              <a:defRPr/>
            </a:pPr>
            <a:r>
              <a:rPr lang="en-US" dirty="0" smtClean="0"/>
              <a:t>------</a:t>
            </a:r>
          </a:p>
          <a:p>
            <a:pPr>
              <a:defRPr/>
            </a:pPr>
            <a:r>
              <a:rPr lang="en-US" dirty="0" smtClean="0"/>
              <a:t>SPANISH: </a:t>
            </a:r>
          </a:p>
          <a:p>
            <a:pPr>
              <a:defRPr/>
            </a:pPr>
            <a:endParaRPr lang="en-US" dirty="0" smtClean="0"/>
          </a:p>
          <a:p>
            <a:pPr>
              <a:defRPr/>
            </a:pPr>
            <a:r>
              <a:rPr lang="es-MX" dirty="0" smtClean="0"/>
              <a:t>vamos a aprender acerca de los 5 pasos para crear una comunidad caminable.  Una comunidad caminable es un área que es más segura, más agradable y más fácil caminar en ella. </a:t>
            </a:r>
            <a:endParaRPr lang="en-US" dirty="0" smtClean="0"/>
          </a:p>
          <a:p>
            <a:pPr>
              <a:defRPr/>
            </a:pPr>
            <a:endParaRPr lang="es-MX" u="sng" dirty="0" smtClean="0"/>
          </a:p>
          <a:p>
            <a:pPr>
              <a:defRPr/>
            </a:pPr>
            <a:r>
              <a:rPr lang="es-MX" u="sng" dirty="0" smtClean="0"/>
              <a:t>1. Buenas banquetas</a:t>
            </a:r>
            <a:endParaRPr lang="es-MX" dirty="0" smtClean="0"/>
          </a:p>
          <a:p>
            <a:pPr>
              <a:defRPr/>
            </a:pPr>
            <a:r>
              <a:rPr lang="es-MX" dirty="0" smtClean="0"/>
              <a:t>Diseño de las banquetas</a:t>
            </a:r>
          </a:p>
          <a:p>
            <a:pPr lvl="1">
              <a:defRPr/>
            </a:pPr>
            <a:r>
              <a:rPr lang="es-MX" dirty="0" smtClean="0"/>
              <a:t>Borde de la banqueta</a:t>
            </a:r>
          </a:p>
          <a:p>
            <a:pPr lvl="2">
              <a:defRPr/>
            </a:pPr>
            <a:r>
              <a:rPr lang="es-MX" dirty="0" smtClean="0"/>
              <a:t>“Extensiones de las esquinas” con rampas para discapacitados, las cuales se requieren según la Ley sobre Estadounidenses con Discapacidades (ADA por sus siglas en inglés)</a:t>
            </a:r>
          </a:p>
          <a:p>
            <a:pPr lvl="1">
              <a:defRPr/>
            </a:pPr>
            <a:r>
              <a:rPr lang="es-MX" dirty="0" smtClean="0"/>
              <a:t>Zona para las plantas/Avenida (6 pies mínimo)</a:t>
            </a:r>
          </a:p>
          <a:p>
            <a:pPr lvl="2">
              <a:defRPr/>
            </a:pPr>
            <a:r>
              <a:rPr lang="es-MX" dirty="0" smtClean="0"/>
              <a:t>Crea una barrera entre los peatones y los automóviles</a:t>
            </a:r>
          </a:p>
          <a:p>
            <a:pPr lvl="2">
              <a:defRPr/>
            </a:pPr>
            <a:r>
              <a:rPr lang="es-MX" dirty="0" smtClean="0"/>
              <a:t>Árboles, plantas, etc.</a:t>
            </a:r>
          </a:p>
          <a:p>
            <a:pPr lvl="1">
              <a:defRPr/>
            </a:pPr>
            <a:r>
              <a:rPr lang="es-MX" dirty="0" smtClean="0"/>
              <a:t>Zona de peatones</a:t>
            </a:r>
          </a:p>
          <a:p>
            <a:pPr lvl="2">
              <a:defRPr/>
            </a:pPr>
            <a:r>
              <a:rPr lang="es-MX" dirty="0" smtClean="0"/>
              <a:t>Banquetas anchas </a:t>
            </a:r>
          </a:p>
          <a:p>
            <a:pPr lvl="2">
              <a:defRPr/>
            </a:pPr>
            <a:r>
              <a:rPr lang="es-MX" dirty="0" smtClean="0"/>
              <a:t>5 pies mínimo en zonas residenciales; 8 pies mínimo en zonas comerciales</a:t>
            </a:r>
          </a:p>
          <a:p>
            <a:pPr lvl="2">
              <a:defRPr/>
            </a:pPr>
            <a:r>
              <a:rPr lang="es-MX" dirty="0" smtClean="0"/>
              <a:t>Superficie nivelada sin grietas. </a:t>
            </a:r>
          </a:p>
          <a:p>
            <a:pPr lvl="1">
              <a:defRPr/>
            </a:pPr>
            <a:r>
              <a:rPr lang="es-MX" dirty="0" smtClean="0"/>
              <a:t>Zona de la fachada</a:t>
            </a:r>
          </a:p>
          <a:p>
            <a:pPr lvl="2">
              <a:defRPr/>
            </a:pPr>
            <a:r>
              <a:rPr lang="es-MX" dirty="0" smtClean="0"/>
              <a:t>Área entre la banqueta y los edificios, casas, etc. </a:t>
            </a:r>
            <a:endParaRPr lang="en-US" dirty="0" smtClean="0"/>
          </a:p>
          <a:p>
            <a:pPr>
              <a:buFontTx/>
              <a:buChar char="•"/>
              <a:defRPr/>
            </a:pPr>
            <a:endParaRPr lang="en-US" dirty="0" smtClean="0"/>
          </a:p>
          <a:p>
            <a:pPr>
              <a:defRPr/>
            </a:pPr>
            <a:endParaRPr 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18F0CA2-A02A-43D3-9DCC-76B0CC948B5F}" type="slidenum">
              <a:rPr lang="en-US" smtClean="0">
                <a:latin typeface="Calibri" pitchFamily="34" charset="0"/>
              </a:rPr>
              <a:pPr eaLnBrk="1" hangingPunct="1"/>
              <a:t>32</a:t>
            </a:fld>
            <a:endParaRPr lang="en-US" smtClean="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So you can see that this would be an area like 3</a:t>
            </a:r>
            <a:r>
              <a:rPr lang="en-US" baseline="30000" dirty="0" smtClean="0"/>
              <a:t>rd</a:t>
            </a:r>
            <a:r>
              <a:rPr lang="en-US" dirty="0" smtClean="0"/>
              <a:t> Avenue in Chula Vista, commercial areas where there’s shopping and businesses. So you see the </a:t>
            </a:r>
            <a:r>
              <a:rPr lang="en-US" b="1" dirty="0" smtClean="0"/>
              <a:t>frontage zone </a:t>
            </a:r>
            <a:r>
              <a:rPr lang="en-US" dirty="0" smtClean="0"/>
              <a:t>is the area outside the shops where there may be tables and benches. But you still have all the same pieces, you have the ‘</a:t>
            </a:r>
            <a:r>
              <a:rPr lang="en-US" b="1" dirty="0" smtClean="0"/>
              <a:t>through pedestrian zone</a:t>
            </a:r>
            <a:r>
              <a:rPr lang="en-US" dirty="0" smtClean="0"/>
              <a:t>’ which should be 8 feet minimum for a busy commercial main street. </a:t>
            </a:r>
          </a:p>
          <a:p>
            <a:pPr>
              <a:defRPr/>
            </a:pPr>
            <a:endParaRPr lang="en-US" dirty="0" smtClean="0"/>
          </a:p>
          <a:p>
            <a:pPr>
              <a:defRPr/>
            </a:pPr>
            <a:r>
              <a:rPr lang="en-US" dirty="0" smtClean="0"/>
              <a:t>The </a:t>
            </a:r>
            <a:r>
              <a:rPr lang="en-US" b="1" dirty="0" smtClean="0"/>
              <a:t>furnishings</a:t>
            </a:r>
            <a:r>
              <a:rPr lang="en-US" dirty="0" smtClean="0"/>
              <a:t> zone which is where the trees, newspaper stands, and then of course the curb. </a:t>
            </a:r>
          </a:p>
          <a:p>
            <a:pPr>
              <a:defRPr/>
            </a:pPr>
            <a:endParaRPr lang="es-MX" dirty="0" smtClean="0"/>
          </a:p>
          <a:p>
            <a:pPr>
              <a:defRPr/>
            </a:pPr>
            <a:r>
              <a:rPr lang="es-MX" dirty="0" smtClean="0"/>
              <a:t>-----</a:t>
            </a:r>
          </a:p>
          <a:p>
            <a:pPr>
              <a:defRPr/>
            </a:pPr>
            <a:r>
              <a:rPr lang="es-MX" dirty="0" smtClean="0"/>
              <a:t>SPANISH:</a:t>
            </a:r>
            <a:r>
              <a:rPr lang="es-MX" baseline="0" dirty="0" smtClean="0"/>
              <a:t> </a:t>
            </a:r>
            <a:endParaRPr lang="es-MX" dirty="0" smtClean="0"/>
          </a:p>
          <a:p>
            <a:pPr>
              <a:defRPr/>
            </a:pPr>
            <a:r>
              <a:rPr lang="es-MX" dirty="0" smtClean="0"/>
              <a:t>Rampas para discapacitados en las esquinas, las cuales se requieren según la Ley sobre Estadounidenses con Discapacidades (ADA por sus siglas en inglés)</a:t>
            </a:r>
            <a:r>
              <a:rPr lang="en-US" dirty="0" smtClean="0"/>
              <a:t> </a:t>
            </a:r>
          </a:p>
          <a:p>
            <a:pPr>
              <a:buFontTx/>
              <a:buChar char="•"/>
              <a:defRPr/>
            </a:pPr>
            <a:r>
              <a:rPr lang="en-US" dirty="0" err="1" smtClean="0"/>
              <a:t>Extensiones</a:t>
            </a:r>
            <a:r>
              <a:rPr lang="en-US" dirty="0" smtClean="0"/>
              <a:t> de </a:t>
            </a:r>
            <a:r>
              <a:rPr lang="en-US" dirty="0" err="1" smtClean="0"/>
              <a:t>las</a:t>
            </a:r>
            <a:r>
              <a:rPr lang="en-US" dirty="0" smtClean="0"/>
              <a:t> </a:t>
            </a:r>
            <a:r>
              <a:rPr lang="en-US" dirty="0" err="1" smtClean="0"/>
              <a:t>esquinas</a:t>
            </a:r>
            <a:r>
              <a:rPr lang="en-US" dirty="0" smtClean="0"/>
              <a:t> </a:t>
            </a:r>
            <a:r>
              <a:rPr lang="en-US" dirty="0" err="1" smtClean="0"/>
              <a:t>minimizan</a:t>
            </a:r>
            <a:r>
              <a:rPr lang="en-US" dirty="0" smtClean="0"/>
              <a:t> los </a:t>
            </a:r>
            <a:r>
              <a:rPr lang="en-US" dirty="0" err="1" smtClean="0"/>
              <a:t>conflictos</a:t>
            </a:r>
            <a:r>
              <a:rPr lang="en-US" dirty="0" smtClean="0"/>
              <a:t> con los </a:t>
            </a:r>
            <a:r>
              <a:rPr lang="en-US" dirty="0" err="1" smtClean="0"/>
              <a:t>accesos</a:t>
            </a:r>
            <a:r>
              <a:rPr lang="en-US" dirty="0" smtClean="0"/>
              <a:t> </a:t>
            </a:r>
            <a:r>
              <a:rPr lang="en-US" dirty="0" err="1" smtClean="0"/>
              <a:t>para</a:t>
            </a:r>
            <a:r>
              <a:rPr lang="en-US" dirty="0" smtClean="0"/>
              <a:t> autos.</a:t>
            </a:r>
          </a:p>
          <a:p>
            <a:pPr>
              <a:buFontTx/>
              <a:buChar char="•"/>
              <a:defRPr/>
            </a:pPr>
            <a:r>
              <a:rPr lang="en-US" dirty="0" err="1" smtClean="0"/>
              <a:t>Curvear</a:t>
            </a:r>
            <a:r>
              <a:rPr lang="en-US" dirty="0" smtClean="0"/>
              <a:t> los </a:t>
            </a:r>
            <a:r>
              <a:rPr lang="en-US" dirty="0" err="1" smtClean="0"/>
              <a:t>cortes</a:t>
            </a:r>
            <a:r>
              <a:rPr lang="en-US" dirty="0" smtClean="0"/>
              <a:t> </a:t>
            </a:r>
            <a:r>
              <a:rPr lang="en-US" dirty="0" err="1" smtClean="0"/>
              <a:t>alineados</a:t>
            </a:r>
            <a:r>
              <a:rPr lang="en-US" dirty="0" smtClean="0"/>
              <a:t> con </a:t>
            </a:r>
            <a:r>
              <a:rPr lang="en-US" dirty="0" err="1" smtClean="0"/>
              <a:t>las</a:t>
            </a:r>
            <a:r>
              <a:rPr lang="en-US" dirty="0" smtClean="0"/>
              <a:t> </a:t>
            </a:r>
            <a:r>
              <a:rPr lang="en-US" dirty="0" err="1" smtClean="0"/>
              <a:t>aceras</a:t>
            </a:r>
            <a:r>
              <a:rPr lang="en-US" dirty="0" smtClean="0"/>
              <a:t> (no </a:t>
            </a:r>
            <a:r>
              <a:rPr lang="en-US" dirty="0" err="1" smtClean="0"/>
              <a:t>hacia</a:t>
            </a:r>
            <a:r>
              <a:rPr lang="en-US" dirty="0" smtClean="0"/>
              <a:t> el </a:t>
            </a:r>
            <a:r>
              <a:rPr lang="en-US" dirty="0" err="1" smtClean="0"/>
              <a:t>centro</a:t>
            </a:r>
            <a:r>
              <a:rPr lang="en-US" dirty="0" smtClean="0"/>
              <a:t> de la </a:t>
            </a:r>
            <a:r>
              <a:rPr lang="en-US" dirty="0" err="1" smtClean="0"/>
              <a:t>calle</a:t>
            </a:r>
            <a:r>
              <a:rPr lang="en-US" dirty="0" smtClean="0"/>
              <a:t>).</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AAFDE32-F6F7-4A6C-8A57-021E9268464F}" type="slidenum">
              <a:rPr lang="en-US" smtClean="0">
                <a:latin typeface="Calibri" pitchFamily="34" charset="0"/>
              </a:rPr>
              <a:pPr eaLnBrk="1" hangingPunct="1"/>
              <a:t>33</a:t>
            </a:fld>
            <a:endParaRPr lang="en-US" smtClean="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2</a:t>
            </a:r>
            <a:r>
              <a:rPr lang="en-US" baseline="30000" dirty="0" smtClean="0"/>
              <a:t>nd </a:t>
            </a:r>
            <a:r>
              <a:rPr lang="en-US" dirty="0" smtClean="0"/>
              <a:t>: for a community to be walkable it has to be safe and easy to cross the street. You want to have a safe crossing about every 300 feet, that’s the ideal. Now this is really a challenge in a place similar to Chula Vista where every block is a ¼ mile, which is </a:t>
            </a:r>
            <a:r>
              <a:rPr lang="en-US" dirty="0" smtClean="0">
                <a:solidFill>
                  <a:srgbClr val="FF0000"/>
                </a:solidFill>
              </a:rPr>
              <a:t>1,320</a:t>
            </a:r>
            <a:r>
              <a:rPr lang="en-US" dirty="0" smtClean="0"/>
              <a:t> Feet. </a:t>
            </a:r>
          </a:p>
          <a:p>
            <a:pPr>
              <a:defRPr/>
            </a:pPr>
            <a:endParaRPr lang="en-US" dirty="0" smtClean="0"/>
          </a:p>
          <a:p>
            <a:pPr>
              <a:defRPr/>
            </a:pPr>
            <a:r>
              <a:rPr lang="en-US" dirty="0" smtClean="0"/>
              <a:t>-----</a:t>
            </a:r>
          </a:p>
          <a:p>
            <a:pPr>
              <a:defRPr/>
            </a:pPr>
            <a:r>
              <a:rPr lang="en-US" dirty="0" smtClean="0"/>
              <a:t>SPANISH:</a:t>
            </a:r>
          </a:p>
          <a:p>
            <a:pPr>
              <a:defRPr/>
            </a:pPr>
            <a:r>
              <a:rPr lang="es-MX" dirty="0" smtClean="0"/>
              <a:t>Numero 2: Debe haber cruces peatonales cada 300 pies, para permitir que los peatones crucen de manera conveniente, segura y fácil. </a:t>
            </a:r>
            <a:endParaRPr lang="en-US" dirty="0" smtClean="0"/>
          </a:p>
          <a:p>
            <a:pPr>
              <a:defRPr/>
            </a:pPr>
            <a:endParaRPr lang="en-US" dirty="0" smtClean="0"/>
          </a:p>
          <a:p>
            <a:pPr>
              <a:defRPr/>
            </a:pPr>
            <a:endParaRPr 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4E4765D-DF16-4B2A-9AB6-B5625FCB23D4}" type="slidenum">
              <a:rPr lang="en-US" smtClean="0">
                <a:latin typeface="Calibri" pitchFamily="34" charset="0"/>
              </a:rPr>
              <a:pPr eaLnBrk="1" hangingPunct="1"/>
              <a:t>34</a:t>
            </a:fld>
            <a:endParaRPr lang="en-US"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Look at all the things that you can do to a crosswalk to make it SHOUT at drivers that there are pedestrians here. You can paint the crosswalk, put fancy pavement, which all make the crosswalk more visible to the driver. </a:t>
            </a:r>
          </a:p>
          <a:p>
            <a:pPr>
              <a:defRPr/>
            </a:pPr>
            <a:endParaRPr lang="en-US" dirty="0" smtClean="0"/>
          </a:p>
          <a:p>
            <a:pPr>
              <a:defRPr/>
            </a:pPr>
            <a:r>
              <a:rPr lang="en-US" dirty="0" smtClean="0"/>
              <a:t>-----</a:t>
            </a:r>
          </a:p>
          <a:p>
            <a:pPr>
              <a:defRPr/>
            </a:pPr>
            <a:r>
              <a:rPr lang="en-US" dirty="0" smtClean="0"/>
              <a:t>SPANISH: </a:t>
            </a:r>
          </a:p>
          <a:p>
            <a:pPr>
              <a:defRPr/>
            </a:pPr>
            <a:r>
              <a:rPr lang="es-MX" dirty="0" smtClean="0"/>
              <a:t>Cruces peatonales pintados o con pavimento decorativo (p. ej. cebra) Realza los caminos de cruce de peatones, tanto para los peatones como para los autos. </a:t>
            </a:r>
          </a:p>
          <a:p>
            <a:pPr lvl="3">
              <a:defRPr/>
            </a:pPr>
            <a:endParaRPr lang="en-US" dirty="0" smtClean="0"/>
          </a:p>
          <a:p>
            <a:pPr>
              <a:defRPr/>
            </a:pPr>
            <a:r>
              <a:rPr lang="en-US" dirty="0" err="1" smtClean="0"/>
              <a:t>Donde</a:t>
            </a:r>
            <a:r>
              <a:rPr lang="en-US" dirty="0" smtClean="0"/>
              <a:t> hay cruces </a:t>
            </a:r>
            <a:r>
              <a:rPr lang="en-US" dirty="0" err="1" smtClean="0"/>
              <a:t>peatonales</a:t>
            </a:r>
            <a:r>
              <a:rPr lang="en-US" dirty="0" smtClean="0"/>
              <a:t> con </a:t>
            </a:r>
            <a:r>
              <a:rPr lang="en-US" dirty="0" err="1" smtClean="0"/>
              <a:t>pavimento</a:t>
            </a:r>
            <a:r>
              <a:rPr lang="en-US" dirty="0" smtClean="0"/>
              <a:t> </a:t>
            </a:r>
            <a:r>
              <a:rPr lang="en-US" dirty="0" err="1" smtClean="0"/>
              <a:t>decorativo</a:t>
            </a:r>
            <a:r>
              <a:rPr lang="en-US" dirty="0" smtClean="0"/>
              <a:t> en </a:t>
            </a:r>
            <a:r>
              <a:rPr lang="en-US" dirty="0" err="1" smtClean="0"/>
              <a:t>esta</a:t>
            </a:r>
            <a:r>
              <a:rPr lang="en-US" dirty="0" smtClean="0"/>
              <a:t> </a:t>
            </a:r>
            <a:r>
              <a:rPr lang="en-US" dirty="0" err="1" smtClean="0"/>
              <a:t>comunidad</a:t>
            </a:r>
            <a:r>
              <a:rPr lang="en-US" dirty="0" smtClean="0"/>
              <a:t>? (</a:t>
            </a:r>
            <a:r>
              <a:rPr lang="en-US" dirty="0" err="1" smtClean="0"/>
              <a:t>respuesta</a:t>
            </a:r>
            <a:r>
              <a:rPr lang="en-US" dirty="0" smtClean="0"/>
              <a:t>: 3</a:t>
            </a:r>
            <a:r>
              <a:rPr lang="en-US" baseline="30000" dirty="0" smtClean="0"/>
              <a:t>rd</a:t>
            </a:r>
            <a:r>
              <a:rPr lang="en-US" dirty="0" smtClean="0"/>
              <a:t> avenue) </a:t>
            </a:r>
          </a:p>
          <a:p>
            <a:pPr>
              <a:defRPr/>
            </a:pPr>
            <a:endParaRPr lang="en-US" dirty="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5670CCC-8F50-4D6B-80FB-12EFD9D3B732}" type="slidenum">
              <a:rPr lang="en-US" smtClean="0">
                <a:latin typeface="Calibri" pitchFamily="34" charset="0"/>
              </a:rPr>
              <a:pPr eaLnBrk="1" hangingPunct="1"/>
              <a:t>35</a:t>
            </a:fld>
            <a:endParaRPr lang="en-US" smtClean="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Here’s some other things that we can do to make our crossings safer:</a:t>
            </a:r>
          </a:p>
          <a:p>
            <a:pPr>
              <a:defRPr/>
            </a:pPr>
            <a:endParaRPr lang="en-US" dirty="0" smtClean="0"/>
          </a:p>
          <a:p>
            <a:pPr>
              <a:defRPr/>
            </a:pPr>
            <a:r>
              <a:rPr lang="en-US" dirty="0" smtClean="0"/>
              <a:t>We can make our crosswalks much more bold. By </a:t>
            </a:r>
            <a:r>
              <a:rPr lang="en-US" b="1" dirty="0" smtClean="0"/>
              <a:t>raising the crosswalk</a:t>
            </a:r>
            <a:r>
              <a:rPr lang="en-US" dirty="0" smtClean="0"/>
              <a:t>, the driver has to slow down to go over the vertical change in the road and is therefore more aware of potential pedestrians crossing. </a:t>
            </a:r>
          </a:p>
          <a:p>
            <a:pPr>
              <a:defRPr/>
            </a:pPr>
            <a:endParaRPr lang="en-US" dirty="0" smtClean="0"/>
          </a:p>
          <a:p>
            <a:pPr>
              <a:defRPr/>
            </a:pPr>
            <a:r>
              <a:rPr lang="en-US" dirty="0" smtClean="0"/>
              <a:t>There’s also improved signs that are brighter and easier for the driver to see. </a:t>
            </a:r>
          </a:p>
          <a:p>
            <a:pPr>
              <a:defRPr/>
            </a:pPr>
            <a:endParaRPr lang="en-US" dirty="0" smtClean="0"/>
          </a:p>
          <a:p>
            <a:pPr>
              <a:defRPr/>
            </a:pPr>
            <a:r>
              <a:rPr lang="en-US" dirty="0" smtClean="0"/>
              <a:t>------</a:t>
            </a:r>
          </a:p>
          <a:p>
            <a:pPr>
              <a:defRPr/>
            </a:pPr>
            <a:r>
              <a:rPr lang="en-US" dirty="0" smtClean="0"/>
              <a:t>SPANISH:</a:t>
            </a:r>
          </a:p>
          <a:p>
            <a:pPr>
              <a:defRPr/>
            </a:pPr>
            <a:r>
              <a:rPr lang="es-MX" dirty="0" smtClean="0"/>
              <a:t>Cruce Elevado o “reductor de velocidad elevado”. Los cruces elevados hacen que los peatones estén en un área más elevada de manera que los conductores puedan verlos más claramente. </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518ECC0-4EA3-4692-90DA-79A393A42099}" type="slidenum">
              <a:rPr lang="en-US" smtClean="0">
                <a:latin typeface="Calibri" pitchFamily="34" charset="0"/>
              </a:rPr>
              <a:pPr eaLnBrk="1" hangingPunct="1"/>
              <a:t>36</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Medians, or islands, are a place for the pedestrian to stop and wait in the middle if they aren’t able to get across. What those do is again shorter the distance that the pedestrian has to cross because they can cross part way and then wait. So it gives them a refuge for waiting and if it is designed in a certain way it can help to slow cars down along a stretch of the road.</a:t>
            </a:r>
          </a:p>
          <a:p>
            <a:pPr>
              <a:buFontTx/>
              <a:buChar char="•"/>
              <a:defRPr/>
            </a:pPr>
            <a:endParaRPr lang="en-US" dirty="0" smtClean="0"/>
          </a:p>
          <a:p>
            <a:pPr>
              <a:buFontTx/>
              <a:buChar char="•"/>
              <a:defRPr/>
            </a:pPr>
            <a:r>
              <a:rPr lang="en-US" dirty="0" smtClean="0"/>
              <a:t>A.K.A. Pedestrian Islands, Refuge Islands.</a:t>
            </a:r>
          </a:p>
          <a:p>
            <a:pPr>
              <a:buFontTx/>
              <a:buChar char="•"/>
              <a:defRPr/>
            </a:pPr>
            <a:r>
              <a:rPr lang="en-US" dirty="0" smtClean="0"/>
              <a:t>Recommended on roads with 2+ lanes.</a:t>
            </a:r>
          </a:p>
          <a:p>
            <a:pPr>
              <a:buFontTx/>
              <a:buNone/>
              <a:defRPr/>
            </a:pPr>
            <a:endParaRPr lang="en-US" dirty="0" smtClean="0"/>
          </a:p>
          <a:p>
            <a:pPr>
              <a:buFontTx/>
              <a:buNone/>
              <a:defRPr/>
            </a:pPr>
            <a:r>
              <a:rPr lang="en-US" dirty="0" smtClean="0"/>
              <a:t>------</a:t>
            </a:r>
          </a:p>
          <a:p>
            <a:pPr>
              <a:buFontTx/>
              <a:buNone/>
              <a:defRPr/>
            </a:pPr>
            <a:r>
              <a:rPr lang="en-US" dirty="0" smtClean="0"/>
              <a:t>SPANISH:</a:t>
            </a:r>
          </a:p>
          <a:p>
            <a:pPr>
              <a:defRPr/>
            </a:pPr>
            <a:r>
              <a:rPr lang="es-MX" dirty="0" smtClean="0"/>
              <a:t>Refugio (islas de refugio peatonal, fajas centrales o camellones)</a:t>
            </a:r>
          </a:p>
          <a:p>
            <a:pPr lvl="1">
              <a:defRPr/>
            </a:pPr>
            <a:r>
              <a:rPr lang="es-MX" dirty="0" smtClean="0"/>
              <a:t>También reduce la distancia para cruzar, proporciona al peatón un lugar seguro donde pararse cuando el tráfico viene hacia él y puede reducir la velocidad de los autos, ¡lo cual nos lleva al siguiente paso! </a:t>
            </a:r>
            <a:endParaRPr lang="en-US" dirty="0" smtClean="0"/>
          </a:p>
          <a:p>
            <a:pPr>
              <a:buFontTx/>
              <a:buChar char="•"/>
              <a:defRPr/>
            </a:pPr>
            <a:r>
              <a:rPr lang="en-US" dirty="0" err="1" smtClean="0"/>
              <a:t>Recomendado</a:t>
            </a:r>
            <a:r>
              <a:rPr lang="en-US" dirty="0" smtClean="0"/>
              <a:t> en </a:t>
            </a:r>
            <a:r>
              <a:rPr lang="en-US" dirty="0" err="1" smtClean="0"/>
              <a:t>calles</a:t>
            </a:r>
            <a:r>
              <a:rPr lang="en-US" dirty="0" smtClean="0"/>
              <a:t> de dos o </a:t>
            </a:r>
            <a:r>
              <a:rPr lang="en-US" dirty="0" err="1" smtClean="0"/>
              <a:t>más</a:t>
            </a:r>
            <a:r>
              <a:rPr lang="en-US" dirty="0" smtClean="0"/>
              <a:t> </a:t>
            </a:r>
            <a:r>
              <a:rPr lang="en-US" dirty="0" err="1" smtClean="0"/>
              <a:t>carriles</a:t>
            </a:r>
            <a:r>
              <a:rPr lang="en-US" dirty="0" smtClean="0"/>
              <a:t>.</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59F4D45-4715-4EA5-8CDD-05E8D42102EE}" type="slidenum">
              <a:rPr lang="en-US" smtClean="0">
                <a:latin typeface="Calibri" pitchFamily="34" charset="0"/>
              </a:rPr>
              <a:pPr eaLnBrk="1" hangingPunct="1"/>
              <a:t>37</a:t>
            </a:fld>
            <a:endParaRPr lang="en-US" smtClean="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Again we’re talking about some of the things that we can do to make it safer for crossing. So these people are leaning over trying to see when it’s safe to cross and the drivers can’t really see them. </a:t>
            </a:r>
          </a:p>
          <a:p>
            <a:pPr>
              <a:defRPr/>
            </a:pPr>
            <a:endParaRPr lang="en-US" dirty="0" smtClean="0"/>
          </a:p>
          <a:p>
            <a:pPr>
              <a:defRPr/>
            </a:pPr>
            <a:r>
              <a:rPr lang="en-US" dirty="0" smtClean="0"/>
              <a:t>And one of the things that we can do is put in </a:t>
            </a:r>
            <a:r>
              <a:rPr lang="en-US" b="1" dirty="0" smtClean="0"/>
              <a:t>Bulb-outs</a:t>
            </a:r>
            <a:r>
              <a:rPr lang="en-US" dirty="0" smtClean="0"/>
              <a:t> (aka . Pop-Outs, Curb Extensions, Necktie), what you can see is that a bulb-out is an extension of the curb that brings the curb out further. You can see where the old curb was in the photo on the bottom right, and what this City did was they extended out the curb. </a:t>
            </a:r>
          </a:p>
          <a:p>
            <a:pPr>
              <a:defRPr/>
            </a:pPr>
            <a:endParaRPr lang="en-US" dirty="0" smtClean="0"/>
          </a:p>
          <a:p>
            <a:pPr>
              <a:defRPr/>
            </a:pPr>
            <a:r>
              <a:rPr lang="en-US" dirty="0" smtClean="0"/>
              <a:t>So when you put in a bulb-out it makes a shorter distance for the pedestrian to cross and makes it easier for the drivers to see the pedestrian and visa versa. It also (point to picture bottom right) makes it so that when you turn the corner you have to turn a lot slower, you could turn a lot faster with the old curb. </a:t>
            </a:r>
          </a:p>
          <a:p>
            <a:pPr>
              <a:defRPr/>
            </a:pPr>
            <a:endParaRPr lang="en-US" dirty="0" smtClean="0"/>
          </a:p>
          <a:p>
            <a:pPr>
              <a:defRPr/>
            </a:pPr>
            <a:r>
              <a:rPr lang="en-US" dirty="0" smtClean="0"/>
              <a:t>[</a:t>
            </a:r>
            <a:r>
              <a:rPr lang="en-US" i="1" dirty="0" smtClean="0"/>
              <a:t>NOTES: Easy to determine if they can be added if the curb is painted red at sides of corner</a:t>
            </a:r>
            <a:r>
              <a:rPr lang="en-US" dirty="0" smtClean="0"/>
              <a:t>.]</a:t>
            </a:r>
          </a:p>
          <a:p>
            <a:pPr>
              <a:defRPr/>
            </a:pPr>
            <a:endParaRPr lang="en-US" dirty="0" smtClean="0"/>
          </a:p>
          <a:p>
            <a:pPr>
              <a:defRPr/>
            </a:pPr>
            <a:r>
              <a:rPr lang="en-US" dirty="0" smtClean="0"/>
              <a:t>------</a:t>
            </a:r>
          </a:p>
          <a:p>
            <a:pPr>
              <a:defRPr/>
            </a:pPr>
            <a:r>
              <a:rPr lang="en-US" dirty="0" smtClean="0"/>
              <a:t>SPANISH:</a:t>
            </a:r>
          </a:p>
          <a:p>
            <a:pPr>
              <a:defRPr/>
            </a:pPr>
            <a:r>
              <a:rPr lang="es-MX" dirty="0" smtClean="0"/>
              <a:t>Extensiones en las esquinas (“prolongaciones”)</a:t>
            </a:r>
          </a:p>
          <a:p>
            <a:pPr lvl="3">
              <a:defRPr/>
            </a:pPr>
            <a:r>
              <a:rPr lang="es-MX" dirty="0" smtClean="0"/>
              <a:t>Recorta la distancia de cruce para los peatones, permite que el chofer vea más claramente al peatón en el cruce peatonal, y reduce la velocidad de los autos.</a:t>
            </a:r>
            <a:endParaRPr lang="en-US" dirty="0" smtClean="0"/>
          </a:p>
          <a:p>
            <a:pPr>
              <a:defRPr/>
            </a:pPr>
            <a:endParaRPr lang="en-US" dirty="0"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01B6A4A-5A22-4EA1-8358-DC18C08A2F99}" type="slidenum">
              <a:rPr lang="en-US" smtClean="0">
                <a:latin typeface="Calibri" pitchFamily="34" charset="0"/>
              </a:rPr>
              <a:pPr eaLnBrk="1" hangingPunct="1"/>
              <a:t>38</a:t>
            </a:fld>
            <a:endParaRPr lang="en-US" smtClean="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r>
              <a:rPr lang="en-US" dirty="0" smtClean="0"/>
              <a:t>The 3</a:t>
            </a:r>
            <a:r>
              <a:rPr lang="en-US" baseline="30000" dirty="0" smtClean="0"/>
              <a:t>rd</a:t>
            </a:r>
            <a:r>
              <a:rPr lang="en-US" dirty="0" smtClean="0"/>
              <a:t> most important thing, and may be the most important thing to make a community more walkable, is to slow cars down. </a:t>
            </a:r>
          </a:p>
          <a:p>
            <a:pPr>
              <a:defRPr/>
            </a:pPr>
            <a:endParaRPr lang="en-US" dirty="0" smtClean="0"/>
          </a:p>
          <a:p>
            <a:pPr>
              <a:defRPr/>
            </a:pPr>
            <a:r>
              <a:rPr lang="en-US" dirty="0" smtClean="0"/>
              <a:t>Some researchers did a survey of people walking, at what speed do you feel safest with cars driving next to them. What do you think they said? (answer: 18 mph) what is very revealing about that is that people are very smart, very intuitive. </a:t>
            </a:r>
          </a:p>
          <a:p>
            <a:pPr>
              <a:defRPr/>
            </a:pPr>
            <a:endParaRPr lang="es-MX" dirty="0" smtClean="0"/>
          </a:p>
          <a:p>
            <a:pPr>
              <a:defRPr/>
            </a:pPr>
            <a:r>
              <a:rPr lang="en-US" altLang="en-US" dirty="0" smtClean="0"/>
              <a:t>Because here’s what we know happens at different speed, at 15 mph only about 4% pedestrians will die and probably most of them won’t even be injured severely. At 31 mph 37% of the pedestrians that are hit by a car will die. When you go up to 44 mph, the majority, 83%, of the pedestrians will die if they are hit by a car going that fast. </a:t>
            </a:r>
          </a:p>
          <a:p>
            <a:pPr>
              <a:defRPr/>
            </a:pPr>
            <a:endParaRPr lang="en-US" altLang="en-US" dirty="0" smtClean="0"/>
          </a:p>
          <a:p>
            <a:pPr>
              <a:defRPr/>
            </a:pPr>
            <a:r>
              <a:rPr lang="en-US" altLang="en-US" dirty="0" smtClean="0"/>
              <a:t>Now how fast do you think people are driving on major</a:t>
            </a:r>
            <a:r>
              <a:rPr lang="en-US" altLang="en-US" baseline="0" dirty="0" smtClean="0"/>
              <a:t> streets</a:t>
            </a:r>
            <a:r>
              <a:rPr lang="en-US" altLang="en-US" dirty="0" smtClean="0"/>
              <a:t>? And in front of your home? </a:t>
            </a:r>
          </a:p>
          <a:p>
            <a:pPr>
              <a:defRPr/>
            </a:pPr>
            <a:r>
              <a:rPr lang="en-US" altLang="en-US" dirty="0" smtClean="0"/>
              <a:t>One of the things we have to understand is that people don’t often drive fast because they are bad people but because roads are designed for cars to drive fast. </a:t>
            </a:r>
          </a:p>
          <a:p>
            <a:pPr>
              <a:defRPr/>
            </a:pPr>
            <a:endParaRPr lang="en-US" altLang="en-US" dirty="0" smtClean="0"/>
          </a:p>
          <a:p>
            <a:pPr>
              <a:defRPr/>
            </a:pPr>
            <a:r>
              <a:rPr lang="en-US" dirty="0" smtClean="0"/>
              <a:t>------</a:t>
            </a:r>
          </a:p>
          <a:p>
            <a:pPr>
              <a:defRPr/>
            </a:pPr>
            <a:r>
              <a:rPr lang="en-US" dirty="0" smtClean="0"/>
              <a:t>SPANISH:</a:t>
            </a:r>
          </a:p>
          <a:p>
            <a:pPr>
              <a:defRPr/>
            </a:pPr>
            <a:r>
              <a:rPr lang="es-MX" dirty="0" smtClean="0"/>
              <a:t>Numero 3: “Apaciguar el tráfico”: Hace que los automóviles reduzcan su velocidad</a:t>
            </a:r>
          </a:p>
          <a:p>
            <a:pPr>
              <a:defRPr/>
            </a:pPr>
            <a:endParaRPr lang="en-US" altLang="en-US" dirty="0" smtClean="0"/>
          </a:p>
          <a:p>
            <a:pPr>
              <a:defRPr/>
            </a:pPr>
            <a:r>
              <a:rPr lang="es-MX" altLang="en-US" dirty="0" smtClean="0"/>
              <a:t>“La velocidad de los automóviles mata peatones”</a:t>
            </a:r>
            <a:endParaRPr lang="es-MX" altLang="en-US" i="1" dirty="0" smtClean="0"/>
          </a:p>
          <a:p>
            <a:pPr>
              <a:defRPr/>
            </a:pPr>
            <a:endParaRPr lang="es-MX" altLang="en-US" i="1" dirty="0" smtClean="0"/>
          </a:p>
          <a:p>
            <a:pPr>
              <a:defRPr/>
            </a:pPr>
            <a:r>
              <a:rPr lang="es-MX" altLang="en-US" i="1" dirty="0" smtClean="0"/>
              <a:t>Entonces, ¿qué pasa cuando un auto atropellar a un peatón? </a:t>
            </a:r>
            <a:r>
              <a:rPr lang="es-MX" altLang="en-US" dirty="0" smtClean="0"/>
              <a:t>La gravedad de la lesión al peatón depende usualmente de la velocidad a la que iba el vehículo. </a:t>
            </a:r>
          </a:p>
          <a:p>
            <a:pPr>
              <a:defRPr/>
            </a:pPr>
            <a:endParaRPr lang="en-US" altLang="en-US" dirty="0" smtClean="0"/>
          </a:p>
          <a:p>
            <a:pPr>
              <a:defRPr/>
            </a:pPr>
            <a:r>
              <a:rPr lang="es-MX" altLang="en-US" dirty="0" smtClean="0"/>
              <a:t>A 15 millas por hora (MPH), las probabilidades de sobrevivir son muy buenas (96.5%), pero a 30 MPH, las probabilidades de sobrevivir se reducen significativamente (63%);  y a 45 MPH, las probabilidades de sobrevivir son sólo del 17%. </a:t>
            </a:r>
            <a:endParaRPr lang="en-US" altLang="en-US" sz="1600" dirty="0" smtClean="0"/>
          </a:p>
          <a:p>
            <a:pPr>
              <a:defRPr/>
            </a:pPr>
            <a:endParaRPr lang="en-US" altLang="en-US" dirty="0"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29B4C7E-4E42-4163-B569-1153EE07F155}" type="slidenum">
              <a:rPr lang="en-US" smtClean="0">
                <a:latin typeface="Calibri" pitchFamily="34" charset="0"/>
              </a:rPr>
              <a:pPr eaLnBrk="1" hangingPunct="1"/>
              <a:t>39</a:t>
            </a:fld>
            <a:endParaRPr lang="en-US"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We want a place for our children and our families. A community where our kids want to walk or run over to see their friends. A place where we feel safe letting teenagers walk around their neighborhoods. </a:t>
            </a:r>
          </a:p>
          <a:p>
            <a:pPr>
              <a:defRPr/>
            </a:pPr>
            <a:endParaRPr lang="en-US" dirty="0" smtClean="0"/>
          </a:p>
          <a:p>
            <a:pPr marL="221745" marR="0" lvl="0" indent="-221745" algn="just" defTabSz="914400" rtl="0" eaLnBrk="0" fontAlgn="base" latinLnBrk="0" hangingPunct="0">
              <a:lnSpc>
                <a:spcPct val="100000"/>
              </a:lnSpc>
              <a:spcBef>
                <a:spcPct val="30000"/>
              </a:spcBef>
              <a:spcAft>
                <a:spcPct val="0"/>
              </a:spcAft>
              <a:buClrTx/>
              <a:buSzTx/>
              <a:buFontTx/>
              <a:buNone/>
              <a:tabLst/>
              <a:defRPr/>
            </a:pPr>
            <a:r>
              <a:rPr lang="en-US" i="1" u="sng" dirty="0" smtClean="0"/>
              <a:t>For immigrant and refugee</a:t>
            </a:r>
            <a:r>
              <a:rPr lang="en-US" i="1" u="sng" baseline="0" dirty="0" smtClean="0"/>
              <a:t> communities</a:t>
            </a:r>
            <a:r>
              <a:rPr lang="en-US" u="sng"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Ask about walking conditions in the previous country, or the norm of children or adults walking outside.  If walking outside is not a normal part of their daily lives, give a background of how it could be beneficial</a:t>
            </a:r>
            <a:r>
              <a:rPr lang="en-US" sz="1200" i="1" kern="1200" baseline="0" dirty="0" smtClean="0">
                <a:solidFill>
                  <a:schemeClr val="tx1"/>
                </a:solidFill>
                <a:effectLst/>
                <a:latin typeface="+mn-lt"/>
                <a:ea typeface="ＭＳ Ｐゴシック" pitchFamily="-111" charset="-128"/>
                <a:cs typeface="+mn-cs"/>
              </a:rPr>
              <a:t> for staying active and as an opportunity to socialize with neighbors.</a:t>
            </a:r>
            <a:endParaRPr lang="en-US" sz="1200" i="1" kern="1200" dirty="0" smtClean="0">
              <a:solidFill>
                <a:schemeClr val="tx1"/>
              </a:solidFill>
              <a:effectLst/>
              <a:latin typeface="+mn-lt"/>
              <a:ea typeface="ＭＳ Ｐゴシック" pitchFamily="-111" charset="-128"/>
              <a:cs typeface="+mn-cs"/>
            </a:endParaRP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4</a:t>
            </a:fld>
            <a:endParaRPr lang="en-US" dirty="0"/>
          </a:p>
        </p:txBody>
      </p:sp>
    </p:spTree>
    <p:extLst>
      <p:ext uri="{BB962C8B-B14F-4D97-AF65-F5344CB8AC3E}">
        <p14:creationId xmlns:p14="http://schemas.microsoft.com/office/powerpoint/2010/main" val="1974388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So let’s look at these pictures, you tell me, on which road would you drive faster? A or B? </a:t>
            </a:r>
          </a:p>
          <a:p>
            <a:endParaRPr lang="en-US" altLang="en-US" dirty="0" smtClean="0">
              <a:ea typeface="ＭＳ Ｐゴシック" pitchFamily="34" charset="-128"/>
            </a:endParaRPr>
          </a:p>
          <a:p>
            <a:r>
              <a:rPr lang="en-US" altLang="en-US" dirty="0" smtClean="0">
                <a:ea typeface="ＭＳ Ｐゴシック" pitchFamily="34" charset="-128"/>
              </a:rPr>
              <a:t>Why?.... We tend to drive faster on streets that are wide, have fewer cars and lack a sense of enclosure (such as trees or buildings) that help us gauge our speed.</a:t>
            </a:r>
          </a:p>
          <a:p>
            <a:endParaRPr lang="en-US" altLang="en-US" dirty="0" smtClean="0">
              <a:ea typeface="ＭＳ Ｐゴシック" pitchFamily="34" charset="-128"/>
            </a:endParaRPr>
          </a:p>
          <a:p>
            <a:r>
              <a:rPr lang="en-US" altLang="en-US" dirty="0" smtClean="0">
                <a:ea typeface="ＭＳ Ｐゴシック" pitchFamily="34" charset="-128"/>
              </a:rPr>
              <a:t>------</a:t>
            </a:r>
          </a:p>
          <a:p>
            <a:r>
              <a:rPr lang="en-US" altLang="en-US" dirty="0" smtClean="0">
                <a:ea typeface="ＭＳ Ｐゴシック" pitchFamily="34" charset="-128"/>
              </a:rPr>
              <a:t>SPANISH:</a:t>
            </a:r>
          </a:p>
          <a:p>
            <a:r>
              <a:rPr lang="es-MX" altLang="en-US" dirty="0" smtClean="0">
                <a:ea typeface="ＭＳ Ｐゴシック" pitchFamily="34" charset="-128"/>
              </a:rPr>
              <a:t>Las características del camino influyen en la velocidad del automóvil. </a:t>
            </a:r>
            <a:r>
              <a:rPr lang="es-MX" altLang="en-US" sz="1000" dirty="0" smtClean="0">
                <a:ea typeface="ＭＳ Ｐゴシック" pitchFamily="34" charset="-128"/>
                <a:cs typeface="Arial" pitchFamily="34" charset="0"/>
              </a:rPr>
              <a:t>¿En </a:t>
            </a:r>
            <a:r>
              <a:rPr lang="es-MX" altLang="en-US" sz="1000" dirty="0" err="1" smtClean="0">
                <a:ea typeface="ＭＳ Ｐゴシック" pitchFamily="34" charset="-128"/>
                <a:cs typeface="Arial" pitchFamily="34" charset="0"/>
              </a:rPr>
              <a:t>cu</a:t>
            </a:r>
            <a:r>
              <a:rPr lang="en-US" altLang="en-US" sz="1000" dirty="0" smtClean="0">
                <a:ea typeface="ＭＳ Ｐゴシック" pitchFamily="34" charset="-128"/>
                <a:cs typeface="Arial" pitchFamily="34" charset="0"/>
              </a:rPr>
              <a:t>á</a:t>
            </a:r>
            <a:r>
              <a:rPr lang="es-MX" altLang="en-US" sz="1000" dirty="0" smtClean="0">
                <a:ea typeface="ＭＳ Ｐゴシック" pitchFamily="34" charset="-128"/>
                <a:cs typeface="Arial" pitchFamily="34" charset="0"/>
              </a:rPr>
              <a:t>l calle manejaría más rápido, A o B</a:t>
            </a:r>
            <a:r>
              <a:rPr lang="es-MX" altLang="en-US" sz="1000" dirty="0" smtClean="0">
                <a:ea typeface="ＭＳ Ｐゴシック" pitchFamily="34" charset="-128"/>
              </a:rPr>
              <a:t>? </a:t>
            </a:r>
            <a:r>
              <a:rPr lang="es-MX" altLang="en-US" i="1" dirty="0" smtClean="0">
                <a:ea typeface="ＭＳ Ｐゴシック" pitchFamily="34" charset="-128"/>
              </a:rPr>
              <a:t>¿Por qué?</a:t>
            </a:r>
            <a:r>
              <a:rPr lang="en-US" altLang="en-US" dirty="0" smtClean="0">
                <a:ea typeface="ＭＳ Ｐゴシック" pitchFamily="34" charset="-128"/>
              </a:rPr>
              <a:t> </a:t>
            </a:r>
            <a:endParaRPr lang="es-MX" altLang="en-US" sz="1000" dirty="0" smtClean="0">
              <a:ea typeface="ＭＳ Ｐゴシック" pitchFamily="34" charset="-128"/>
            </a:endParaRPr>
          </a:p>
          <a:p>
            <a:endParaRPr lang="es-MX" altLang="en-US" dirty="0" smtClean="0">
              <a:ea typeface="ＭＳ Ｐゴシック" pitchFamily="34" charset="-128"/>
            </a:endParaRPr>
          </a:p>
          <a:p>
            <a:r>
              <a:rPr lang="es-MX" altLang="en-US" dirty="0" smtClean="0">
                <a:ea typeface="ＭＳ Ｐゴシック" pitchFamily="34" charset="-128"/>
              </a:rPr>
              <a:t>Tenemos la tendencia a manejar más rápido en calles que son anchas, que tienen menos automóviles, y que no presentan un sentido de encerramiento (tales como las calles con árboles o edificios), lo cual nos ayuda a medir nuestra velocidad. </a:t>
            </a:r>
            <a:endParaRPr lang="en-US" altLang="en-US" sz="1600" dirty="0" smtClean="0">
              <a:ea typeface="ＭＳ Ｐゴシック" pitchFamily="34" charset="-128"/>
            </a:endParaRPr>
          </a:p>
          <a:p>
            <a:endParaRPr lang="en-US" altLang="en-US" dirty="0" smtClean="0">
              <a:ea typeface="ＭＳ Ｐゴシック" pitchFamily="34" charset="-128"/>
            </a:endParaRPr>
          </a:p>
          <a:p>
            <a:endParaRPr lang="en-US" dirty="0" smtClean="0">
              <a:ea typeface="ＭＳ Ｐゴシック" pitchFamily="34" charset="-128"/>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9C18F42-0F79-4CDB-9EB5-C36BC001D631}" type="slidenum">
              <a:rPr lang="en-US" smtClean="0">
                <a:latin typeface="Calibri" pitchFamily="34" charset="0"/>
              </a:rPr>
              <a:pPr eaLnBrk="1" hangingPunct="1"/>
              <a:t>40</a:t>
            </a:fld>
            <a:endParaRPr lang="en-US" smtClean="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altLang="en-US" sz="1600" dirty="0" smtClean="0"/>
              <a:t>Here’s another thing that we can do. A lot of times it’s very expensive to do some of these things, so you can also use a more affordable option to use paint. You can paint the bike lane or parking area to make the road appear narrower. </a:t>
            </a:r>
          </a:p>
          <a:p>
            <a:pPr>
              <a:defRPr/>
            </a:pPr>
            <a:endParaRPr lang="en-US" altLang="en-US" sz="1600" dirty="0" smtClean="0"/>
          </a:p>
          <a:p>
            <a:pPr>
              <a:defRPr/>
            </a:pPr>
            <a:r>
              <a:rPr lang="en-US" altLang="en-US" sz="1600" dirty="0" smtClean="0"/>
              <a:t>For example, a pigmented bicycle lane can slow traffic by making the road appear to be narrower.</a:t>
            </a:r>
          </a:p>
          <a:p>
            <a:pPr>
              <a:defRPr/>
            </a:pPr>
            <a:endParaRPr lang="en-US" altLang="en-US" sz="1600" dirty="0" smtClean="0"/>
          </a:p>
          <a:p>
            <a:pPr>
              <a:defRPr/>
            </a:pPr>
            <a:r>
              <a:rPr lang="en-US" altLang="en-US" sz="1600" dirty="0" smtClean="0"/>
              <a:t>------</a:t>
            </a:r>
          </a:p>
          <a:p>
            <a:pPr>
              <a:defRPr/>
            </a:pPr>
            <a:r>
              <a:rPr lang="en-US" altLang="en-US" sz="1600" dirty="0" smtClean="0"/>
              <a:t>SPANISH</a:t>
            </a:r>
          </a:p>
          <a:p>
            <a:pPr>
              <a:defRPr/>
            </a:pPr>
            <a:endParaRPr lang="en-US" altLang="en-US" sz="1600" dirty="0" smtClean="0"/>
          </a:p>
          <a:p>
            <a:pPr>
              <a:defRPr/>
            </a:pPr>
            <a:r>
              <a:rPr lang="en-US" altLang="en-US" dirty="0" err="1" smtClean="0"/>
              <a:t>Tambien</a:t>
            </a:r>
            <a:r>
              <a:rPr lang="en-US" altLang="en-US" dirty="0" smtClean="0"/>
              <a:t> </a:t>
            </a:r>
            <a:r>
              <a:rPr lang="en-US" altLang="en-US" dirty="0" err="1" smtClean="0"/>
              <a:t>puede</a:t>
            </a:r>
            <a:r>
              <a:rPr lang="en-US" altLang="en-US" dirty="0" smtClean="0"/>
              <a:t> </a:t>
            </a:r>
            <a:r>
              <a:rPr lang="en-US" altLang="en-US" dirty="0" err="1" smtClean="0"/>
              <a:t>usar</a:t>
            </a:r>
            <a:r>
              <a:rPr lang="en-US" altLang="en-US" dirty="0" smtClean="0"/>
              <a:t> </a:t>
            </a:r>
            <a:r>
              <a:rPr lang="en-US" altLang="en-US" dirty="0" err="1" smtClean="0"/>
              <a:t>pavimiento</a:t>
            </a:r>
            <a:r>
              <a:rPr lang="en-US" altLang="en-US" dirty="0" smtClean="0"/>
              <a:t> </a:t>
            </a:r>
            <a:r>
              <a:rPr lang="en-US" altLang="en-US" dirty="0" err="1" smtClean="0"/>
              <a:t>decorativo</a:t>
            </a:r>
            <a:r>
              <a:rPr lang="en-US" altLang="en-US" dirty="0" smtClean="0"/>
              <a:t> </a:t>
            </a:r>
            <a:r>
              <a:rPr lang="en-US" altLang="en-US" dirty="0" err="1" smtClean="0"/>
              <a:t>como</a:t>
            </a:r>
            <a:r>
              <a:rPr lang="en-US" altLang="en-US" dirty="0" smtClean="0"/>
              <a:t> un </a:t>
            </a:r>
            <a:r>
              <a:rPr lang="en-US" altLang="en-US" dirty="0" err="1" smtClean="0"/>
              <a:t>herramienta</a:t>
            </a:r>
            <a:r>
              <a:rPr lang="en-US" altLang="en-US" dirty="0" smtClean="0"/>
              <a:t> visual </a:t>
            </a:r>
            <a:r>
              <a:rPr lang="en-US" altLang="en-US" dirty="0" err="1" smtClean="0"/>
              <a:t>para</a:t>
            </a:r>
            <a:r>
              <a:rPr lang="en-US" altLang="en-US" dirty="0" smtClean="0"/>
              <a:t> </a:t>
            </a:r>
            <a:r>
              <a:rPr lang="en-US" altLang="en-US" dirty="0" err="1" smtClean="0"/>
              <a:t>crea</a:t>
            </a:r>
            <a:r>
              <a:rPr lang="en-US" altLang="en-US" dirty="0" smtClean="0"/>
              <a:t> un </a:t>
            </a:r>
            <a:r>
              <a:rPr lang="en-US" altLang="en-US" dirty="0" err="1" smtClean="0"/>
              <a:t>calle</a:t>
            </a:r>
            <a:r>
              <a:rPr lang="en-US" altLang="en-US" dirty="0" smtClean="0"/>
              <a:t> </a:t>
            </a:r>
            <a:r>
              <a:rPr lang="en-US" altLang="en-US" dirty="0" err="1" smtClean="0"/>
              <a:t>estrecho</a:t>
            </a:r>
            <a:r>
              <a:rPr lang="en-US" altLang="en-US" sz="1600" dirty="0" smtClean="0"/>
              <a:t>. </a:t>
            </a:r>
            <a:r>
              <a:rPr lang="en-US" altLang="en-US" sz="1600" dirty="0" err="1" smtClean="0"/>
              <a:t>Por</a:t>
            </a:r>
            <a:r>
              <a:rPr lang="en-US" altLang="en-US" sz="1600" dirty="0" smtClean="0"/>
              <a:t> </a:t>
            </a:r>
            <a:r>
              <a:rPr lang="en-US" altLang="en-US" sz="1600" dirty="0" err="1" smtClean="0"/>
              <a:t>ejemplo</a:t>
            </a:r>
            <a:r>
              <a:rPr lang="en-US" altLang="en-US" sz="1600" dirty="0" smtClean="0"/>
              <a:t>, </a:t>
            </a:r>
            <a:r>
              <a:rPr lang="en-US" altLang="en-US" sz="1600" dirty="0" err="1" smtClean="0"/>
              <a:t>este</a:t>
            </a:r>
            <a:r>
              <a:rPr lang="en-US" altLang="en-US" sz="1600" dirty="0" smtClean="0"/>
              <a:t> </a:t>
            </a:r>
            <a:r>
              <a:rPr lang="en-US" altLang="en-US" sz="1600" dirty="0" err="1" smtClean="0"/>
              <a:t>carril</a:t>
            </a:r>
            <a:r>
              <a:rPr lang="en-US" altLang="en-US" sz="1600" dirty="0" smtClean="0"/>
              <a:t> </a:t>
            </a:r>
            <a:r>
              <a:rPr lang="en-US" altLang="en-US" sz="1600" dirty="0" err="1" smtClean="0"/>
              <a:t>para</a:t>
            </a:r>
            <a:r>
              <a:rPr lang="en-US" altLang="en-US" sz="1600" dirty="0" smtClean="0"/>
              <a:t> </a:t>
            </a:r>
            <a:r>
              <a:rPr lang="en-US" altLang="en-US" sz="1600" dirty="0" err="1" smtClean="0"/>
              <a:t>bicicletas</a:t>
            </a:r>
            <a:r>
              <a:rPr lang="en-US" altLang="en-US" sz="1600" dirty="0" smtClean="0"/>
              <a:t> con </a:t>
            </a:r>
            <a:r>
              <a:rPr lang="en-US" altLang="en-US" sz="1600" dirty="0" err="1" smtClean="0"/>
              <a:t>pavimiento</a:t>
            </a:r>
            <a:r>
              <a:rPr lang="en-US" altLang="en-US" sz="1600" dirty="0" smtClean="0"/>
              <a:t> </a:t>
            </a:r>
            <a:r>
              <a:rPr lang="en-US" altLang="en-US" sz="1600" dirty="0" err="1" smtClean="0"/>
              <a:t>decorativo</a:t>
            </a:r>
            <a:r>
              <a:rPr lang="en-US" altLang="en-US" sz="1600" dirty="0" smtClean="0"/>
              <a:t> </a:t>
            </a:r>
            <a:r>
              <a:rPr lang="en-US" altLang="en-US" sz="1600" dirty="0" err="1" smtClean="0"/>
              <a:t>puede</a:t>
            </a:r>
            <a:r>
              <a:rPr lang="en-US" altLang="en-US" sz="1600" dirty="0" smtClean="0"/>
              <a:t> </a:t>
            </a:r>
            <a:r>
              <a:rPr lang="en-US" altLang="en-US" sz="1600" dirty="0" err="1" smtClean="0"/>
              <a:t>reducir</a:t>
            </a:r>
            <a:r>
              <a:rPr lang="en-US" altLang="en-US" sz="1600" dirty="0" smtClean="0"/>
              <a:t> la </a:t>
            </a:r>
            <a:r>
              <a:rPr lang="en-US" altLang="en-US" sz="1600" dirty="0" err="1" smtClean="0"/>
              <a:t>velocidad</a:t>
            </a:r>
            <a:r>
              <a:rPr lang="en-US" altLang="en-US" sz="1600" dirty="0" smtClean="0"/>
              <a:t> del </a:t>
            </a:r>
            <a:r>
              <a:rPr lang="en-US" altLang="en-US" sz="1600" dirty="0" err="1" smtClean="0"/>
              <a:t>trafico</a:t>
            </a:r>
            <a:r>
              <a:rPr lang="en-US" altLang="en-US" sz="1600" dirty="0" smtClean="0"/>
              <a:t> </a:t>
            </a:r>
            <a:r>
              <a:rPr lang="en-US" altLang="en-US" sz="1600" dirty="0" err="1" smtClean="0"/>
              <a:t>porque</a:t>
            </a:r>
            <a:r>
              <a:rPr lang="en-US" altLang="en-US" sz="1600" dirty="0" smtClean="0"/>
              <a:t> la </a:t>
            </a:r>
            <a:r>
              <a:rPr lang="en-US" altLang="en-US" sz="1600" dirty="0" err="1" smtClean="0"/>
              <a:t>calle</a:t>
            </a:r>
            <a:r>
              <a:rPr lang="en-US" altLang="en-US" sz="1600" dirty="0" smtClean="0"/>
              <a:t> </a:t>
            </a:r>
            <a:r>
              <a:rPr lang="en-US" altLang="en-US" sz="1600" dirty="0" err="1" smtClean="0"/>
              <a:t>parece</a:t>
            </a:r>
            <a:r>
              <a:rPr lang="en-US" altLang="en-US" sz="1600" dirty="0" smtClean="0"/>
              <a:t> </a:t>
            </a:r>
            <a:r>
              <a:rPr lang="en-US" altLang="en-US" sz="1600" dirty="0" err="1" smtClean="0"/>
              <a:t>mas</a:t>
            </a:r>
            <a:r>
              <a:rPr lang="en-US" altLang="en-US" sz="1600" dirty="0" smtClean="0"/>
              <a:t> </a:t>
            </a:r>
            <a:r>
              <a:rPr lang="en-US" altLang="en-US" sz="1600" dirty="0" err="1" smtClean="0"/>
              <a:t>estrecho</a:t>
            </a:r>
            <a:r>
              <a:rPr lang="en-US" altLang="en-US" sz="1600" dirty="0" smtClean="0"/>
              <a:t>. </a:t>
            </a:r>
          </a:p>
          <a:p>
            <a:pPr>
              <a:defRPr/>
            </a:pPr>
            <a:endParaRPr lang="en-US" altLang="en-US" sz="1600" dirty="0" smtClean="0"/>
          </a:p>
          <a:p>
            <a:pPr>
              <a:defRPr/>
            </a:pPr>
            <a:r>
              <a:rPr lang="es-MX" altLang="en-US" i="1" dirty="0" smtClean="0"/>
              <a:t>¿Cuáles son algunas de las maneras que hemos comentado para hacer que los cruces sean más seguros y para reducir la velocidad de los autos?  </a:t>
            </a:r>
            <a:endParaRPr lang="es-MX" altLang="en-US" dirty="0" smtClean="0"/>
          </a:p>
          <a:p>
            <a:pPr lvl="2">
              <a:defRPr/>
            </a:pPr>
            <a:r>
              <a:rPr lang="es-MX" altLang="en-US" dirty="0" smtClean="0"/>
              <a:t>Faja central o camellón (p. ej. isla de refugio peatonal)</a:t>
            </a:r>
          </a:p>
          <a:p>
            <a:pPr lvl="2">
              <a:defRPr/>
            </a:pPr>
            <a:r>
              <a:rPr lang="es-MX" altLang="en-US" dirty="0" smtClean="0"/>
              <a:t>Extensiones en las esquinas (“prolongaciones”)</a:t>
            </a:r>
          </a:p>
          <a:p>
            <a:pPr lvl="2">
              <a:defRPr/>
            </a:pPr>
            <a:r>
              <a:rPr lang="es-MX" altLang="en-US" dirty="0" smtClean="0"/>
              <a:t>Cruces elevados o “reductor elevado de velocidad”</a:t>
            </a:r>
            <a:endParaRPr lang="en-US" altLang="en-US" dirty="0" smtClean="0"/>
          </a:p>
          <a:p>
            <a:pPr>
              <a:defRPr/>
            </a:pPr>
            <a:endParaRPr lang="en-US" altLang="en-US" sz="1600" dirty="0" smtClean="0"/>
          </a:p>
          <a:p>
            <a:pPr>
              <a:defRPr/>
            </a:pPr>
            <a:endParaRPr lang="en-US" altLang="en-US" sz="1600" dirty="0" smtClean="0"/>
          </a:p>
          <a:p>
            <a:pPr>
              <a:defRPr/>
            </a:pPr>
            <a:endParaRPr 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6420F76-FE4C-4D30-9BFE-586D3D3ED977}" type="slidenum">
              <a:rPr lang="en-US" smtClean="0">
                <a:latin typeface="Calibri" pitchFamily="34" charset="0"/>
              </a:rPr>
              <a:pPr eaLnBrk="1" hangingPunct="1"/>
              <a:t>41</a:t>
            </a:fld>
            <a:endParaRPr lang="en-US" smtClean="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defRPr/>
            </a:pPr>
            <a:r>
              <a:rPr lang="en-US" sz="1600" dirty="0" smtClean="0"/>
              <a:t>One of the other things that we can do is to slow the traffic in an intersection in a neighborhood. Say we’ve got cars that are going way too fast, we can put in what’s called a </a:t>
            </a:r>
            <a:r>
              <a:rPr lang="en-US" sz="1600" b="1" dirty="0" smtClean="0"/>
              <a:t>traffic circle</a:t>
            </a:r>
            <a:r>
              <a:rPr lang="en-US" sz="1600" dirty="0" smtClean="0"/>
              <a:t>. You can see a traffic circle is something that is built right in the intersection. </a:t>
            </a:r>
          </a:p>
          <a:p>
            <a:pPr>
              <a:defRPr/>
            </a:pPr>
            <a:endParaRPr lang="en-US" sz="1600" dirty="0" smtClean="0"/>
          </a:p>
          <a:p>
            <a:pPr>
              <a:defRPr/>
            </a:pPr>
            <a:r>
              <a:rPr lang="en-US" sz="1600" dirty="0" smtClean="0"/>
              <a:t>Whenever you make cars have to swerve like with this traffic circle, they naturally have to slow down to maneuver. </a:t>
            </a:r>
          </a:p>
          <a:p>
            <a:pPr>
              <a:defRPr/>
            </a:pPr>
            <a:endParaRPr lang="en-US" sz="1600" dirty="0" smtClean="0"/>
          </a:p>
          <a:p>
            <a:pPr>
              <a:defRPr/>
            </a:pPr>
            <a:r>
              <a:rPr lang="en-US" sz="1600" dirty="0" smtClean="0"/>
              <a:t>------</a:t>
            </a:r>
          </a:p>
          <a:p>
            <a:pPr>
              <a:defRPr/>
            </a:pPr>
            <a:r>
              <a:rPr lang="en-US" sz="1600" dirty="0" smtClean="0"/>
              <a:t>SPANISH:</a:t>
            </a:r>
          </a:p>
          <a:p>
            <a:pPr>
              <a:defRPr/>
            </a:pPr>
            <a:r>
              <a:rPr lang="es-MX" sz="1600" i="1" dirty="0" smtClean="0"/>
              <a:t>Aquí tenemos más técnicas para “apaciguar el tráfico” y para reducir la velocidad de los automóviles: La Glorieta</a:t>
            </a:r>
            <a:endParaRPr lang="en-US" sz="1600" dirty="0" smtClean="0"/>
          </a:p>
          <a:p>
            <a:pPr>
              <a:defRPr/>
            </a:pPr>
            <a:endParaRPr lang="en-US" sz="1600" dirty="0" smtClean="0"/>
          </a:p>
          <a:p>
            <a:pPr>
              <a:defRPr/>
            </a:pPr>
            <a:r>
              <a:rPr lang="en-US" sz="1600" dirty="0" smtClean="0"/>
              <a:t>Las </a:t>
            </a:r>
            <a:r>
              <a:rPr lang="en-US" sz="1600" dirty="0" err="1" smtClean="0"/>
              <a:t>glorietas</a:t>
            </a:r>
            <a:r>
              <a:rPr lang="en-US" sz="1600" dirty="0" smtClean="0"/>
              <a:t> no son tan </a:t>
            </a:r>
            <a:r>
              <a:rPr lang="en-US" sz="1600" dirty="0" err="1" smtClean="0"/>
              <a:t>comun</a:t>
            </a:r>
            <a:r>
              <a:rPr lang="en-US" sz="1600" dirty="0" smtClean="0"/>
              <a:t> en San Diego, </a:t>
            </a:r>
            <a:r>
              <a:rPr lang="en-US" sz="1600" dirty="0" err="1" smtClean="0"/>
              <a:t>pero</a:t>
            </a:r>
            <a:r>
              <a:rPr lang="en-US" sz="1600" dirty="0" smtClean="0"/>
              <a:t> en </a:t>
            </a:r>
            <a:r>
              <a:rPr lang="en-US" sz="1600" dirty="0" err="1" smtClean="0"/>
              <a:t>otros</a:t>
            </a:r>
            <a:r>
              <a:rPr lang="en-US" sz="1600" dirty="0" smtClean="0"/>
              <a:t> </a:t>
            </a:r>
            <a:r>
              <a:rPr lang="en-US" sz="1600" dirty="0" err="1" smtClean="0"/>
              <a:t>lugares</a:t>
            </a:r>
            <a:r>
              <a:rPr lang="en-US" sz="1600" dirty="0" smtClean="0"/>
              <a:t> y </a:t>
            </a:r>
            <a:r>
              <a:rPr lang="en-US" sz="1600" dirty="0" err="1" smtClean="0"/>
              <a:t>paises</a:t>
            </a:r>
            <a:r>
              <a:rPr lang="en-US" sz="1600" dirty="0" smtClean="0"/>
              <a:t> son </a:t>
            </a:r>
            <a:r>
              <a:rPr lang="en-US" sz="1600" dirty="0" err="1" smtClean="0"/>
              <a:t>muy</a:t>
            </a:r>
            <a:r>
              <a:rPr lang="en-US" sz="1600" dirty="0" smtClean="0"/>
              <a:t> </a:t>
            </a:r>
            <a:r>
              <a:rPr lang="en-US" sz="1600" dirty="0" err="1" smtClean="0"/>
              <a:t>comun</a:t>
            </a:r>
            <a:r>
              <a:rPr lang="en-US" sz="1600" dirty="0" smtClean="0"/>
              <a:t>. </a:t>
            </a:r>
          </a:p>
          <a:p>
            <a:pPr>
              <a:defRPr/>
            </a:pPr>
            <a:r>
              <a:rPr lang="en-US" sz="1600" i="1" dirty="0" err="1" smtClean="0"/>
              <a:t>Alguien</a:t>
            </a:r>
            <a:r>
              <a:rPr lang="en-US" sz="1600" i="1" dirty="0" smtClean="0"/>
              <a:t> </a:t>
            </a:r>
            <a:r>
              <a:rPr lang="en-US" sz="1600" i="1" dirty="0" err="1" smtClean="0"/>
              <a:t>sabia</a:t>
            </a:r>
            <a:r>
              <a:rPr lang="en-US" sz="1600" i="1" dirty="0" smtClean="0"/>
              <a:t> </a:t>
            </a:r>
            <a:r>
              <a:rPr lang="en-US" sz="1600" i="1" dirty="0" err="1" smtClean="0"/>
              <a:t>donde</a:t>
            </a:r>
            <a:r>
              <a:rPr lang="en-US" sz="1600" i="1" dirty="0" smtClean="0"/>
              <a:t> </a:t>
            </a:r>
            <a:r>
              <a:rPr lang="en-US" sz="1600" i="1" dirty="0" err="1" smtClean="0"/>
              <a:t>esta</a:t>
            </a:r>
            <a:r>
              <a:rPr lang="en-US" sz="1600" i="1" dirty="0" smtClean="0"/>
              <a:t> la </a:t>
            </a:r>
            <a:r>
              <a:rPr lang="en-US" sz="1600" i="1" dirty="0" err="1" smtClean="0"/>
              <a:t>foto</a:t>
            </a:r>
            <a:r>
              <a:rPr lang="en-US" sz="1600" i="1" dirty="0" smtClean="0"/>
              <a:t> a la </a:t>
            </a:r>
            <a:r>
              <a:rPr lang="en-US" sz="1600" i="1" dirty="0" err="1" smtClean="0"/>
              <a:t>derecha</a:t>
            </a:r>
            <a:r>
              <a:rPr lang="en-US" sz="1600" i="1" dirty="0" smtClean="0"/>
              <a:t>?</a:t>
            </a:r>
            <a:r>
              <a:rPr lang="en-US" sz="1600" dirty="0" smtClean="0"/>
              <a:t> (</a:t>
            </a:r>
            <a:r>
              <a:rPr lang="en-US" sz="1600" dirty="0" err="1" smtClean="0"/>
              <a:t>Respuesta</a:t>
            </a:r>
            <a:r>
              <a:rPr lang="en-US" sz="1600" dirty="0" smtClean="0"/>
              <a:t>: en Tijuana con la </a:t>
            </a:r>
            <a:r>
              <a:rPr lang="en-US" sz="1600" dirty="0" err="1" smtClean="0"/>
              <a:t>estatua</a:t>
            </a:r>
            <a:r>
              <a:rPr lang="en-US" sz="1600" dirty="0" smtClean="0"/>
              <a:t> del </a:t>
            </a:r>
            <a:r>
              <a:rPr lang="en-US" sz="1600" dirty="0" err="1" smtClean="0"/>
              <a:t>presidente</a:t>
            </a:r>
            <a:r>
              <a:rPr lang="en-US" sz="1600" dirty="0" smtClean="0"/>
              <a:t> de EEUU Abraham Lincoln)</a:t>
            </a:r>
          </a:p>
          <a:p>
            <a:pPr>
              <a:defRPr/>
            </a:pPr>
            <a:endParaRPr lang="en-US" sz="1600" dirty="0"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87B0539-916C-4313-90F1-9092E016286B}" type="slidenum">
              <a:rPr lang="en-US" smtClean="0">
                <a:latin typeface="Calibri" pitchFamily="34" charset="0"/>
              </a:rPr>
              <a:pPr eaLnBrk="1" hangingPunct="1"/>
              <a:t>42</a:t>
            </a:fld>
            <a:endParaRPr lang="en-US" smtClean="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is another simple way to put things in the middle of the road and the sides of the road to make it curvy and so the cars drive slower. It takes a straight road and makes it curvy. </a:t>
            </a:r>
          </a:p>
          <a:p>
            <a:endParaRPr lang="en-US" dirty="0" smtClean="0">
              <a:ea typeface="ＭＳ Ｐゴシック" pitchFamily="34" charset="-128"/>
            </a:endParaRPr>
          </a:p>
          <a:p>
            <a:pPr>
              <a:buFontTx/>
              <a:buChar char="•"/>
            </a:pPr>
            <a:r>
              <a:rPr lang="en-US" dirty="0" smtClean="0">
                <a:ea typeface="ＭＳ Ｐゴシック" pitchFamily="34" charset="-128"/>
              </a:rPr>
              <a:t>Other simple, road-narrowing strategies: paint lines, take out lanes, add diagonal or parallel parking.</a:t>
            </a:r>
          </a:p>
          <a:p>
            <a:r>
              <a:rPr lang="en-US" dirty="0" smtClean="0">
                <a:ea typeface="ＭＳ Ｐゴシック" pitchFamily="34" charset="-128"/>
              </a:rPr>
              <a:t>------</a:t>
            </a:r>
          </a:p>
          <a:p>
            <a:pPr>
              <a:buFontTx/>
              <a:buNone/>
            </a:pPr>
            <a:r>
              <a:rPr lang="en-US" dirty="0" smtClean="0">
                <a:ea typeface="ＭＳ Ｐゴシック" pitchFamily="34" charset="-128"/>
              </a:rPr>
              <a:t>SPANISH:</a:t>
            </a:r>
          </a:p>
          <a:p>
            <a:pPr>
              <a:buFontTx/>
              <a:buChar char="•"/>
            </a:pPr>
            <a:r>
              <a:rPr lang="es-MX" dirty="0" err="1" smtClean="0">
                <a:ea typeface="ＭＳ Ｐゴシック" pitchFamily="34" charset="-128"/>
              </a:rPr>
              <a:t>Traves</a:t>
            </a:r>
            <a:r>
              <a:rPr lang="es-MX" dirty="0" smtClean="0">
                <a:ea typeface="ＭＳ Ｐゴシック" pitchFamily="34" charset="-128"/>
              </a:rPr>
              <a:t> (extensiones en forma de “S” para reducir la velocidad)</a:t>
            </a:r>
            <a:endParaRPr lang="en-US" dirty="0" smtClean="0">
              <a:ea typeface="ＭＳ Ｐゴシック" pitchFamily="34" charset="-128"/>
            </a:endParaRPr>
          </a:p>
          <a:p>
            <a:pPr>
              <a:buFontTx/>
              <a:buChar char="•"/>
            </a:pPr>
            <a:r>
              <a:rPr lang="en-US" dirty="0" err="1" smtClean="0">
                <a:ea typeface="ＭＳ Ｐゴシック" pitchFamily="34" charset="-128"/>
              </a:rPr>
              <a:t>Otras</a:t>
            </a:r>
            <a:r>
              <a:rPr lang="en-US" dirty="0" smtClean="0">
                <a:ea typeface="ＭＳ Ｐゴシック" pitchFamily="34" charset="-128"/>
              </a:rPr>
              <a:t> </a:t>
            </a:r>
            <a:r>
              <a:rPr lang="en-US" dirty="0" err="1" smtClean="0">
                <a:ea typeface="ＭＳ Ｐゴシック" pitchFamily="34" charset="-128"/>
              </a:rPr>
              <a:t>estrategias</a:t>
            </a:r>
            <a:r>
              <a:rPr lang="en-US" dirty="0" smtClean="0">
                <a:ea typeface="ＭＳ Ｐゴシック" pitchFamily="34" charset="-128"/>
              </a:rPr>
              <a:t> simples </a:t>
            </a:r>
            <a:r>
              <a:rPr lang="en-US" dirty="0" err="1" smtClean="0">
                <a:ea typeface="ＭＳ Ｐゴシック" pitchFamily="34" charset="-128"/>
              </a:rPr>
              <a:t>para</a:t>
            </a:r>
            <a:r>
              <a:rPr lang="en-US" dirty="0" smtClean="0">
                <a:ea typeface="ＭＳ Ｐゴシック" pitchFamily="34" charset="-128"/>
              </a:rPr>
              <a:t> </a:t>
            </a:r>
            <a:r>
              <a:rPr lang="en-US" dirty="0" err="1" smtClean="0">
                <a:ea typeface="ＭＳ Ｐゴシック" pitchFamily="34" charset="-128"/>
              </a:rPr>
              <a:t>hacer</a:t>
            </a:r>
            <a:r>
              <a:rPr lang="en-US" dirty="0" smtClean="0">
                <a:ea typeface="ＭＳ Ｐゴシック" pitchFamily="34" charset="-128"/>
              </a:rPr>
              <a:t> los </a:t>
            </a:r>
            <a:r>
              <a:rPr lang="en-US" dirty="0" err="1" smtClean="0">
                <a:ea typeface="ＭＳ Ｐゴシック" pitchFamily="34" charset="-128"/>
              </a:rPr>
              <a:t>carriles</a:t>
            </a:r>
            <a:r>
              <a:rPr lang="en-US" dirty="0" smtClean="0">
                <a:ea typeface="ＭＳ Ｐゴシック" pitchFamily="34" charset="-128"/>
              </a:rPr>
              <a:t> </a:t>
            </a:r>
            <a:r>
              <a:rPr lang="en-US" dirty="0" err="1" smtClean="0">
                <a:ea typeface="ＭＳ Ｐゴシック" pitchFamily="34" charset="-128"/>
              </a:rPr>
              <a:t>más</a:t>
            </a:r>
            <a:r>
              <a:rPr lang="en-US" dirty="0" smtClean="0">
                <a:ea typeface="ＭＳ Ｐゴシック" pitchFamily="34" charset="-128"/>
              </a:rPr>
              <a:t> </a:t>
            </a:r>
            <a:r>
              <a:rPr lang="en-US" dirty="0" err="1" smtClean="0">
                <a:ea typeface="ＭＳ Ｐゴシック" pitchFamily="34" charset="-128"/>
              </a:rPr>
              <a:t>angostos</a:t>
            </a:r>
            <a:r>
              <a:rPr lang="en-US" dirty="0" smtClean="0">
                <a:ea typeface="ＭＳ Ｐゴシック" pitchFamily="34" charset="-128"/>
              </a:rPr>
              <a:t>: </a:t>
            </a:r>
            <a:r>
              <a:rPr lang="en-US" dirty="0" err="1" smtClean="0">
                <a:ea typeface="ＭＳ Ｐゴシック" pitchFamily="34" charset="-128"/>
              </a:rPr>
              <a:t>pintar</a:t>
            </a:r>
            <a:r>
              <a:rPr lang="en-US" dirty="0" smtClean="0">
                <a:ea typeface="ＭＳ Ｐゴシック" pitchFamily="34" charset="-128"/>
              </a:rPr>
              <a:t> </a:t>
            </a:r>
            <a:r>
              <a:rPr lang="en-US" dirty="0" err="1" smtClean="0">
                <a:ea typeface="ＭＳ Ｐゴシック" pitchFamily="34" charset="-128"/>
              </a:rPr>
              <a:t>líneas</a:t>
            </a:r>
            <a:r>
              <a:rPr lang="en-US" dirty="0" smtClean="0">
                <a:ea typeface="ＭＳ Ｐゴシック" pitchFamily="34" charset="-128"/>
              </a:rPr>
              <a:t>, </a:t>
            </a:r>
            <a:r>
              <a:rPr lang="en-US" dirty="0" err="1" smtClean="0">
                <a:ea typeface="ＭＳ Ｐゴシック" pitchFamily="34" charset="-128"/>
              </a:rPr>
              <a:t>quitar</a:t>
            </a:r>
            <a:r>
              <a:rPr lang="en-US" dirty="0" smtClean="0">
                <a:ea typeface="ＭＳ Ｐゴシック" pitchFamily="34" charset="-128"/>
              </a:rPr>
              <a:t> </a:t>
            </a:r>
            <a:r>
              <a:rPr lang="en-US" dirty="0" err="1" smtClean="0">
                <a:ea typeface="ＭＳ Ｐゴシック" pitchFamily="34" charset="-128"/>
              </a:rPr>
              <a:t>carriles</a:t>
            </a:r>
            <a:r>
              <a:rPr lang="en-US" dirty="0" smtClean="0">
                <a:ea typeface="ＭＳ Ｐゴシック" pitchFamily="34" charset="-128"/>
              </a:rPr>
              <a:t>, </a:t>
            </a:r>
            <a:r>
              <a:rPr lang="en-US" dirty="0" err="1" smtClean="0">
                <a:ea typeface="ＭＳ Ｐゴシック" pitchFamily="34" charset="-128"/>
              </a:rPr>
              <a:t>agregar</a:t>
            </a:r>
            <a:r>
              <a:rPr lang="en-US" dirty="0" smtClean="0">
                <a:ea typeface="ＭＳ Ｐゴシック" pitchFamily="34" charset="-128"/>
              </a:rPr>
              <a:t> </a:t>
            </a:r>
            <a:r>
              <a:rPr lang="en-US" dirty="0" err="1" smtClean="0">
                <a:ea typeface="ＭＳ Ｐゴシック" pitchFamily="34" charset="-128"/>
              </a:rPr>
              <a:t>estacionamiento</a:t>
            </a:r>
            <a:r>
              <a:rPr lang="en-US" dirty="0" smtClean="0">
                <a:ea typeface="ＭＳ Ｐゴシック" pitchFamily="34" charset="-128"/>
              </a:rPr>
              <a:t> diagonal o </a:t>
            </a:r>
            <a:r>
              <a:rPr lang="en-US" dirty="0" err="1" smtClean="0">
                <a:ea typeface="ＭＳ Ｐゴシック" pitchFamily="34" charset="-128"/>
              </a:rPr>
              <a:t>paralelo</a:t>
            </a:r>
            <a:r>
              <a:rPr lang="en-US" dirty="0" smtClean="0">
                <a:ea typeface="ＭＳ Ｐゴシック" pitchFamily="34" charset="-128"/>
              </a:rPr>
              <a:t>.</a:t>
            </a:r>
          </a:p>
          <a:p>
            <a:endParaRPr lang="en-US" dirty="0" smtClean="0">
              <a:ea typeface="ＭＳ Ｐゴシック" pitchFamily="34" charset="-128"/>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1A847CA-823F-4838-A6D3-199A9CCDE98A}" type="slidenum">
              <a:rPr lang="en-US" smtClean="0">
                <a:latin typeface="Calibri" pitchFamily="34" charset="0"/>
              </a:rPr>
              <a:pPr eaLnBrk="1" hangingPunct="1"/>
              <a:t>43</a:t>
            </a:fld>
            <a:endParaRPr lang="en-US" smtClean="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Typical back out parking is one way to slow traffic, however, new innovative “Head-out” or “Reverse Angle” Parking is being supported by bicyclists who are more likely to get hit by a car backing out of “head-in” angle parking without looking .  </a:t>
            </a: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BC6F5F3-8209-4B79-85FE-9E9DBE1535E5}" type="slidenum">
              <a:rPr lang="en-US" smtClean="0">
                <a:latin typeface="Calibri" pitchFamily="34" charset="0"/>
              </a:rPr>
              <a:pPr eaLnBrk="1" hangingPunct="1"/>
              <a:t>44</a:t>
            </a:fld>
            <a:endParaRPr lang="en-US" smtClean="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defRPr/>
            </a:pPr>
            <a:r>
              <a:rPr lang="en-US" dirty="0" smtClean="0"/>
              <a:t>Now we’ve just talked about a lot of good, possible ways to slow cars in your neighborhood and improve street crossings. But one of the things that we have not mentioned that people often suggest is speed bumps. What we mean are </a:t>
            </a:r>
            <a:r>
              <a:rPr lang="en-US" b="1" dirty="0" smtClean="0"/>
              <a:t>speed bumps</a:t>
            </a:r>
            <a:r>
              <a:rPr lang="en-US" dirty="0" smtClean="0"/>
              <a:t>, which are higher up, because they can be noisy and harsh on vehicles. But in some situations that’s really the only thing you can do to slow cars in a neighborhood. </a:t>
            </a:r>
          </a:p>
          <a:p>
            <a:pPr>
              <a:defRPr/>
            </a:pPr>
            <a:endParaRPr lang="en-US" dirty="0" smtClean="0"/>
          </a:p>
          <a:p>
            <a:pPr>
              <a:defRPr/>
            </a:pPr>
            <a:r>
              <a:rPr lang="en-US" b="1" dirty="0" smtClean="0"/>
              <a:t>Speed limit signs </a:t>
            </a:r>
            <a:r>
              <a:rPr lang="en-US" dirty="0" smtClean="0"/>
              <a:t>don’t work if the road is designed for the cars to drive faster. In the same way we talked about law enforcement alone will not work because again the road is designed for the cars to drive fast. </a:t>
            </a:r>
          </a:p>
          <a:p>
            <a:pPr>
              <a:defRPr/>
            </a:pPr>
            <a:endParaRPr lang="en-US" dirty="0" smtClean="0"/>
          </a:p>
          <a:p>
            <a:pPr>
              <a:defRPr/>
            </a:pPr>
            <a:r>
              <a:rPr lang="en-US" b="1" dirty="0" smtClean="0"/>
              <a:t>Stop signs</a:t>
            </a:r>
            <a:r>
              <a:rPr lang="en-US" dirty="0" smtClean="0"/>
              <a:t>: we’ve talked a lot with the traffic</a:t>
            </a:r>
            <a:r>
              <a:rPr lang="en-US" baseline="0" dirty="0" smtClean="0"/>
              <a:t> engineers </a:t>
            </a:r>
            <a:r>
              <a:rPr lang="en-US" dirty="0" smtClean="0"/>
              <a:t>all over San Diego, what they tell us is that the majority of the time when residents call in to complain about cars driving too fast, the solution that they always tell the City that they want is to put up Stop signs. Stop signs do not  slow down traffic speeds. Stop signs are meant to tell people where to stop and who goes next. Stop signs will not slow the speed</a:t>
            </a:r>
          </a:p>
          <a:p>
            <a:pPr>
              <a:defRPr/>
            </a:pPr>
            <a:endParaRPr lang="en-US" dirty="0" smtClean="0"/>
          </a:p>
          <a:p>
            <a:pPr>
              <a:defRPr/>
            </a:pPr>
            <a:r>
              <a:rPr lang="en-US" altLang="en-US" dirty="0" smtClean="0"/>
              <a:t>What happens when you put in stop signs at every corner is that people stop, but then they speed up in between the stop signs. If you use “traffic calming” techniques the traffic circle, chicane, or </a:t>
            </a:r>
            <a:r>
              <a:rPr lang="en-US" altLang="en-US" dirty="0" err="1" smtClean="0"/>
              <a:t>bulbouts</a:t>
            </a:r>
            <a:r>
              <a:rPr lang="en-US" altLang="en-US" dirty="0" smtClean="0"/>
              <a:t>, road diet, instead then you can see that it keeps cars traveling at a more constant, slower speed. </a:t>
            </a:r>
          </a:p>
          <a:p>
            <a:pPr>
              <a:defRPr/>
            </a:pPr>
            <a:endParaRPr lang="en-US" altLang="en-US" dirty="0" smtClean="0"/>
          </a:p>
          <a:p>
            <a:pPr>
              <a:defRPr/>
            </a:pPr>
            <a:r>
              <a:rPr lang="en-US" altLang="en-US" dirty="0" smtClean="0"/>
              <a:t>Traffic calming is designed to slow speeds but to allow for smoother flow of traffic. Less stops and starts translates not only into safer and quieter streets but also lower pollutant emissions since cars emit more pollutants when stopping and starting.</a:t>
            </a:r>
          </a:p>
          <a:p>
            <a:pPr>
              <a:defRPr/>
            </a:pPr>
            <a:endParaRPr lang="en-US" dirty="0" smtClean="0"/>
          </a:p>
          <a:p>
            <a:pPr>
              <a:defRPr/>
            </a:pPr>
            <a:r>
              <a:rPr lang="es-MX" i="1" dirty="0" smtClean="0"/>
              <a:t>------</a:t>
            </a:r>
          </a:p>
          <a:p>
            <a:pPr>
              <a:defRPr/>
            </a:pPr>
            <a:r>
              <a:rPr lang="es-MX" i="0" dirty="0" smtClean="0"/>
              <a:t>SPANISH:</a:t>
            </a:r>
          </a:p>
          <a:p>
            <a:pPr>
              <a:defRPr/>
            </a:pPr>
            <a:endParaRPr lang="es-MX" i="0" dirty="0" smtClean="0"/>
          </a:p>
          <a:p>
            <a:pPr>
              <a:defRPr/>
            </a:pPr>
            <a:r>
              <a:rPr lang="es-MX" i="0" dirty="0" smtClean="0"/>
              <a:t>¿Cuáles son algunas de las técnicas que pudieran </a:t>
            </a:r>
            <a:r>
              <a:rPr lang="es-MX" i="0" u="sng" dirty="0" smtClean="0"/>
              <a:t>no</a:t>
            </a:r>
            <a:r>
              <a:rPr lang="es-MX" i="0" dirty="0" smtClean="0"/>
              <a:t> funcionar tan bien como usted cree? </a:t>
            </a:r>
          </a:p>
          <a:p>
            <a:pPr>
              <a:defRPr/>
            </a:pPr>
            <a:endParaRPr lang="es-MX" altLang="zh-TW" i="0" dirty="0" smtClean="0">
              <a:cs typeface="新細明體"/>
            </a:endParaRPr>
          </a:p>
          <a:p>
            <a:pPr>
              <a:defRPr/>
            </a:pPr>
            <a:r>
              <a:rPr lang="es-MX" altLang="zh-TW" i="0" dirty="0" smtClean="0">
                <a:cs typeface="新細明體"/>
              </a:rPr>
              <a:t>¿Y por qué piensa usted que los topes de velocidad y las señales de alto </a:t>
            </a:r>
            <a:r>
              <a:rPr lang="es-MX" altLang="zh-TW" i="0" u="sng" dirty="0" smtClean="0">
                <a:cs typeface="新細明體"/>
              </a:rPr>
              <a:t>no</a:t>
            </a:r>
            <a:r>
              <a:rPr lang="es-MX" altLang="zh-TW" i="0" dirty="0" smtClean="0">
                <a:cs typeface="新細明體"/>
              </a:rPr>
              <a:t> son usualmente recomendados para reducir la velocidad de los automóviles (“apaciguar el tráfico”)? </a:t>
            </a:r>
            <a:endParaRPr lang="en-US" i="0" dirty="0" smtClean="0"/>
          </a:p>
          <a:p>
            <a:pPr>
              <a:defRPr/>
            </a:pPr>
            <a:endParaRPr lang="en-US" dirty="0" smtClean="0"/>
          </a:p>
          <a:p>
            <a:pPr>
              <a:defRPr/>
            </a:pPr>
            <a:endParaRPr 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83FBBA7-5187-4F9B-B4CB-D99CE85FE627}" type="slidenum">
              <a:rPr lang="en-US" smtClean="0">
                <a:latin typeface="Calibri" pitchFamily="34" charset="0"/>
              </a:rPr>
              <a:pPr eaLnBrk="1" hangingPunct="1"/>
              <a:t>45</a:t>
            </a:fld>
            <a:endParaRPr lang="en-US" smtClean="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latin typeface="Verdana" pitchFamily="34" charset="0"/>
              </a:rPr>
              <a:t>For comfort, we’ve already talked about trees. Trees are important, You want trees planted in your buffer zone. As you can see here, they give shade to the pedestrian, they provide a canopy over the street which can help to calm traffic and they’re good for the environment. You want places to sit and rest, this is particularly important for our seniors. Of course one of the most important things is we need to feel safe. If there are issues with gangs or community violence, then those need to be addressed. </a:t>
            </a:r>
          </a:p>
          <a:p>
            <a:pPr>
              <a:defRPr/>
            </a:pPr>
            <a:endParaRPr lang="en-US" dirty="0" smtClean="0">
              <a:latin typeface="Verdana" pitchFamily="34" charset="0"/>
            </a:endParaRPr>
          </a:p>
          <a:p>
            <a:pPr>
              <a:defRPr/>
            </a:pPr>
            <a:r>
              <a:rPr lang="en-US" dirty="0" smtClean="0">
                <a:latin typeface="Verdana" pitchFamily="34" charset="0"/>
              </a:rPr>
              <a:t>CPTED - the physical environment can be changed or managed to produce behavioral effects that will reduce the incidence and fear of crime, thereby improving in the quality of life, and enhancing profitability for business.</a:t>
            </a:r>
            <a:r>
              <a:rPr lang="en-US" dirty="0" smtClean="0"/>
              <a:t> </a:t>
            </a:r>
          </a:p>
          <a:p>
            <a:pPr>
              <a:defRPr/>
            </a:pPr>
            <a:endParaRPr lang="en-US" dirty="0" smtClean="0"/>
          </a:p>
          <a:p>
            <a:pPr>
              <a:defRPr/>
            </a:pPr>
            <a:r>
              <a:rPr lang="en-US" dirty="0" smtClean="0"/>
              <a:t>------</a:t>
            </a:r>
          </a:p>
          <a:p>
            <a:pPr>
              <a:defRPr/>
            </a:pPr>
            <a:r>
              <a:rPr lang="en-US" dirty="0" smtClean="0"/>
              <a:t>SPANISH:</a:t>
            </a:r>
          </a:p>
          <a:p>
            <a:pPr>
              <a:defRPr/>
            </a:pPr>
            <a:r>
              <a:rPr lang="es-MX" i="1" dirty="0" smtClean="0"/>
              <a:t>¿Qué tipos de cambios se le ocurren que podrían mejorar la seguridad, el bienestar y la belleza de un área? </a:t>
            </a:r>
          </a:p>
          <a:p>
            <a:pPr>
              <a:defRPr/>
            </a:pPr>
            <a:r>
              <a:rPr lang="es-MX" i="1" dirty="0" smtClean="0"/>
              <a:t>-</a:t>
            </a:r>
            <a:r>
              <a:rPr lang="es-MX" dirty="0" smtClean="0"/>
              <a:t>Árboles </a:t>
            </a:r>
          </a:p>
          <a:p>
            <a:pPr>
              <a:defRPr/>
            </a:pPr>
            <a:r>
              <a:rPr lang="es-MX" dirty="0" smtClean="0"/>
              <a:t>Lugares para sentarse y descansar</a:t>
            </a:r>
          </a:p>
          <a:p>
            <a:pPr>
              <a:defRPr/>
            </a:pPr>
            <a:r>
              <a:rPr lang="es-MX" dirty="0" smtClean="0"/>
              <a:t>Agua y sanitarios </a:t>
            </a:r>
          </a:p>
          <a:p>
            <a:pPr>
              <a:defRPr/>
            </a:pPr>
            <a:r>
              <a:rPr lang="es-MX" dirty="0" smtClean="0"/>
              <a:t>Limpieza y buen mantenimiento </a:t>
            </a:r>
          </a:p>
          <a:p>
            <a:pPr>
              <a:defRPr/>
            </a:pPr>
            <a:r>
              <a:rPr lang="es-MX" dirty="0" smtClean="0"/>
              <a:t>Iluminación para los peatones</a:t>
            </a:r>
          </a:p>
          <a:p>
            <a:pPr>
              <a:defRPr/>
            </a:pPr>
            <a:endParaRPr lang="en-US" dirty="0" smtClean="0">
              <a:latin typeface="Verdana" pitchFamily="34" charset="0"/>
            </a:endParaRPr>
          </a:p>
          <a:p>
            <a:pPr>
              <a:defRPr/>
            </a:pPr>
            <a:r>
              <a:rPr lang="en-US" dirty="0" smtClean="0">
                <a:latin typeface="Verdana" pitchFamily="34" charset="0"/>
              </a:rPr>
              <a:t>CPTED – el </a:t>
            </a:r>
            <a:r>
              <a:rPr lang="en-US" dirty="0" err="1" smtClean="0">
                <a:latin typeface="Verdana" pitchFamily="34" charset="0"/>
              </a:rPr>
              <a:t>ambiente</a:t>
            </a:r>
            <a:r>
              <a:rPr lang="en-US" dirty="0" smtClean="0">
                <a:latin typeface="Verdana" pitchFamily="34" charset="0"/>
              </a:rPr>
              <a:t> </a:t>
            </a:r>
            <a:r>
              <a:rPr lang="en-US" dirty="0" err="1" smtClean="0">
                <a:latin typeface="Verdana" pitchFamily="34" charset="0"/>
              </a:rPr>
              <a:t>físico</a:t>
            </a:r>
            <a:r>
              <a:rPr lang="en-US" dirty="0" smtClean="0">
                <a:latin typeface="Verdana" pitchFamily="34" charset="0"/>
              </a:rPr>
              <a:t> </a:t>
            </a:r>
            <a:r>
              <a:rPr lang="en-US" dirty="0" err="1" smtClean="0">
                <a:latin typeface="Verdana" pitchFamily="34" charset="0"/>
              </a:rPr>
              <a:t>puede</a:t>
            </a:r>
            <a:r>
              <a:rPr lang="en-US" dirty="0" smtClean="0">
                <a:latin typeface="Verdana" pitchFamily="34" charset="0"/>
              </a:rPr>
              <a:t> ser </a:t>
            </a:r>
            <a:r>
              <a:rPr lang="en-US" dirty="0" err="1" smtClean="0">
                <a:latin typeface="Verdana" pitchFamily="34" charset="0"/>
              </a:rPr>
              <a:t>cambiado</a:t>
            </a:r>
            <a:r>
              <a:rPr lang="en-US" dirty="0" smtClean="0">
                <a:latin typeface="Verdana" pitchFamily="34" charset="0"/>
              </a:rPr>
              <a:t> o </a:t>
            </a:r>
            <a:r>
              <a:rPr lang="en-US" dirty="0" err="1" smtClean="0">
                <a:latin typeface="Verdana" pitchFamily="34" charset="0"/>
              </a:rPr>
              <a:t>manipulado</a:t>
            </a:r>
            <a:r>
              <a:rPr lang="en-US" dirty="0" smtClean="0">
                <a:latin typeface="Verdana" pitchFamily="34" charset="0"/>
              </a:rPr>
              <a:t> </a:t>
            </a:r>
            <a:r>
              <a:rPr lang="en-US" dirty="0" err="1" smtClean="0">
                <a:latin typeface="Verdana" pitchFamily="34" charset="0"/>
              </a:rPr>
              <a:t>para</a:t>
            </a:r>
            <a:r>
              <a:rPr lang="en-US" dirty="0" smtClean="0">
                <a:latin typeface="Verdana" pitchFamily="34" charset="0"/>
              </a:rPr>
              <a:t> </a:t>
            </a:r>
            <a:r>
              <a:rPr lang="en-US" dirty="0" err="1" smtClean="0">
                <a:latin typeface="Verdana" pitchFamily="34" charset="0"/>
              </a:rPr>
              <a:t>producir</a:t>
            </a:r>
            <a:r>
              <a:rPr lang="en-US" dirty="0" smtClean="0">
                <a:latin typeface="Verdana" pitchFamily="34" charset="0"/>
              </a:rPr>
              <a:t> </a:t>
            </a:r>
            <a:r>
              <a:rPr lang="en-US" dirty="0" err="1" smtClean="0">
                <a:latin typeface="Verdana" pitchFamily="34" charset="0"/>
              </a:rPr>
              <a:t>efectos</a:t>
            </a:r>
            <a:r>
              <a:rPr lang="en-US" dirty="0" smtClean="0">
                <a:latin typeface="Verdana" pitchFamily="34" charset="0"/>
              </a:rPr>
              <a:t> de </a:t>
            </a:r>
            <a:r>
              <a:rPr lang="en-US" dirty="0" err="1" smtClean="0">
                <a:latin typeface="Verdana" pitchFamily="34" charset="0"/>
              </a:rPr>
              <a:t>comportamiento</a:t>
            </a:r>
            <a:r>
              <a:rPr lang="en-US" dirty="0" smtClean="0">
                <a:latin typeface="Verdana" pitchFamily="34" charset="0"/>
              </a:rPr>
              <a:t> </a:t>
            </a:r>
            <a:r>
              <a:rPr lang="en-US" dirty="0" err="1" smtClean="0">
                <a:latin typeface="Verdana" pitchFamily="34" charset="0"/>
              </a:rPr>
              <a:t>que</a:t>
            </a:r>
            <a:r>
              <a:rPr lang="en-US" dirty="0" smtClean="0">
                <a:latin typeface="Verdana" pitchFamily="34" charset="0"/>
              </a:rPr>
              <a:t> </a:t>
            </a:r>
            <a:r>
              <a:rPr lang="en-US" dirty="0" err="1" smtClean="0">
                <a:latin typeface="Verdana" pitchFamily="34" charset="0"/>
              </a:rPr>
              <a:t>redicirán</a:t>
            </a:r>
            <a:r>
              <a:rPr lang="en-US" dirty="0" smtClean="0">
                <a:latin typeface="Verdana" pitchFamily="34" charset="0"/>
              </a:rPr>
              <a:t> la </a:t>
            </a:r>
            <a:r>
              <a:rPr lang="en-US" dirty="0" err="1" smtClean="0">
                <a:latin typeface="Verdana" pitchFamily="34" charset="0"/>
              </a:rPr>
              <a:t>insidencia</a:t>
            </a:r>
            <a:r>
              <a:rPr lang="en-US" dirty="0" smtClean="0">
                <a:latin typeface="Verdana" pitchFamily="34" charset="0"/>
              </a:rPr>
              <a:t> y el </a:t>
            </a:r>
            <a:r>
              <a:rPr lang="en-US" dirty="0" err="1" smtClean="0">
                <a:latin typeface="Verdana" pitchFamily="34" charset="0"/>
              </a:rPr>
              <a:t>miedo</a:t>
            </a:r>
            <a:r>
              <a:rPr lang="en-US" dirty="0" smtClean="0">
                <a:latin typeface="Verdana" pitchFamily="34" charset="0"/>
              </a:rPr>
              <a:t> a </a:t>
            </a:r>
            <a:r>
              <a:rPr lang="en-US" dirty="0" err="1" smtClean="0">
                <a:latin typeface="Verdana" pitchFamily="34" charset="0"/>
              </a:rPr>
              <a:t>delitos</a:t>
            </a:r>
            <a:r>
              <a:rPr lang="en-US" dirty="0" smtClean="0">
                <a:latin typeface="Verdana" pitchFamily="34" charset="0"/>
              </a:rPr>
              <a:t>, </a:t>
            </a:r>
            <a:r>
              <a:rPr lang="en-US" dirty="0" err="1" smtClean="0">
                <a:latin typeface="Verdana" pitchFamily="34" charset="0"/>
              </a:rPr>
              <a:t>mejorando</a:t>
            </a:r>
            <a:r>
              <a:rPr lang="en-US" dirty="0" smtClean="0">
                <a:latin typeface="Verdana" pitchFamily="34" charset="0"/>
              </a:rPr>
              <a:t> </a:t>
            </a:r>
            <a:r>
              <a:rPr lang="en-US" dirty="0" err="1" smtClean="0">
                <a:latin typeface="Verdana" pitchFamily="34" charset="0"/>
              </a:rPr>
              <a:t>así</a:t>
            </a:r>
            <a:r>
              <a:rPr lang="en-US" dirty="0" smtClean="0">
                <a:latin typeface="Verdana" pitchFamily="34" charset="0"/>
              </a:rPr>
              <a:t> la </a:t>
            </a:r>
            <a:r>
              <a:rPr lang="en-US" dirty="0" err="1" smtClean="0">
                <a:latin typeface="Verdana" pitchFamily="34" charset="0"/>
              </a:rPr>
              <a:t>calidad</a:t>
            </a:r>
            <a:r>
              <a:rPr lang="en-US" dirty="0" smtClean="0">
                <a:latin typeface="Verdana" pitchFamily="34" charset="0"/>
              </a:rPr>
              <a:t> de </a:t>
            </a:r>
            <a:r>
              <a:rPr lang="en-US" dirty="0" err="1" smtClean="0">
                <a:latin typeface="Verdana" pitchFamily="34" charset="0"/>
              </a:rPr>
              <a:t>vida</a:t>
            </a:r>
            <a:r>
              <a:rPr lang="en-US" dirty="0" smtClean="0">
                <a:latin typeface="Verdana" pitchFamily="34" charset="0"/>
              </a:rPr>
              <a:t> y </a:t>
            </a:r>
            <a:r>
              <a:rPr lang="en-US" dirty="0" err="1" smtClean="0">
                <a:latin typeface="Verdana" pitchFamily="34" charset="0"/>
              </a:rPr>
              <a:t>aumentando</a:t>
            </a:r>
            <a:r>
              <a:rPr lang="en-US" dirty="0" smtClean="0">
                <a:latin typeface="Verdana" pitchFamily="34" charset="0"/>
              </a:rPr>
              <a:t> la </a:t>
            </a:r>
            <a:r>
              <a:rPr lang="en-US" dirty="0" err="1" smtClean="0">
                <a:latin typeface="Verdana" pitchFamily="34" charset="0"/>
              </a:rPr>
              <a:t>rentabilidad</a:t>
            </a:r>
            <a:r>
              <a:rPr lang="en-US" dirty="0" smtClean="0">
                <a:latin typeface="Verdana" pitchFamily="34" charset="0"/>
              </a:rPr>
              <a:t> de los </a:t>
            </a:r>
            <a:r>
              <a:rPr lang="en-US" dirty="0" err="1" smtClean="0">
                <a:latin typeface="Verdana" pitchFamily="34" charset="0"/>
              </a:rPr>
              <a:t>negocios</a:t>
            </a:r>
            <a:r>
              <a:rPr lang="en-US" dirty="0" smtClean="0">
                <a:latin typeface="Verdana" pitchFamily="34" charset="0"/>
              </a:rPr>
              <a:t>.</a:t>
            </a:r>
            <a:r>
              <a:rPr lang="en-US" dirty="0" smtClean="0"/>
              <a:t> </a:t>
            </a:r>
          </a:p>
          <a:p>
            <a:pPr>
              <a:defRPr/>
            </a:pPr>
            <a:endParaRPr lang="en-US" dirty="0" smtClean="0">
              <a:latin typeface="Verdana" pitchFamily="34" charset="0"/>
            </a:endParaRP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8423749-7A1D-46D4-8C67-66296B2F82AC}" type="slidenum">
              <a:rPr lang="en-US" smtClean="0">
                <a:latin typeface="Calibri" pitchFamily="34" charset="0"/>
              </a:rPr>
              <a:pPr eaLnBrk="1" hangingPunct="1"/>
              <a:t>46</a:t>
            </a:fld>
            <a:endParaRPr lang="en-US" smtClean="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We said we needed comfort, we needed safety, but we also need beauty and fun. These are pictures of communities that have used public art to reflect the community, the culture and values of the community. The top left is in Imperial Beach.</a:t>
            </a:r>
          </a:p>
          <a:p>
            <a:endParaRPr lang="en-US" dirty="0" smtClean="0">
              <a:ea typeface="ＭＳ Ｐゴシック" pitchFamily="34" charset="-128"/>
            </a:endParaRPr>
          </a:p>
          <a:p>
            <a:r>
              <a:rPr lang="en-US" dirty="0" smtClean="0">
                <a:ea typeface="ＭＳ Ｐゴシック" pitchFamily="34" charset="-128"/>
              </a:rPr>
              <a:t>------</a:t>
            </a:r>
          </a:p>
          <a:p>
            <a:r>
              <a:rPr lang="en-US" dirty="0" smtClean="0">
                <a:ea typeface="ＭＳ Ｐゴシック" pitchFamily="34" charset="-128"/>
              </a:rPr>
              <a:t>SPANISH:</a:t>
            </a:r>
          </a:p>
          <a:p>
            <a:r>
              <a:rPr lang="es-MX" dirty="0" smtClean="0">
                <a:ea typeface="ＭＳ Ｐゴシック" pitchFamily="34" charset="-128"/>
              </a:rPr>
              <a:t>Arte público que sea un reflejo de la comunidad </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1108D6D-BE3F-4891-837F-284BC5A318CE}" type="slidenum">
              <a:rPr lang="en-US" smtClean="0">
                <a:latin typeface="Calibri" pitchFamily="34" charset="0"/>
              </a:rPr>
              <a:pPr eaLnBrk="1" hangingPunct="1"/>
              <a:t>47</a:t>
            </a:fld>
            <a:endParaRPr lang="en-US" smtClean="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Okay so let’s put all these things together and see how it works. These are a couple of simulations of how you can use some of the tools that we’ve talked about to make a community more </a:t>
            </a:r>
            <a:r>
              <a:rPr lang="en-US" dirty="0" err="1" smtClean="0">
                <a:ea typeface="ＭＳ Ｐゴシック" pitchFamily="34" charset="-128"/>
              </a:rPr>
              <a:t>walkable</a:t>
            </a:r>
            <a:r>
              <a:rPr lang="en-US" dirty="0" smtClean="0">
                <a:ea typeface="ＭＳ Ｐゴシック" pitchFamily="34" charset="-128"/>
              </a:rPr>
              <a:t>. This is a residential area</a:t>
            </a:r>
          </a:p>
          <a:p>
            <a:endParaRPr lang="en-US" dirty="0" smtClean="0">
              <a:ea typeface="ＭＳ Ｐゴシック" pitchFamily="34" charset="-128"/>
            </a:endParaRPr>
          </a:p>
          <a:p>
            <a:r>
              <a:rPr lang="es-MX" u="sng" dirty="0" smtClean="0">
                <a:ea typeface="ＭＳ Ｐゴシック" pitchFamily="34" charset="-128"/>
              </a:rPr>
              <a:t>Simulación fotográfica: ¡Poniendo a prueba los 5 pasos para tener una comunidad más caminable! </a:t>
            </a:r>
            <a:endParaRPr lang="es-MX" dirty="0" smtClean="0">
              <a:ea typeface="ＭＳ Ｐゴシック" pitchFamily="34" charset="-128"/>
            </a:endParaRPr>
          </a:p>
          <a:p>
            <a:r>
              <a:rPr lang="es-MX" dirty="0" smtClean="0">
                <a:ea typeface="ＭＳ Ｐゴシック" pitchFamily="34" charset="-128"/>
              </a:rPr>
              <a:t>Ahora vamos a revisar las siguientes diapositivas para ver algunas fotos de “antes y después”, y realmente poder ver cómo algunos de estos cambios de los que hemos hablado pueden hacer que un área sea más caminable para los peatones. </a:t>
            </a:r>
            <a:endParaRPr lang="es-MX" i="1"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F23B2A8-9000-465F-BD8D-36EA76924FE1}" type="slidenum">
              <a:rPr lang="en-US" smtClean="0">
                <a:latin typeface="Calibri" pitchFamily="34" charset="0"/>
              </a:rPr>
              <a:pPr eaLnBrk="1" hangingPunct="1"/>
              <a:t>48</a:t>
            </a:fld>
            <a:endParaRPr lang="en-US" smtClean="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ea typeface="ＭＳ Ｐゴシック" pitchFamily="34" charset="-128"/>
              </a:rPr>
              <a:t>What are the differences you see? </a:t>
            </a:r>
          </a:p>
          <a:p>
            <a:pPr>
              <a:buFontTx/>
              <a:buChar char="•"/>
            </a:pPr>
            <a:r>
              <a:rPr lang="en-US" dirty="0">
                <a:ea typeface="ＭＳ Ｐゴシック" pitchFamily="34" charset="-128"/>
              </a:rPr>
              <a:t>Sidewalks widened.</a:t>
            </a:r>
          </a:p>
          <a:p>
            <a:pPr>
              <a:buFontTx/>
              <a:buChar char="•"/>
            </a:pPr>
            <a:r>
              <a:rPr lang="en-US" dirty="0">
                <a:ea typeface="ＭＳ Ｐゴシック" pitchFamily="34" charset="-128"/>
              </a:rPr>
              <a:t>Bulb-outs.</a:t>
            </a:r>
          </a:p>
          <a:p>
            <a:pPr>
              <a:buFontTx/>
              <a:buChar char="•"/>
            </a:pPr>
            <a:r>
              <a:rPr lang="en-US" dirty="0">
                <a:ea typeface="ＭＳ Ｐゴシック" pitchFamily="34" charset="-128"/>
              </a:rPr>
              <a:t>Entryway.</a:t>
            </a:r>
          </a:p>
          <a:p>
            <a:pPr>
              <a:buFontTx/>
              <a:buChar char="•"/>
            </a:pPr>
            <a:r>
              <a:rPr lang="en-US" dirty="0">
                <a:ea typeface="ＭＳ Ｐゴシック" pitchFamily="34" charset="-128"/>
              </a:rPr>
              <a:t>Street trees.</a:t>
            </a:r>
          </a:p>
          <a:p>
            <a:pPr>
              <a:buFontTx/>
              <a:buChar char="•"/>
            </a:pPr>
            <a:r>
              <a:rPr lang="en-US" dirty="0">
                <a:ea typeface="ＭＳ Ｐゴシック" pitchFamily="34" charset="-128"/>
              </a:rPr>
              <a:t>Lamps.</a:t>
            </a:r>
          </a:p>
          <a:p>
            <a:pPr>
              <a:buFontTx/>
              <a:buChar char="•"/>
            </a:pPr>
            <a:r>
              <a:rPr lang="en-US" dirty="0">
                <a:ea typeface="ＭＳ Ｐゴシック" pitchFamily="34" charset="-128"/>
              </a:rPr>
              <a:t>Zebra crosswalk.</a:t>
            </a:r>
          </a:p>
          <a:p>
            <a:pPr>
              <a:buFontTx/>
              <a:buChar char="•"/>
            </a:pPr>
            <a:endParaRPr lang="en-US" dirty="0">
              <a:ea typeface="ＭＳ Ｐゴシック" pitchFamily="34" charset="-128"/>
            </a:endParaRPr>
          </a:p>
          <a:p>
            <a:pPr>
              <a:buFontTx/>
              <a:buNone/>
            </a:pPr>
            <a:r>
              <a:rPr lang="en-US" dirty="0">
                <a:ea typeface="ＭＳ Ｐゴシック" pitchFamily="34" charset="-128"/>
              </a:rPr>
              <a:t>------</a:t>
            </a:r>
          </a:p>
          <a:p>
            <a:pPr>
              <a:buFontTx/>
              <a:buNone/>
            </a:pPr>
            <a:r>
              <a:rPr lang="en-US" dirty="0">
                <a:ea typeface="ＭＳ Ｐゴシック" pitchFamily="34" charset="-128"/>
              </a:rPr>
              <a:t>SPANISH:</a:t>
            </a:r>
          </a:p>
          <a:p>
            <a:r>
              <a:rPr lang="es-MX" i="1" dirty="0">
                <a:ea typeface="ＭＳ Ｐゴシック" pitchFamily="34" charset="-128"/>
              </a:rPr>
              <a:t>¿Cuáles son algunos de los cambios que podemos ver en estas fotos y que acabamos de aprender? </a:t>
            </a:r>
            <a:r>
              <a:rPr lang="en-US" dirty="0">
                <a:ea typeface="ＭＳ Ｐゴシック" pitchFamily="34" charset="-128"/>
              </a:rPr>
              <a:t>  </a:t>
            </a:r>
          </a:p>
          <a:p>
            <a:pPr>
              <a:buFontTx/>
              <a:buChar char="•"/>
            </a:pPr>
            <a:r>
              <a:rPr lang="en-US" dirty="0" err="1">
                <a:ea typeface="ＭＳ Ｐゴシック" pitchFamily="34" charset="-128"/>
              </a:rPr>
              <a:t>Ampliamiento</a:t>
            </a:r>
            <a:r>
              <a:rPr lang="en-US" dirty="0">
                <a:ea typeface="ＭＳ Ｐゴシック" pitchFamily="34" charset="-128"/>
              </a:rPr>
              <a:t> de </a:t>
            </a:r>
            <a:r>
              <a:rPr lang="en-US" dirty="0" err="1">
                <a:ea typeface="ＭＳ Ｐゴシック" pitchFamily="34" charset="-128"/>
              </a:rPr>
              <a:t>aceras</a:t>
            </a:r>
            <a:r>
              <a:rPr lang="en-US" dirty="0">
                <a:ea typeface="ＭＳ Ｐゴシック" pitchFamily="34" charset="-128"/>
              </a:rPr>
              <a:t>.</a:t>
            </a:r>
          </a:p>
          <a:p>
            <a:pPr>
              <a:buFontTx/>
              <a:buChar char="•"/>
            </a:pPr>
            <a:r>
              <a:rPr lang="en-US" dirty="0" err="1">
                <a:ea typeface="ＭＳ Ｐゴシック" pitchFamily="34" charset="-128"/>
              </a:rPr>
              <a:t>Extensiones</a:t>
            </a:r>
            <a:r>
              <a:rPr lang="en-US" dirty="0">
                <a:ea typeface="ＭＳ Ｐゴシック" pitchFamily="34" charset="-128"/>
              </a:rPr>
              <a:t> de </a:t>
            </a:r>
            <a:r>
              <a:rPr lang="en-US" dirty="0" err="1">
                <a:ea typeface="ＭＳ Ｐゴシック" pitchFamily="34" charset="-128"/>
              </a:rPr>
              <a:t>aceras</a:t>
            </a:r>
            <a:r>
              <a:rPr lang="en-US" dirty="0">
                <a:ea typeface="ＭＳ Ｐゴシック" pitchFamily="34" charset="-128"/>
              </a:rPr>
              <a:t>.</a:t>
            </a:r>
          </a:p>
          <a:p>
            <a:pPr>
              <a:buFontTx/>
              <a:buChar char="•"/>
            </a:pPr>
            <a:r>
              <a:rPr lang="en-US" dirty="0" err="1">
                <a:ea typeface="ＭＳ Ｐゴシック" pitchFamily="34" charset="-128"/>
              </a:rPr>
              <a:t>Entradas</a:t>
            </a:r>
            <a:r>
              <a:rPr lang="en-US" dirty="0">
                <a:ea typeface="ＭＳ Ｐゴシック" pitchFamily="34" charset="-128"/>
              </a:rPr>
              <a:t>.</a:t>
            </a:r>
          </a:p>
          <a:p>
            <a:pPr>
              <a:buFontTx/>
              <a:buChar char="•"/>
            </a:pPr>
            <a:r>
              <a:rPr lang="en-US" dirty="0" err="1">
                <a:ea typeface="ＭＳ Ｐゴシック" pitchFamily="34" charset="-128"/>
              </a:rPr>
              <a:t>Árboles</a:t>
            </a:r>
            <a:r>
              <a:rPr lang="en-US" dirty="0">
                <a:ea typeface="ＭＳ Ｐゴシック" pitchFamily="34" charset="-128"/>
              </a:rPr>
              <a:t> de </a:t>
            </a:r>
            <a:r>
              <a:rPr lang="en-US" dirty="0" err="1">
                <a:ea typeface="ＭＳ Ｐゴシック" pitchFamily="34" charset="-128"/>
              </a:rPr>
              <a:t>calle</a:t>
            </a:r>
            <a:r>
              <a:rPr lang="en-US" dirty="0">
                <a:ea typeface="ＭＳ Ｐゴシック" pitchFamily="34" charset="-128"/>
              </a:rPr>
              <a:t>.</a:t>
            </a:r>
          </a:p>
          <a:p>
            <a:pPr>
              <a:buFontTx/>
              <a:buChar char="•"/>
            </a:pPr>
            <a:r>
              <a:rPr lang="en-US" dirty="0" err="1">
                <a:ea typeface="ＭＳ Ｐゴシック" pitchFamily="34" charset="-128"/>
              </a:rPr>
              <a:t>Lámparas</a:t>
            </a:r>
            <a:r>
              <a:rPr lang="en-US" dirty="0">
                <a:ea typeface="ＭＳ Ｐゴシック" pitchFamily="34" charset="-128"/>
              </a:rPr>
              <a:t>.</a:t>
            </a:r>
          </a:p>
          <a:p>
            <a:pPr>
              <a:buFontTx/>
              <a:buChar char="•"/>
            </a:pPr>
            <a:r>
              <a:rPr lang="en-US" dirty="0" err="1">
                <a:ea typeface="ＭＳ Ｐゴシック" pitchFamily="34" charset="-128"/>
              </a:rPr>
              <a:t>Cruceros</a:t>
            </a:r>
            <a:r>
              <a:rPr lang="en-US" dirty="0">
                <a:ea typeface="ＭＳ Ｐゴシック" pitchFamily="34" charset="-128"/>
              </a:rPr>
              <a:t> de </a:t>
            </a:r>
            <a:r>
              <a:rPr lang="en-US" dirty="0" err="1">
                <a:ea typeface="ＭＳ Ｐゴシック" pitchFamily="34" charset="-128"/>
              </a:rPr>
              <a:t>cebra</a:t>
            </a:r>
            <a:r>
              <a:rPr lang="en-US" dirty="0">
                <a:ea typeface="ＭＳ Ｐゴシック" pitchFamily="34" charset="-128"/>
              </a:rPr>
              <a:t>.</a:t>
            </a:r>
          </a:p>
          <a:p>
            <a:endParaRPr lang="en-US" dirty="0">
              <a:ea typeface="ＭＳ Ｐゴシック" pitchFamily="34" charset="-128"/>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40CD3C3-A793-4B7B-9B4A-C64F7078D442}" type="slidenum">
              <a:rPr lang="en-US" smtClean="0">
                <a:latin typeface="Calibri" pitchFamily="34" charset="0"/>
              </a:rPr>
              <a:pPr eaLnBrk="1" hangingPunct="1"/>
              <a:t>49</a:t>
            </a:fld>
            <a:endParaRPr lang="en-US"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Walking is one of the most basic human functions. It has always been one of the favorite and major ways in which people get some physical activity. Until the last several decades, it had also been a major way in which people got around. </a:t>
            </a:r>
          </a:p>
          <a:p>
            <a:pPr marL="0" indent="0" algn="just">
              <a:buFont typeface="Symbol" pitchFamily="18" charset="2"/>
              <a:buNone/>
              <a:defRPr/>
            </a:pPr>
            <a:endParaRPr lang="en-US" u="none" dirty="0" smtClean="0"/>
          </a:p>
          <a:p>
            <a:pPr marL="0" indent="0" algn="just">
              <a:buFont typeface="Symbol" pitchFamily="18" charset="2"/>
              <a:buNone/>
              <a:defRPr/>
            </a:pPr>
            <a:r>
              <a:rPr lang="es-MX" u="sng" dirty="0" smtClean="0"/>
              <a:t>Health:</a:t>
            </a:r>
            <a:r>
              <a:rPr lang="es-MX" u="none" dirty="0" smtClean="0"/>
              <a:t> </a:t>
            </a:r>
            <a:r>
              <a:rPr lang="es-MX" i="0" dirty="0" smtClean="0"/>
              <a:t>Walking keeps our children and families healthy and active. </a:t>
            </a:r>
            <a:r>
              <a:rPr lang="es-MX" dirty="0" smtClean="0"/>
              <a:t>Walking can help prevent obesity, cancer, heart disease, high blood pressure, diabetes, and depression. </a:t>
            </a:r>
          </a:p>
          <a:p>
            <a:pPr marL="221745" indent="-221745" algn="just">
              <a:defRPr/>
            </a:pPr>
            <a:endParaRPr lang="es-MX" dirty="0" smtClean="0"/>
          </a:p>
          <a:p>
            <a:pPr marL="221745" indent="-221745" algn="just">
              <a:defRPr/>
            </a:pPr>
            <a:endParaRPr lang="es-MX" dirty="0" smtClean="0"/>
          </a:p>
          <a:p>
            <a:pPr marL="221745" marR="0" indent="-221745" algn="just" defTabSz="914400" rtl="0" eaLnBrk="0" fontAlgn="base" latinLnBrk="0" hangingPunct="0">
              <a:lnSpc>
                <a:spcPct val="100000"/>
              </a:lnSpc>
              <a:spcBef>
                <a:spcPct val="30000"/>
              </a:spcBef>
              <a:spcAft>
                <a:spcPct val="0"/>
              </a:spcAft>
              <a:buClrTx/>
              <a:buSzTx/>
              <a:buFontTx/>
              <a:buNone/>
              <a:tabLst/>
              <a:defRPr/>
            </a:pPr>
            <a:r>
              <a:rPr lang="es-MX" dirty="0" smtClean="0"/>
              <a:t>------ </a:t>
            </a:r>
          </a:p>
          <a:p>
            <a:pPr marL="221745" marR="0" indent="-221745" algn="just"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SPANISH:</a:t>
            </a:r>
          </a:p>
          <a:p>
            <a:pPr marL="221745" indent="-221745" algn="just">
              <a:defRPr/>
            </a:pPr>
            <a:endParaRPr lang="es-MX" dirty="0" smtClean="0"/>
          </a:p>
          <a:p>
            <a:pPr marL="221745" indent="-221745" algn="just">
              <a:defRPr/>
            </a:pPr>
            <a:r>
              <a:rPr lang="es-MX" i="0" dirty="0" smtClean="0"/>
              <a:t>SALUD: El caminar mantiene a nuestros hijos y a nuestras familias saludables y activas. El </a:t>
            </a:r>
            <a:r>
              <a:rPr lang="es-MX" dirty="0" smtClean="0"/>
              <a:t>caminar puede ayudar a prevenir la obesidad, el cáncer, las enfermedades del corazón, los ataques cardiacos, la presión arterial alta, la diabetes y la depresión. </a:t>
            </a:r>
            <a:endParaRPr lang="es-MX" dirty="0" smtClean="0">
              <a:cs typeface="Times New Roman" pitchFamily="18" charset="0"/>
            </a:endParaRPr>
          </a:p>
          <a:p>
            <a:pPr marL="221745" indent="-221745" algn="just">
              <a:defRPr/>
            </a:pPr>
            <a:endParaRPr lang="es-MX" dirty="0" smtClean="0"/>
          </a:p>
          <a:p>
            <a:pPr>
              <a:defRPr/>
            </a:pPr>
            <a:endParaRPr lang="en-US" dirty="0" smtClean="0"/>
          </a:p>
          <a:p>
            <a:pPr>
              <a:defRPr/>
            </a:pPr>
            <a:endParaRPr lang="en-US" dirty="0" smtClean="0"/>
          </a:p>
          <a:p>
            <a:pPr>
              <a:defRPr/>
            </a:pPr>
            <a:endParaRPr lang="en-US" dirty="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ED88972-9435-4056-901D-B7AFEC2865C3}" type="slidenum">
              <a:rPr lang="en-US" smtClean="0">
                <a:latin typeface="Calibri" pitchFamily="34" charset="0"/>
              </a:rPr>
              <a:pPr eaLnBrk="1" hangingPunct="1"/>
              <a:t>5</a:t>
            </a:fld>
            <a:endParaRPr lang="en-US" dirty="0" smtClean="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Added in more housing for more people to live </a:t>
            </a:r>
          </a:p>
          <a:p>
            <a:endParaRPr lang="en-US" smtClean="0">
              <a:ea typeface="ＭＳ Ｐゴシック" pitchFamily="34" charset="-128"/>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2404C5E-546F-48C6-AB54-9DC011781952}" type="slidenum">
              <a:rPr lang="en-US" smtClean="0">
                <a:latin typeface="Calibri" pitchFamily="34" charset="0"/>
              </a:rPr>
              <a:pPr eaLnBrk="1" hangingPunct="1"/>
              <a:t>50</a:t>
            </a:fld>
            <a:endParaRPr lang="en-US" smtClean="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Okay so here’s a street that looks a little bit like commercial areas in San Diego County. Let’s do some improvements…</a:t>
            </a:r>
          </a:p>
          <a:p>
            <a:endParaRPr lang="en-US" smtClean="0">
              <a:ea typeface="ＭＳ Ｐゴシック" pitchFamily="34" charset="-128"/>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20A0F7B7-1DB0-481D-A818-8D54822734A4}" type="slidenum">
              <a:rPr lang="en-US" smtClean="0">
                <a:latin typeface="Calibri" pitchFamily="34" charset="0"/>
              </a:rPr>
              <a:pPr eaLnBrk="1" hangingPunct="1"/>
              <a:t>51</a:t>
            </a:fld>
            <a:endParaRPr lang="en-US" smtClean="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-more housing</a:t>
            </a:r>
            <a:r>
              <a:rPr lang="en-US" baseline="0" dirty="0" smtClean="0">
                <a:ea typeface="ＭＳ Ｐゴシック" pitchFamily="34" charset="-128"/>
              </a:rPr>
              <a:t> above stores</a:t>
            </a:r>
            <a:endParaRPr lang="en-US" dirty="0" smtClean="0">
              <a:ea typeface="ＭＳ Ｐゴシック" pitchFamily="34" charset="-128"/>
            </a:endParaRPr>
          </a:p>
          <a:p>
            <a:r>
              <a:rPr lang="en-US" dirty="0" smtClean="0">
                <a:ea typeface="ＭＳ Ｐゴシック" pitchFamily="34" charset="-128"/>
              </a:rPr>
              <a:t>-added street (more connected/grid)</a:t>
            </a:r>
          </a:p>
          <a:p>
            <a:r>
              <a:rPr lang="en-US" dirty="0" smtClean="0">
                <a:ea typeface="ＭＳ Ｐゴシック" pitchFamily="34" charset="-128"/>
              </a:rPr>
              <a:t>-painted lines (bus lane)</a:t>
            </a:r>
          </a:p>
          <a:p>
            <a:endParaRPr lang="en-US" dirty="0" smtClean="0">
              <a:ea typeface="ＭＳ Ｐゴシック" pitchFamily="34" charset="-128"/>
            </a:endParaRPr>
          </a:p>
          <a:p>
            <a:r>
              <a:rPr lang="en-US" dirty="0" smtClean="0">
                <a:ea typeface="ＭＳ Ｐゴシック" pitchFamily="34" charset="-128"/>
              </a:rPr>
              <a:t>------</a:t>
            </a:r>
          </a:p>
          <a:p>
            <a:r>
              <a:rPr lang="en-US" dirty="0" smtClean="0">
                <a:ea typeface="ＭＳ Ｐゴシック" pitchFamily="34" charset="-128"/>
              </a:rPr>
              <a:t>SPANISH:</a:t>
            </a:r>
          </a:p>
          <a:p>
            <a:r>
              <a:rPr lang="es-MX" i="1" dirty="0" smtClean="0">
                <a:ea typeface="ＭＳ Ｐゴシック" pitchFamily="34" charset="-128"/>
              </a:rPr>
              <a:t>¿Cuáles son algunos de los cambios que podemos ver en esta foto? </a:t>
            </a:r>
            <a:r>
              <a:rPr lang="es-MX" dirty="0" smtClean="0">
                <a:ea typeface="ＭＳ Ｐゴシック" pitchFamily="34" charset="-128"/>
              </a:rPr>
              <a:t>  </a:t>
            </a:r>
            <a:endParaRPr lang="es-MX" i="1" dirty="0" smtClean="0">
              <a:ea typeface="ＭＳ Ｐゴシック" pitchFamily="34" charset="-128"/>
            </a:endParaRPr>
          </a:p>
          <a:p>
            <a:r>
              <a:rPr lang="en-US" dirty="0" smtClean="0">
                <a:ea typeface="ＭＳ Ｐゴシック" pitchFamily="34" charset="-128"/>
              </a:rPr>
              <a:t> </a:t>
            </a:r>
          </a:p>
          <a:p>
            <a:endParaRPr lang="en-US" dirty="0" smtClean="0">
              <a:ea typeface="ＭＳ Ｐゴシック" pitchFamily="34" charset="-128"/>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377E02B-CA20-4A53-BEA8-379927C0993C}" type="slidenum">
              <a:rPr lang="en-US" smtClean="0">
                <a:latin typeface="Calibri" pitchFamily="34" charset="0"/>
              </a:rPr>
              <a:pPr eaLnBrk="1" hangingPunct="1"/>
              <a:t>52</a:t>
            </a:fld>
            <a:endParaRPr lang="en-US" smtClean="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-improved crosswalk</a:t>
            </a:r>
          </a:p>
          <a:p>
            <a:r>
              <a:rPr lang="en-US" dirty="0" smtClean="0">
                <a:ea typeface="ＭＳ Ｐゴシック" pitchFamily="34" charset="-128"/>
              </a:rPr>
              <a:t>-center median island</a:t>
            </a:r>
          </a:p>
          <a:p>
            <a:endParaRPr lang="en-US" dirty="0" smtClean="0">
              <a:ea typeface="ＭＳ Ｐゴシック" pitchFamily="34" charset="-128"/>
            </a:endParaRPr>
          </a:p>
          <a:p>
            <a:r>
              <a:rPr lang="en-US" dirty="0" smtClean="0">
                <a:ea typeface="ＭＳ Ｐゴシック" pitchFamily="34" charset="-128"/>
              </a:rPr>
              <a:t>------</a:t>
            </a:r>
          </a:p>
          <a:p>
            <a:r>
              <a:rPr lang="en-US" dirty="0" smtClean="0">
                <a:ea typeface="ＭＳ Ｐゴシック" pitchFamily="34" charset="-128"/>
              </a:rPr>
              <a:t>SPANISH:</a:t>
            </a:r>
          </a:p>
          <a:p>
            <a:endParaRPr lang="en-US" dirty="0" smtClean="0">
              <a:ea typeface="ＭＳ Ｐゴシック" pitchFamily="34" charset="-128"/>
            </a:endParaRPr>
          </a:p>
          <a:p>
            <a:r>
              <a:rPr lang="es-MX" i="1" dirty="0" smtClean="0">
                <a:ea typeface="ＭＳ Ｐゴシック" pitchFamily="34" charset="-128"/>
              </a:rPr>
              <a:t>Y  después? </a:t>
            </a:r>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F86CD5E-DB30-4FB4-9DD2-C7324F392AB8}" type="slidenum">
              <a:rPr lang="en-US" smtClean="0">
                <a:latin typeface="Calibri" pitchFamily="34" charset="0"/>
              </a:rPr>
              <a:pPr eaLnBrk="1" hangingPunct="1"/>
              <a:t>53</a:t>
            </a:fld>
            <a:endParaRPr lang="en-US" smtClean="0">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road diet – the two middle lanes have been converted to a turn lane and bike lanes have been added. This decreases traffic speeds and creates safe lanes for bicyclists.</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54</a:t>
            </a:fld>
            <a:endParaRPr lang="en-US"/>
          </a:p>
        </p:txBody>
      </p:sp>
    </p:spTree>
    <p:extLst>
      <p:ext uri="{BB962C8B-B14F-4D97-AF65-F5344CB8AC3E}">
        <p14:creationId xmlns:p14="http://schemas.microsoft.com/office/powerpoint/2010/main" val="3473125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If possible,</a:t>
            </a:r>
            <a:r>
              <a:rPr lang="en-US" i="1" baseline="0" dirty="0" smtClean="0"/>
              <a:t> take a break.]</a:t>
            </a:r>
            <a:endParaRPr lang="en-US" i="1" dirty="0" smtClean="0"/>
          </a:p>
          <a:p>
            <a:endParaRPr lang="en-US" baseline="0" dirty="0" smtClean="0"/>
          </a:p>
          <a:p>
            <a:r>
              <a:rPr lang="en-US" baseline="0" dirty="0" smtClean="0"/>
              <a:t>Walkability is not just about better health and better environment. It is safer for individuals, families, and businesses.  The next few slides are about a concept called </a:t>
            </a:r>
            <a:r>
              <a:rPr lang="en-US" dirty="0" smtClean="0"/>
              <a:t>Crime Prevention Through Environmental Design (CPTED).</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55</a:t>
            </a:fld>
            <a:endParaRPr lang="en-US"/>
          </a:p>
        </p:txBody>
      </p:sp>
    </p:spTree>
    <p:extLst>
      <p:ext uri="{BB962C8B-B14F-4D97-AF65-F5344CB8AC3E}">
        <p14:creationId xmlns:p14="http://schemas.microsoft.com/office/powerpoint/2010/main" val="2088020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neighborhoods with poor maintenance</a:t>
            </a:r>
            <a:r>
              <a:rPr lang="en-US" baseline="0" dirty="0" smtClean="0"/>
              <a:t> of buildings and public facilities, community members do not feel as invested in their neighborhood.</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56</a:t>
            </a:fld>
            <a:endParaRPr lang="en-US"/>
          </a:p>
        </p:txBody>
      </p:sp>
    </p:spTree>
    <p:extLst>
      <p:ext uri="{BB962C8B-B14F-4D97-AF65-F5344CB8AC3E}">
        <p14:creationId xmlns:p14="http://schemas.microsoft.com/office/powerpoint/2010/main" val="40424407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pitchFamily="34" charset="0"/>
                <a:ea typeface="ＭＳ Ｐゴシック" pitchFamily="34" charset="-128"/>
                <a:cs typeface="Arial" pitchFamily="34" charset="0"/>
              </a:rPr>
              <a:t>What are some words used to describe these scenes?</a:t>
            </a: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91D2B77-C341-4405-BD42-B01B47BC6E88}" type="slidenum">
              <a:rPr lang="es-MX" smtClean="0">
                <a:latin typeface="Arial" pitchFamily="34" charset="0"/>
              </a:rPr>
              <a:pPr eaLnBrk="1" hangingPunct="1"/>
              <a:t>57</a:t>
            </a:fld>
            <a:endParaRPr lang="es-MX"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8AE4EDD-3BA2-40EF-AEBD-818AE1E33AD7}" type="slidenum">
              <a:rPr lang="es-MX" smtClean="0">
                <a:latin typeface="Arial" pitchFamily="34" charset="0"/>
              </a:rPr>
              <a:pPr eaLnBrk="1" hangingPunct="1"/>
              <a:t>58</a:t>
            </a:fld>
            <a:endParaRPr lang="es-MX" smtClean="0">
              <a:latin typeface="Arial"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pitchFamily="34" charset="0"/>
              <a:ea typeface="ＭＳ Ｐゴシック" pitchFamily="34" charset="-128"/>
              <a:cs typeface="Arial" pitchFamily="34" charset="0"/>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E5C6490-EBC9-48AD-8662-69468A6EFDCB}" type="slidenum">
              <a:rPr lang="es-MX" smtClean="0">
                <a:latin typeface="Arial" pitchFamily="34" charset="0"/>
              </a:rPr>
              <a:pPr eaLnBrk="1" hangingPunct="1"/>
              <a:t>59</a:t>
            </a:fld>
            <a:endParaRPr lang="es-MX"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buFont typeface="Courier New" pitchFamily="49" charset="0"/>
              <a:buNone/>
              <a:defRPr/>
            </a:pPr>
            <a:r>
              <a:rPr lang="es-MX" b="1" i="0" dirty="0">
                <a:cs typeface="Calibri"/>
              </a:rPr>
              <a:t>*</a:t>
            </a:r>
            <a:r>
              <a:rPr lang="es-MX" b="1" i="0" u="sng" dirty="0">
                <a:cs typeface="Calibri"/>
              </a:rPr>
              <a:t>Intergenerational (IG) Audience: </a:t>
            </a:r>
            <a:r>
              <a:rPr lang="es-MX" i="0" dirty="0"/>
              <a:t> Walking improves the health of seniors and disabled by increasing their mobility and independence .</a:t>
            </a:r>
            <a:r>
              <a:rPr lang="es-MX" dirty="0">
                <a:cs typeface="Calibri"/>
              </a:rPr>
              <a:t> </a:t>
            </a:r>
            <a:r>
              <a:rPr lang="es-MX" dirty="0"/>
              <a:t> In addition, seniors that walk fall less frequently, and have more energy to do the things they enjoy. </a:t>
            </a:r>
            <a:r>
              <a:rPr lang="en-US" dirty="0"/>
              <a:t>It is important to keep in mind the saftely and wellbeing of  our seniors and disabled. There are so many places that are not safe for seniors and individuals in wheelchairs, or the blind can not get around easily or safely. </a:t>
            </a:r>
          </a:p>
          <a:p>
            <a:pPr>
              <a:defRPr/>
            </a:pPr>
            <a:endParaRPr lang="en-US" dirty="0"/>
          </a:p>
          <a:p>
            <a:pPr>
              <a:defRPr/>
            </a:pPr>
            <a:r>
              <a:rPr lang="en-US" dirty="0"/>
              <a:t>We want a place for everyone to get around! In a walkable community, seniors have greater mobility and independence to walk around, which gives them more energy for the things they enjoy. </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10E7B5B-0B0C-474B-A79D-7E0211A2324F}" type="slidenum">
              <a:rPr lang="en-US" smtClean="0">
                <a:latin typeface="Calibri" pitchFamily="34" charset="0"/>
              </a:rPr>
              <a:pPr eaLnBrk="1" hangingPunct="1"/>
              <a:t>6</a:t>
            </a:fld>
            <a:endParaRPr lang="en-US" dirty="0" smtClean="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generation of CPTED incorporates</a:t>
            </a:r>
            <a:r>
              <a:rPr lang="en-US" baseline="0" dirty="0" smtClean="0"/>
              <a:t> the ideas of the social dynamics of a community – the relationships between people!</a:t>
            </a:r>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63</a:t>
            </a:fld>
            <a:endParaRPr lang="en-US"/>
          </a:p>
        </p:txBody>
      </p:sp>
    </p:spTree>
    <p:extLst>
      <p:ext uri="{BB962C8B-B14F-4D97-AF65-F5344CB8AC3E}">
        <p14:creationId xmlns:p14="http://schemas.microsoft.com/office/powerpoint/2010/main" val="671845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pitchFamily="34" charset="0"/>
                <a:ea typeface="ＭＳ Ｐゴシック" pitchFamily="34" charset="-128"/>
                <a:cs typeface="Arial" pitchFamily="34" charset="0"/>
              </a:rPr>
              <a:t>The second generation</a:t>
            </a:r>
            <a:r>
              <a:rPr lang="en-US" baseline="0" dirty="0" smtClean="0">
                <a:latin typeface="Arial" pitchFamily="34" charset="0"/>
                <a:ea typeface="ＭＳ Ｐゴシック" pitchFamily="34" charset="-128"/>
                <a:cs typeface="Arial" pitchFamily="34" charset="0"/>
              </a:rPr>
              <a:t> of CPTED has four basic concepts. </a:t>
            </a:r>
            <a:r>
              <a:rPr lang="en-US" dirty="0" smtClean="0">
                <a:latin typeface="Arial" pitchFamily="34" charset="0"/>
                <a:ea typeface="ＭＳ Ｐゴシック" pitchFamily="34" charset="-128"/>
                <a:cs typeface="Arial" pitchFamily="34" charset="0"/>
              </a:rPr>
              <a:t>The next few slides will go</a:t>
            </a:r>
            <a:r>
              <a:rPr lang="en-US" baseline="0" dirty="0" smtClean="0">
                <a:latin typeface="Arial" pitchFamily="34" charset="0"/>
                <a:ea typeface="ＭＳ Ｐゴシック" pitchFamily="34" charset="-128"/>
                <a:cs typeface="Arial" pitchFamily="34" charset="0"/>
              </a:rPr>
              <a:t> over these concepts: Capacity, Cohesion, Connectivity, and Culture.</a:t>
            </a:r>
            <a:endParaRPr lang="en-US" dirty="0" smtClean="0">
              <a:latin typeface="Arial" pitchFamily="34" charset="0"/>
              <a:ea typeface="ＭＳ Ｐゴシック" pitchFamily="34" charset="-128"/>
              <a:cs typeface="Arial" pitchFamily="34" charset="0"/>
            </a:endParaRPr>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382C3FA-59F3-4978-B3D5-E4091CB053F9}" type="slidenum">
              <a:rPr lang="es-MX" smtClean="0">
                <a:latin typeface="Arial" pitchFamily="34" charset="0"/>
              </a:rPr>
              <a:pPr eaLnBrk="1" hangingPunct="1"/>
              <a:t>64</a:t>
            </a:fld>
            <a:endParaRPr lang="es-MX"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None/>
            </a:pPr>
            <a:r>
              <a:rPr lang="en-US" sz="2800" b="1" u="sng" dirty="0" smtClean="0">
                <a:ea typeface="ＭＳ Ｐゴシック" pitchFamily="34" charset="-128"/>
              </a:rPr>
              <a:t>Cohesion</a:t>
            </a:r>
            <a:r>
              <a:rPr lang="en-US" sz="2800" dirty="0" smtClean="0">
                <a:ea typeface="ＭＳ Ｐゴシック" pitchFamily="34" charset="-128"/>
              </a:rPr>
              <a:t> refers to the supportive relationships within a community creating the “social glue” that brings residents together to take responsibility for their community:</a:t>
            </a:r>
          </a:p>
          <a:p>
            <a:pPr eaLnBrk="1" hangingPunct="1">
              <a:buFontTx/>
              <a:buNone/>
            </a:pPr>
            <a:endParaRPr lang="en-US" sz="1000" dirty="0" smtClean="0">
              <a:ea typeface="ＭＳ Ｐゴシック" pitchFamily="34" charset="-128"/>
            </a:endParaRP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Community Groups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Service Organizations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Neighborhood Watch</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School Watch</a:t>
            </a:r>
          </a:p>
          <a:p>
            <a:endParaRPr lang="en-US" dirty="0" smtClean="0">
              <a:latin typeface="Arial" pitchFamily="34" charset="0"/>
              <a:ea typeface="ＭＳ Ｐゴシック" pitchFamily="34" charset="-128"/>
              <a:cs typeface="Arial" pitchFamily="34" charset="0"/>
            </a:endParaRPr>
          </a:p>
          <a:p>
            <a:r>
              <a:rPr lang="en-US" i="1" dirty="0" smtClean="0">
                <a:latin typeface="Arial" pitchFamily="34" charset="0"/>
                <a:ea typeface="ＭＳ Ｐゴシック" pitchFamily="34" charset="-128"/>
                <a:cs typeface="Arial" pitchFamily="34" charset="0"/>
              </a:rPr>
              <a:t>I</a:t>
            </a:r>
            <a:r>
              <a:rPr lang="en-US" i="1" baseline="0" dirty="0" smtClean="0">
                <a:latin typeface="Arial" pitchFamily="34" charset="0"/>
                <a:ea typeface="ＭＳ Ｐゴシック" pitchFamily="34" charset="-128"/>
                <a:cs typeface="Arial" pitchFamily="34" charset="0"/>
              </a:rPr>
              <a:t>f asked: top left slide is Chicago, top right slide is Australia.</a:t>
            </a:r>
            <a:endParaRPr lang="en-US" i="1" dirty="0" smtClean="0">
              <a:latin typeface="Arial" pitchFamily="34" charset="0"/>
              <a:ea typeface="ＭＳ Ｐゴシック" pitchFamily="34" charset="-128"/>
              <a:cs typeface="Arial" pitchFamily="34"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96E0998-A0CF-4844-B3B4-49911569EAFE}" type="slidenum">
              <a:rPr lang="es-MX" smtClean="0">
                <a:latin typeface="Arial" pitchFamily="34" charset="0"/>
              </a:rPr>
              <a:pPr eaLnBrk="1" hangingPunct="1"/>
              <a:t>65</a:t>
            </a:fld>
            <a:endParaRPr lang="es-MX"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None/>
            </a:pPr>
            <a:r>
              <a:rPr lang="en-US" sz="2800" b="1" u="sng" dirty="0" smtClean="0">
                <a:ea typeface="ＭＳ Ｐゴシック" pitchFamily="34" charset="-128"/>
              </a:rPr>
              <a:t>Capacity</a:t>
            </a:r>
            <a:r>
              <a:rPr lang="en-US" sz="2800" dirty="0" smtClean="0">
                <a:ea typeface="ＭＳ Ｐゴシック" pitchFamily="34" charset="-128"/>
              </a:rPr>
              <a:t> is the ability for any area to support the intended use of the area.  This principle is based on thresholds and maintaining a level of balance.  Indicators for balanced capacity include:</a:t>
            </a:r>
          </a:p>
          <a:p>
            <a:pPr eaLnBrk="1" hangingPunct="1"/>
            <a:endParaRPr lang="en-US" sz="1000" dirty="0" smtClean="0">
              <a:ea typeface="ＭＳ Ｐゴシック" pitchFamily="34" charset="-128"/>
            </a:endParaRP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Number of users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Types and number of businesses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Traffic volumes</a:t>
            </a: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16E697A-F82B-4CA5-81A4-ED9AA3DB012A}" type="slidenum">
              <a:rPr lang="es-MX" smtClean="0">
                <a:latin typeface="Arial" pitchFamily="34" charset="0"/>
              </a:rPr>
              <a:pPr eaLnBrk="1" hangingPunct="1"/>
              <a:t>66</a:t>
            </a:fld>
            <a:endParaRPr lang="es-MX"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489D042-A292-4865-B0F6-248E9956583A}" type="slidenum">
              <a:rPr lang="es-MX" smtClean="0">
                <a:latin typeface="Arial" pitchFamily="34" charset="0"/>
              </a:rPr>
              <a:pPr eaLnBrk="1" hangingPunct="1"/>
              <a:t>67</a:t>
            </a:fld>
            <a:endParaRPr lang="es-MX" smtClean="0">
              <a:latin typeface="Arial" pitchFamily="34"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400" dirty="0" smtClean="0">
                <a:solidFill>
                  <a:schemeClr val="bg1"/>
                </a:solidFill>
                <a:ea typeface="ＭＳ Ｐゴシック" pitchFamily="34" charset="-128"/>
              </a:rPr>
              <a:t>The external relationships a community needs for addressing issues that cannot be resolved internally.</a:t>
            </a:r>
          </a:p>
          <a:p>
            <a:pPr lvl="1" eaLnBrk="1" hangingPunct="1">
              <a:buFont typeface="Arial" pitchFamily="34" charset="0"/>
              <a:buChar char="•"/>
            </a:pPr>
            <a:r>
              <a:rPr lang="en-US" sz="2000" i="1" dirty="0" smtClean="0">
                <a:solidFill>
                  <a:schemeClr val="bg1"/>
                </a:solidFill>
                <a:ea typeface="ＭＳ Ｐゴシック" pitchFamily="34" charset="-128"/>
              </a:rPr>
              <a:t>Local Government</a:t>
            </a:r>
          </a:p>
          <a:p>
            <a:pPr lvl="1" eaLnBrk="1" hangingPunct="1">
              <a:buFont typeface="Arial" pitchFamily="34" charset="0"/>
              <a:buChar char="•"/>
            </a:pPr>
            <a:r>
              <a:rPr lang="en-US" sz="2000" i="1" dirty="0" smtClean="0">
                <a:solidFill>
                  <a:schemeClr val="bg1"/>
                </a:solidFill>
                <a:ea typeface="ＭＳ Ｐゴシック" pitchFamily="34" charset="-128"/>
              </a:rPr>
              <a:t>Law Enforcement</a:t>
            </a:r>
          </a:p>
          <a:p>
            <a:pPr lvl="1" eaLnBrk="1" hangingPunct="1">
              <a:buFont typeface="Arial" pitchFamily="34" charset="0"/>
              <a:buChar char="•"/>
            </a:pPr>
            <a:r>
              <a:rPr lang="en-US" sz="2000" i="1" dirty="0" smtClean="0">
                <a:solidFill>
                  <a:schemeClr val="bg1"/>
                </a:solidFill>
                <a:ea typeface="ＭＳ Ｐゴシック" pitchFamily="34" charset="-128"/>
              </a:rPr>
              <a:t>Schools</a:t>
            </a:r>
          </a:p>
          <a:p>
            <a:pPr lvl="1" eaLnBrk="1" hangingPunct="1">
              <a:buFont typeface="Arial" pitchFamily="34" charset="0"/>
              <a:buChar char="•"/>
            </a:pPr>
            <a:r>
              <a:rPr lang="en-US" sz="2000" i="1" dirty="0" smtClean="0">
                <a:solidFill>
                  <a:schemeClr val="bg1"/>
                </a:solidFill>
                <a:ea typeface="ＭＳ Ｐゴシック" pitchFamily="34" charset="-128"/>
              </a:rPr>
              <a:t>Neighboring Communities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None/>
            </a:pPr>
            <a:r>
              <a:rPr lang="en-US" sz="2400" b="1" u="sng" dirty="0" smtClean="0">
                <a:ea typeface="ＭＳ Ｐゴシック" pitchFamily="34" charset="-128"/>
              </a:rPr>
              <a:t>Culture</a:t>
            </a:r>
            <a:r>
              <a:rPr lang="en-US" sz="2400" dirty="0" smtClean="0">
                <a:ea typeface="ＭＳ Ｐゴシック" pitchFamily="34" charset="-128"/>
              </a:rPr>
              <a:t> refers to the overall make-up and interaction of a community based on the similarities and differences of the residents/users. “Community Culture” can be developed and built upon through:</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Festivals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Social Activities</a:t>
            </a:r>
          </a:p>
          <a:p>
            <a:pPr lvl="1" eaLnBrk="1" hangingPunct="1">
              <a:buClr>
                <a:schemeClr val="accent1"/>
              </a:buClr>
              <a:buFont typeface="Wingdings" pitchFamily="2" charset="2"/>
              <a:buChar char="v"/>
            </a:pPr>
            <a:r>
              <a:rPr lang="en-US" dirty="0" smtClean="0">
                <a:solidFill>
                  <a:schemeClr val="tx1"/>
                </a:solidFill>
                <a:ea typeface="ＭＳ Ｐゴシック" pitchFamily="34" charset="-128"/>
              </a:rPr>
              <a:t>Community/Public Art</a:t>
            </a:r>
          </a:p>
          <a:p>
            <a:pPr lvl="1" eaLnBrk="1" hangingPunct="1">
              <a:buFontTx/>
              <a:buNone/>
            </a:pPr>
            <a:endParaRPr lang="en-US" sz="1000" dirty="0" smtClean="0">
              <a:solidFill>
                <a:schemeClr val="tx1"/>
              </a:solidFill>
              <a:ea typeface="ＭＳ Ｐゴシック" pitchFamily="34" charset="-128"/>
            </a:endParaRPr>
          </a:p>
          <a:p>
            <a:pPr eaLnBrk="1" hangingPunct="1">
              <a:buFontTx/>
              <a:buNone/>
            </a:pPr>
            <a:r>
              <a:rPr lang="en-US" dirty="0" smtClean="0">
                <a:ea typeface="ＭＳ Ｐゴシック" pitchFamily="34" charset="-128"/>
              </a:rPr>
              <a:t> </a:t>
            </a:r>
            <a:r>
              <a:rPr lang="en-US" sz="2400" dirty="0" smtClean="0">
                <a:ea typeface="ＭＳ Ｐゴシック" pitchFamily="34" charset="-128"/>
              </a:rPr>
              <a:t>Having a strong “Community Culture” helps bring people together to strengthen the community and address community issues. </a:t>
            </a:r>
            <a:endParaRPr lang="es-MX" sz="2400" dirty="0" smtClean="0">
              <a:ea typeface="ＭＳ Ｐゴシック" pitchFamily="34" charset="-128"/>
            </a:endParaRPr>
          </a:p>
          <a:p>
            <a:endParaRPr lang="en-US" dirty="0" smtClean="0">
              <a:latin typeface="Arial" pitchFamily="34" charset="0"/>
              <a:ea typeface="ＭＳ Ｐゴシック" pitchFamily="34" charset="-128"/>
              <a:cs typeface="Arial" pitchFamily="34" charset="0"/>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BF928EC-D23A-44C3-A1BB-08FB1F854C52}" type="slidenum">
              <a:rPr lang="es-MX" smtClean="0">
                <a:latin typeface="Arial" pitchFamily="34" charset="0"/>
              </a:rPr>
              <a:pPr eaLnBrk="1" hangingPunct="1"/>
              <a:t>68</a:t>
            </a:fld>
            <a:endParaRPr lang="es-MX"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BF69CC-F53A-4ECA-A852-C994629584F8}" type="slidenum">
              <a:rPr lang="en-US" smtClean="0"/>
              <a:pPr>
                <a:defRPr/>
              </a:pPr>
              <a:t>69</a:t>
            </a:fld>
            <a:endParaRPr lang="en-US"/>
          </a:p>
        </p:txBody>
      </p:sp>
    </p:spTree>
    <p:extLst>
      <p:ext uri="{BB962C8B-B14F-4D97-AF65-F5344CB8AC3E}">
        <p14:creationId xmlns:p14="http://schemas.microsoft.com/office/powerpoint/2010/main" val="29473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marL="221745" indent="-221745">
              <a:defRPr/>
            </a:pPr>
            <a:r>
              <a:rPr lang="en-US" u="sng" dirty="0" smtClean="0"/>
              <a:t>2. Community Pride</a:t>
            </a:r>
          </a:p>
          <a:p>
            <a:pPr marL="221745" indent="-221745">
              <a:defRPr/>
            </a:pPr>
            <a:r>
              <a:rPr lang="en-US" dirty="0" smtClean="0"/>
              <a:t>Walking isn’t only good for your personal health, it’s good for the health and well-being of your community. </a:t>
            </a:r>
          </a:p>
          <a:p>
            <a:pPr marL="221745" indent="-221745">
              <a:defRPr/>
            </a:pPr>
            <a:r>
              <a:rPr lang="en-US" dirty="0" smtClean="0"/>
              <a:t>Walking builds a sense of community. People that walk in their neighborhood interact with other neighbors, which helps to form a sense of connection and social support</a:t>
            </a:r>
          </a:p>
          <a:p>
            <a:pPr algn="just">
              <a:buFontTx/>
              <a:buNone/>
              <a:defRPr/>
            </a:pPr>
            <a:endParaRPr lang="es-MX"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es-MX" dirty="0" smtClean="0"/>
              <a: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SPANISH:</a:t>
            </a:r>
          </a:p>
          <a:p>
            <a:pPr algn="just">
              <a:buFontTx/>
              <a:buNone/>
              <a:defRPr/>
            </a:pPr>
            <a:endParaRPr lang="es-MX" dirty="0" smtClean="0"/>
          </a:p>
          <a:p>
            <a:pPr>
              <a:defRPr/>
            </a:pPr>
            <a:r>
              <a:rPr lang="es-MX" u="sng" dirty="0" smtClean="0"/>
              <a:t>2. Orgullo comunitario</a:t>
            </a:r>
          </a:p>
          <a:p>
            <a:pPr>
              <a:defRPr/>
            </a:pPr>
            <a:r>
              <a:rPr lang="es-MX" i="1" dirty="0" smtClean="0"/>
              <a:t>El caminar no es solamente bueno para su salud personal, también es bueno para la salud y bienestar de su comunidad.</a:t>
            </a:r>
            <a:r>
              <a:rPr lang="es-MX" dirty="0" smtClean="0"/>
              <a:t> </a:t>
            </a:r>
          </a:p>
          <a:p>
            <a:pPr>
              <a:defRPr/>
            </a:pPr>
            <a:endParaRPr lang="es-MX" i="1" dirty="0" smtClean="0"/>
          </a:p>
          <a:p>
            <a:pPr>
              <a:defRPr/>
            </a:pPr>
            <a:r>
              <a:rPr lang="es-MX" i="1" dirty="0" smtClean="0"/>
              <a:t>El caminar en su vecindario ayuda a tener un sentido de comunidad: </a:t>
            </a:r>
            <a:r>
              <a:rPr lang="es-MX" dirty="0" smtClean="0"/>
              <a:t>Las personas que caminan interactúan con otros vecinos, lo que ayuda a formar un grupo social vinculado y apoyo social. </a:t>
            </a:r>
            <a:endParaRPr lang="en-US" dirty="0" smtClean="0"/>
          </a:p>
          <a:p>
            <a:pPr marL="221745" indent="-221745">
              <a:defRPr/>
            </a:pPr>
            <a:endParaRPr lang="en-US" dirty="0" smtClean="0"/>
          </a:p>
          <a:p>
            <a:pPr marL="221745" indent="-221745">
              <a:defRPr/>
            </a:pPr>
            <a:r>
              <a:rPr lang="en-US" dirty="0" smtClean="0"/>
              <a:t>---</a:t>
            </a:r>
          </a:p>
          <a:p>
            <a:pPr marL="221745" indent="-221745">
              <a:defRPr/>
            </a:pPr>
            <a:endParaRPr lang="en-US" dirty="0" smtClean="0"/>
          </a:p>
          <a:p>
            <a:pPr marL="221745" indent="-221745">
              <a:defRPr/>
            </a:pPr>
            <a:r>
              <a:rPr lang="en-US" dirty="0" smtClean="0"/>
              <a:t>Let’s think about 2 different neighborhoods: </a:t>
            </a:r>
          </a:p>
          <a:p>
            <a:pPr marL="221745" indent="-221745">
              <a:defRPr/>
            </a:pPr>
            <a:endParaRPr lang="en-US" dirty="0" smtClean="0"/>
          </a:p>
          <a:p>
            <a:pPr marL="221745" indent="-221745">
              <a:buFontTx/>
              <a:buAutoNum type="arabicPeriod"/>
              <a:defRPr/>
            </a:pPr>
            <a:r>
              <a:rPr lang="en-US" dirty="0" smtClean="0"/>
              <a:t>In the first one you drive to the school to pick up your child, then drive to the market, then straight home to your driveway. Would you have talked much to your neighbors in this community? </a:t>
            </a:r>
          </a:p>
          <a:p>
            <a:pPr marL="221745" indent="-221745">
              <a:buFontTx/>
              <a:buAutoNum type="arabicPeriod"/>
              <a:defRPr/>
            </a:pPr>
            <a:r>
              <a:rPr lang="en-US" dirty="0" smtClean="0"/>
              <a:t>In the second neighborhood you walk your child to school, then walk over to the market to grab some lettuce for a salad, then walk home. Do you think you would run in to some neighbors along the way? </a:t>
            </a:r>
          </a:p>
          <a:p>
            <a:pPr marL="221745" indent="-221745">
              <a:buFontTx/>
              <a:buAutoNum type="arabicPeriod"/>
              <a:defRPr/>
            </a:pPr>
            <a:endParaRPr lang="en-US" dirty="0" smtClean="0"/>
          </a:p>
          <a:p>
            <a:pPr marL="221745" indent="-221745">
              <a:defRPr/>
            </a:pPr>
            <a:r>
              <a:rPr lang="en-US" dirty="0" smtClean="0"/>
              <a:t>In these neighborhoods where you can walk around, people know each other and have more social support and a sense of connection. In fact in more “walkable” neighborhoods, people have 2—3 times more ‘acquaintances’. We’ll talk more about what makes a community ‘walkable’ later but basically it is what makes it safe, easy, and enjoyable to walk in.  </a:t>
            </a:r>
          </a:p>
          <a:p>
            <a:pPr marL="221745" indent="-221745">
              <a:defRPr/>
            </a:pPr>
            <a:endParaRPr lang="en-US" dirty="0" smtClean="0"/>
          </a:p>
          <a:p>
            <a:pPr marL="221745" indent="-221745">
              <a:defRPr/>
            </a:pPr>
            <a:r>
              <a:rPr lang="en-US" i="1" u="sng" dirty="0" smtClean="0"/>
              <a:t>For</a:t>
            </a:r>
            <a:r>
              <a:rPr lang="en-US" i="1" u="sng" baseline="0" dirty="0" smtClean="0"/>
              <a:t> immigrant and refugee communities</a:t>
            </a:r>
            <a:r>
              <a:rPr lang="en-US" baseline="0" dirty="0" smtClean="0"/>
              <a:t>:</a:t>
            </a:r>
            <a:endParaRPr lang="en-US" dirty="0" smtClean="0"/>
          </a:p>
          <a:p>
            <a:pPr marL="221745" marR="0" lvl="0" indent="-221745" algn="l" defTabSz="914400" rtl="0" eaLnBrk="0" fontAlgn="base" latinLnBrk="0" hangingPunct="0">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11" charset="-128"/>
                <a:cs typeface="+mn-cs"/>
              </a:rPr>
              <a:t>Take note of how walking is perceived in various cultures.</a:t>
            </a:r>
          </a:p>
          <a:p>
            <a:pPr marL="221745" indent="-221745">
              <a:defRPr/>
            </a:pPr>
            <a:endParaRPr lang="en-US" dirty="0" smtClean="0"/>
          </a:p>
          <a:p>
            <a:pPr>
              <a:defRPr/>
            </a:pP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8C69639-FB19-4A80-AAF9-94C396CADE7E}" type="slidenum">
              <a:rPr lang="en-US" smtClean="0">
                <a:latin typeface="Calibri" pitchFamily="34" charset="0"/>
              </a:rPr>
              <a:pPr eaLnBrk="1" hangingPunct="1"/>
              <a:t>7</a:t>
            </a:fld>
            <a:endParaRPr lang="en-US" dirty="0"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u="sng" dirty="0" smtClean="0">
                <a:ea typeface="ＭＳ Ｐゴシック" pitchFamily="34" charset="-128"/>
              </a:rPr>
              <a:t>3. Crime Prevention</a:t>
            </a:r>
          </a:p>
          <a:p>
            <a:r>
              <a:rPr lang="en-US" dirty="0" smtClean="0">
                <a:ea typeface="ＭＳ Ｐゴシック" pitchFamily="34" charset="-128"/>
              </a:rPr>
              <a:t>Walking in your neighborhood also helps prevent crime and improves safety. I know this is a major concern in many areas. When people from the community are out walking, they take the neighborhood back. There are more people out, so we say that there are more “eyes on the street”, which means that there are more people watching and it is not the kind of place where a criminal wants to commit a crime because people will see them.  CPTED – Crime Prevention through Environmental Design </a:t>
            </a:r>
          </a:p>
          <a:p>
            <a:endParaRPr lang="en-US" dirty="0" smtClean="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MX" dirty="0" smtClean="0"/>
              <a:t>------ </a:t>
            </a:r>
          </a:p>
          <a:p>
            <a:r>
              <a:rPr lang="en-US" dirty="0" smtClean="0">
                <a:ea typeface="ＭＳ Ｐゴシック" pitchFamily="34" charset="-128"/>
              </a:rPr>
              <a:t>SPANISH:</a:t>
            </a:r>
          </a:p>
          <a:p>
            <a:endParaRPr lang="en-US" dirty="0" smtClean="0">
              <a:ea typeface="ＭＳ Ｐゴシック" pitchFamily="34" charset="-128"/>
            </a:endParaRPr>
          </a:p>
          <a:p>
            <a:r>
              <a:rPr lang="es-MX" u="sng" dirty="0" smtClean="0">
                <a:ea typeface="ＭＳ Ｐゴシック" pitchFamily="34" charset="-128"/>
              </a:rPr>
              <a:t>3. Prevención del crimen</a:t>
            </a:r>
          </a:p>
          <a:p>
            <a:r>
              <a:rPr lang="es-MX" i="1" dirty="0" smtClean="0">
                <a:ea typeface="ＭＳ Ｐゴシック" pitchFamily="34" charset="-128"/>
              </a:rPr>
              <a:t>El caminar hace que haya “más ojos en la calle”:</a:t>
            </a:r>
            <a:r>
              <a:rPr lang="es-MX" dirty="0" smtClean="0">
                <a:ea typeface="ＭＳ Ｐゴシック" pitchFamily="34" charset="-128"/>
              </a:rPr>
              <a:t> Las calles que son amigables para los peatones tienen muchas personas caminando en ellas, así que literalmente hay más ojos en la calle viendo y los criminales no se sienten libres </a:t>
            </a:r>
            <a:r>
              <a:rPr lang="es-MX" dirty="0" smtClean="0">
                <a:solidFill>
                  <a:srgbClr val="FF0000"/>
                </a:solidFill>
                <a:ea typeface="ＭＳ Ｐゴシック" pitchFamily="34" charset="-128"/>
              </a:rPr>
              <a:t>de tomar ventaja </a:t>
            </a:r>
            <a:r>
              <a:rPr lang="es-MX" dirty="0" smtClean="0">
                <a:ea typeface="ＭＳ Ｐゴシック" pitchFamily="34" charset="-128"/>
              </a:rPr>
              <a:t>cuando hay gente observándolos. </a:t>
            </a:r>
          </a:p>
          <a:p>
            <a:endParaRPr lang="en-US" dirty="0" smtClean="0">
              <a:ea typeface="ＭＳ Ｐゴシック" pitchFamily="34" charset="-128"/>
            </a:endParaRPr>
          </a:p>
          <a:p>
            <a:r>
              <a:rPr lang="en-US" dirty="0" smtClean="0">
                <a:latin typeface="Verdana" pitchFamily="34" charset="0"/>
                <a:ea typeface="ＭＳ Ｐゴシック" pitchFamily="34" charset="-128"/>
              </a:rPr>
              <a:t>CPTED – el </a:t>
            </a:r>
            <a:r>
              <a:rPr lang="en-US" dirty="0" err="1" smtClean="0">
                <a:latin typeface="Verdana" pitchFamily="34" charset="0"/>
                <a:ea typeface="ＭＳ Ｐゴシック" pitchFamily="34" charset="-128"/>
              </a:rPr>
              <a:t>ambiente</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físico</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puede</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ser</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cambiado</a:t>
            </a:r>
            <a:r>
              <a:rPr lang="en-US" dirty="0" smtClean="0">
                <a:latin typeface="Verdana" pitchFamily="34" charset="0"/>
                <a:ea typeface="ＭＳ Ｐゴシック" pitchFamily="34" charset="-128"/>
              </a:rPr>
              <a:t> o </a:t>
            </a:r>
            <a:r>
              <a:rPr lang="en-US" dirty="0" err="1" smtClean="0">
                <a:latin typeface="Verdana" pitchFamily="34" charset="0"/>
                <a:ea typeface="ＭＳ Ｐゴシック" pitchFamily="34" charset="-128"/>
              </a:rPr>
              <a:t>manipulado</a:t>
            </a:r>
            <a:r>
              <a:rPr lang="en-US" dirty="0" smtClean="0">
                <a:latin typeface="Verdana" pitchFamily="34" charset="0"/>
                <a:ea typeface="ＭＳ Ｐゴシック" pitchFamily="34" charset="-128"/>
              </a:rPr>
              <a:t> para </a:t>
            </a:r>
            <a:r>
              <a:rPr lang="en-US" dirty="0" err="1" smtClean="0">
                <a:latin typeface="Verdana" pitchFamily="34" charset="0"/>
                <a:ea typeface="ＭＳ Ｐゴシック" pitchFamily="34" charset="-128"/>
              </a:rPr>
              <a:t>producir</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efectos</a:t>
            </a:r>
            <a:r>
              <a:rPr lang="en-US" dirty="0" smtClean="0">
                <a:latin typeface="Verdana" pitchFamily="34" charset="0"/>
                <a:ea typeface="ＭＳ Ｐゴシック" pitchFamily="34" charset="-128"/>
              </a:rPr>
              <a:t> de </a:t>
            </a:r>
            <a:r>
              <a:rPr lang="en-US" dirty="0" err="1" smtClean="0">
                <a:latin typeface="Verdana" pitchFamily="34" charset="0"/>
                <a:ea typeface="ＭＳ Ｐゴシック" pitchFamily="34" charset="-128"/>
              </a:rPr>
              <a:t>comportamiento</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que</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reducirán</a:t>
            </a:r>
            <a:r>
              <a:rPr lang="en-US" dirty="0" smtClean="0">
                <a:latin typeface="Verdana" pitchFamily="34" charset="0"/>
                <a:ea typeface="ＭＳ Ｐゴシック" pitchFamily="34" charset="-128"/>
              </a:rPr>
              <a:t> la </a:t>
            </a:r>
            <a:r>
              <a:rPr lang="en-US" dirty="0" err="1" smtClean="0">
                <a:latin typeface="Verdana" pitchFamily="34" charset="0"/>
                <a:ea typeface="ＭＳ Ｐゴシック" pitchFamily="34" charset="-128"/>
              </a:rPr>
              <a:t>insidencia</a:t>
            </a:r>
            <a:r>
              <a:rPr lang="en-US" dirty="0" smtClean="0">
                <a:latin typeface="Verdana" pitchFamily="34" charset="0"/>
                <a:ea typeface="ＭＳ Ｐゴシック" pitchFamily="34" charset="-128"/>
              </a:rPr>
              <a:t> y el </a:t>
            </a:r>
            <a:r>
              <a:rPr lang="en-US" dirty="0" err="1" smtClean="0">
                <a:latin typeface="Verdana" pitchFamily="34" charset="0"/>
                <a:ea typeface="ＭＳ Ｐゴシック" pitchFamily="34" charset="-128"/>
              </a:rPr>
              <a:t>miedo</a:t>
            </a:r>
            <a:r>
              <a:rPr lang="en-US" dirty="0" smtClean="0">
                <a:latin typeface="Verdana" pitchFamily="34" charset="0"/>
                <a:ea typeface="ＭＳ Ｐゴシック" pitchFamily="34" charset="-128"/>
              </a:rPr>
              <a:t> a </a:t>
            </a:r>
            <a:r>
              <a:rPr lang="en-US" dirty="0" err="1" smtClean="0">
                <a:latin typeface="Verdana" pitchFamily="34" charset="0"/>
                <a:ea typeface="ＭＳ Ｐゴシック" pitchFamily="34" charset="-128"/>
              </a:rPr>
              <a:t>cometer</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delitos</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mejorando</a:t>
            </a:r>
            <a:r>
              <a:rPr lang="en-US" dirty="0" smtClean="0">
                <a:latin typeface="Verdana" pitchFamily="34" charset="0"/>
                <a:ea typeface="ＭＳ Ｐゴシック" pitchFamily="34" charset="-128"/>
              </a:rPr>
              <a:t> </a:t>
            </a:r>
            <a:r>
              <a:rPr lang="en-US" dirty="0" err="1" smtClean="0">
                <a:latin typeface="Verdana" pitchFamily="34" charset="0"/>
                <a:ea typeface="ＭＳ Ｐゴシック" pitchFamily="34" charset="-128"/>
              </a:rPr>
              <a:t>así</a:t>
            </a:r>
            <a:r>
              <a:rPr lang="en-US" dirty="0" smtClean="0">
                <a:latin typeface="Verdana" pitchFamily="34" charset="0"/>
                <a:ea typeface="ＭＳ Ｐゴシック" pitchFamily="34" charset="-128"/>
              </a:rPr>
              <a:t> la </a:t>
            </a:r>
            <a:r>
              <a:rPr lang="en-US" dirty="0" err="1" smtClean="0">
                <a:latin typeface="Verdana" pitchFamily="34" charset="0"/>
                <a:ea typeface="ＭＳ Ｐゴシック" pitchFamily="34" charset="-128"/>
              </a:rPr>
              <a:t>calidad</a:t>
            </a:r>
            <a:r>
              <a:rPr lang="en-US" dirty="0" smtClean="0">
                <a:latin typeface="Verdana" pitchFamily="34" charset="0"/>
                <a:ea typeface="ＭＳ Ｐゴシック" pitchFamily="34" charset="-128"/>
              </a:rPr>
              <a:t> de </a:t>
            </a:r>
            <a:r>
              <a:rPr lang="en-US" dirty="0" err="1" smtClean="0">
                <a:latin typeface="Verdana" pitchFamily="34" charset="0"/>
                <a:ea typeface="ＭＳ Ｐゴシック" pitchFamily="34" charset="-128"/>
              </a:rPr>
              <a:t>vida</a:t>
            </a:r>
            <a:r>
              <a:rPr lang="en-US" dirty="0" smtClean="0">
                <a:latin typeface="Verdana" pitchFamily="34" charset="0"/>
                <a:ea typeface="ＭＳ Ｐゴシック" pitchFamily="34" charset="-128"/>
              </a:rPr>
              <a:t> y </a:t>
            </a:r>
            <a:r>
              <a:rPr lang="en-US" dirty="0" err="1" smtClean="0">
                <a:latin typeface="Verdana" pitchFamily="34" charset="0"/>
                <a:ea typeface="ＭＳ Ｐゴシック" pitchFamily="34" charset="-128"/>
              </a:rPr>
              <a:t>aumentando</a:t>
            </a:r>
            <a:r>
              <a:rPr lang="en-US" dirty="0" smtClean="0">
                <a:latin typeface="Verdana" pitchFamily="34" charset="0"/>
                <a:ea typeface="ＭＳ Ｐゴシック" pitchFamily="34" charset="-128"/>
              </a:rPr>
              <a:t> la </a:t>
            </a:r>
            <a:r>
              <a:rPr lang="en-US" dirty="0" err="1" smtClean="0">
                <a:latin typeface="Verdana" pitchFamily="34" charset="0"/>
                <a:ea typeface="ＭＳ Ｐゴシック" pitchFamily="34" charset="-128"/>
              </a:rPr>
              <a:t>rentabilidad</a:t>
            </a:r>
            <a:r>
              <a:rPr lang="en-US" dirty="0" smtClean="0">
                <a:latin typeface="Verdana" pitchFamily="34" charset="0"/>
                <a:ea typeface="ＭＳ Ｐゴシック" pitchFamily="34" charset="-128"/>
              </a:rPr>
              <a:t> de los </a:t>
            </a:r>
            <a:r>
              <a:rPr lang="en-US" dirty="0" err="1" smtClean="0">
                <a:latin typeface="Verdana" pitchFamily="34" charset="0"/>
                <a:ea typeface="ＭＳ Ｐゴシック" pitchFamily="34" charset="-128"/>
              </a:rPr>
              <a:t>negocios</a:t>
            </a:r>
            <a:r>
              <a:rPr lang="en-US" dirty="0" smtClean="0">
                <a:latin typeface="Verdana" pitchFamily="34" charset="0"/>
                <a:ea typeface="ＭＳ Ｐゴシック" pitchFamily="34" charset="-128"/>
              </a:rPr>
              <a:t>.</a:t>
            </a:r>
            <a:r>
              <a:rPr lang="en-US" dirty="0" smtClean="0">
                <a:ea typeface="ＭＳ Ｐゴシック" pitchFamily="34" charset="-128"/>
              </a:rPr>
              <a:t> </a:t>
            </a:r>
          </a:p>
          <a:p>
            <a:endParaRPr lang="en-US" dirty="0" smtClean="0">
              <a:ea typeface="ＭＳ Ｐゴシック" pitchFamily="34" charset="-128"/>
            </a:endParaRPr>
          </a:p>
          <a:p>
            <a:endParaRPr lang="en-US" dirty="0" smtClean="0">
              <a:ea typeface="ＭＳ Ｐゴシック" pitchFamily="34" charset="-128"/>
            </a:endParaRPr>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DB3E011-5316-46B8-B03F-115118FFAE6D}" type="slidenum">
              <a:rPr lang="en-US" smtClean="0">
                <a:latin typeface="Calibri" pitchFamily="34" charset="0"/>
              </a:rPr>
              <a:pPr eaLnBrk="1" hangingPunct="1"/>
              <a:t>8</a:t>
            </a:fld>
            <a:endParaRPr 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221745" indent="-221745">
              <a:defRPr/>
            </a:pPr>
            <a:r>
              <a:rPr lang="en-US" u="sng" dirty="0" smtClean="0"/>
              <a:t>4. Improves Business</a:t>
            </a:r>
            <a:endParaRPr lang="en-US" dirty="0" smtClean="0"/>
          </a:p>
          <a:p>
            <a:pPr marL="221745" indent="-221745">
              <a:defRPr/>
            </a:pPr>
            <a:r>
              <a:rPr lang="en-US" dirty="0" smtClean="0"/>
              <a:t>Another thing that we don’t often think about is that a walkable area actually improves the health and vitality of business. In a study done in a place quite like 3</a:t>
            </a:r>
            <a:r>
              <a:rPr lang="en-US" baseline="30000" dirty="0" smtClean="0"/>
              <a:t>rd</a:t>
            </a:r>
            <a:r>
              <a:rPr lang="en-US" dirty="0" smtClean="0"/>
              <a:t> Avenue, people were shown a picture of a street with trees and benches that was very pleasant to walk along, people were willing to pay 10% more for a basket of items. (Grocery Cart Study)</a:t>
            </a:r>
          </a:p>
          <a:p>
            <a:pPr marL="221745" indent="-221745">
              <a:defRPr/>
            </a:pPr>
            <a:endParaRPr lang="en-US" dirty="0" smtClean="0"/>
          </a:p>
          <a:p>
            <a:pPr marL="221745" indent="-221745">
              <a:defRPr/>
            </a:pPr>
            <a:r>
              <a:rPr lang="en-US" dirty="0" smtClean="0"/>
              <a:t>In addition, slowing car speeds by 5-10 mph, which makes an area safer for pedestrians, increased the property values of the homes by 20%. </a:t>
            </a:r>
          </a:p>
          <a:p>
            <a:pPr marL="221745" indent="-221745">
              <a:defRPr/>
            </a:pPr>
            <a:endParaRPr lang="en-US" dirty="0" smtClean="0"/>
          </a:p>
          <a:p>
            <a:pPr marL="221745" indent="-221745">
              <a:defRPr/>
            </a:pPr>
            <a:r>
              <a:rPr lang="en-US" i="1" u="sng" dirty="0" smtClean="0"/>
              <a:t>For</a:t>
            </a:r>
            <a:r>
              <a:rPr lang="en-US" i="1" u="sng" baseline="0" dirty="0" smtClean="0"/>
              <a:t> immigrant and refugee communities</a:t>
            </a:r>
            <a:r>
              <a:rPr lang="en-US" i="1" baseline="0" dirty="0" smtClean="0"/>
              <a:t>:</a:t>
            </a:r>
            <a:endParaRPr lang="en-US" i="1" dirty="0" smtClean="0"/>
          </a:p>
          <a:p>
            <a:pPr lvl="0"/>
            <a:r>
              <a:rPr lang="en-US" sz="1200" i="1" kern="1200" dirty="0" smtClean="0">
                <a:solidFill>
                  <a:schemeClr val="tx1"/>
                </a:solidFill>
                <a:effectLst/>
                <a:latin typeface="+mn-lt"/>
                <a:ea typeface="ＭＳ Ｐゴシック" pitchFamily="-111" charset="-128"/>
                <a:cs typeface="+mn-cs"/>
              </a:rPr>
              <a:t>Many refugees own small family businesses</a:t>
            </a:r>
            <a:r>
              <a:rPr lang="en-US" sz="1200" i="1" kern="1200" baseline="0" dirty="0" smtClean="0">
                <a:solidFill>
                  <a:schemeClr val="tx1"/>
                </a:solidFill>
                <a:effectLst/>
                <a:latin typeface="+mn-lt"/>
                <a:ea typeface="ＭＳ Ｐゴシック" pitchFamily="-111" charset="-128"/>
                <a:cs typeface="+mn-cs"/>
              </a:rPr>
              <a:t> </a:t>
            </a:r>
            <a:r>
              <a:rPr lang="en-US" sz="1200" i="1" kern="1200" dirty="0" smtClean="0">
                <a:solidFill>
                  <a:schemeClr val="tx1"/>
                </a:solidFill>
                <a:effectLst/>
                <a:latin typeface="+mn-lt"/>
                <a:ea typeface="ＭＳ Ｐゴシック" pitchFamily="-111" charset="-128"/>
                <a:cs typeface="+mn-cs"/>
              </a:rPr>
              <a:t>so touching on how walking increases foot traffic around businesses should be addressed. </a:t>
            </a:r>
          </a:p>
          <a:p>
            <a:pPr lvl="0"/>
            <a:r>
              <a:rPr lang="en-US" sz="1200" i="1" kern="1200" dirty="0" smtClean="0">
                <a:solidFill>
                  <a:schemeClr val="tx1"/>
                </a:solidFill>
                <a:effectLst/>
                <a:latin typeface="+mn-lt"/>
                <a:ea typeface="ＭＳ Ｐゴシック" pitchFamily="-111" charset="-128"/>
                <a:cs typeface="+mn-cs"/>
              </a:rPr>
              <a:t>Possibly ask how many of them own businesses and their ideas for changing the areas around their store.</a:t>
            </a:r>
          </a:p>
          <a:p>
            <a:pPr marL="221745" indent="-221745">
              <a:defRPr/>
            </a:pPr>
            <a:endParaRPr lang="en-US" dirty="0" smtClean="0"/>
          </a:p>
          <a:p>
            <a:pPr marL="221745" indent="-221745">
              <a:defRPr/>
            </a:pPr>
            <a:endParaRPr lang="en-US" dirty="0" smtClean="0"/>
          </a:p>
          <a:p>
            <a:pPr marL="221745" marR="0" indent="-221745" algn="l" defTabSz="914400" rtl="0" eaLnBrk="0" fontAlgn="base" latinLnBrk="0" hangingPunct="0">
              <a:lnSpc>
                <a:spcPct val="100000"/>
              </a:lnSpc>
              <a:spcBef>
                <a:spcPct val="30000"/>
              </a:spcBef>
              <a:spcAft>
                <a:spcPct val="0"/>
              </a:spcAft>
              <a:buClrTx/>
              <a:buSzTx/>
              <a:buFontTx/>
              <a:buNone/>
              <a:tabLst/>
              <a:defRPr/>
            </a:pPr>
            <a:r>
              <a:rPr lang="es-MX" dirty="0" smtClean="0"/>
              <a:t>------ </a:t>
            </a:r>
          </a:p>
          <a:p>
            <a:pPr marL="221745" marR="0" indent="-221745"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SPANISH:</a:t>
            </a:r>
          </a:p>
          <a:p>
            <a:pPr marL="221745" indent="-221745">
              <a:defRPr/>
            </a:pPr>
            <a:endParaRPr lang="en-US" dirty="0" smtClean="0"/>
          </a:p>
          <a:p>
            <a:pPr marL="209426" indent="-209426">
              <a:defRPr/>
            </a:pPr>
            <a:r>
              <a:rPr lang="es-MX" u="sng" dirty="0" smtClean="0"/>
              <a:t>4. Crecimiento económico</a:t>
            </a:r>
            <a:endParaRPr lang="es-MX" i="1" dirty="0" smtClean="0"/>
          </a:p>
          <a:p>
            <a:pPr marL="209426" indent="-209426">
              <a:defRPr/>
            </a:pPr>
            <a:r>
              <a:rPr lang="es-MX" i="1" dirty="0" smtClean="0"/>
              <a:t>El caminar hace que las tiendas y negocios tengan más ventas: </a:t>
            </a:r>
            <a:r>
              <a:rPr lang="es-MX" dirty="0" smtClean="0"/>
              <a:t>Los compradores pagarán el doble por un artículo en un área que sea amigable y atractiva para los peatones,  (p. ej. área con árboles, bancas).  </a:t>
            </a:r>
            <a:endParaRPr lang="es-MX" i="1" dirty="0" smtClean="0"/>
          </a:p>
          <a:p>
            <a:pPr marL="209426" indent="-209426">
              <a:defRPr/>
            </a:pPr>
            <a:r>
              <a:rPr lang="es-MX" i="1" dirty="0" smtClean="0"/>
              <a:t>Un vecindario más caminable aumenta el valor de los bienes residenciales: </a:t>
            </a:r>
            <a:r>
              <a:rPr lang="es-MX" dirty="0" smtClean="0"/>
              <a:t>Un área más caminable, con tráfico vehicular más lento de entre 5 a 10 MPH, dio como resultado un aumento del 20% en el valor de bienes residenciales. </a:t>
            </a:r>
            <a:endParaRPr lang="en-US" dirty="0" smtClean="0"/>
          </a:p>
          <a:p>
            <a:pPr marL="221745" indent="-221745">
              <a:defRPr/>
            </a:pPr>
            <a:endParaRPr lang="en-US" dirty="0" smtClean="0"/>
          </a:p>
          <a:p>
            <a:pPr marL="221745" indent="-221745">
              <a:defRPr/>
            </a:pPr>
            <a:endParaRPr lang="en-US" dirty="0" smtClean="0"/>
          </a:p>
          <a:p>
            <a:pPr marL="221745" indent="-221745">
              <a:defRPr/>
            </a:pPr>
            <a:endParaRPr 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DEB71D8-5E0C-4CE8-8494-F01D2756F6B4}" type="slidenum">
              <a:rPr lang="en-US" smtClean="0">
                <a:latin typeface="Calibri" pitchFamily="34" charset="0"/>
              </a:rPr>
              <a:pPr eaLnBrk="1" hangingPunct="1"/>
              <a:t>9</a:t>
            </a:fld>
            <a:endParaRPr lang="en-US"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9F83E5-12F3-47A7-811B-5C923DFA6FD4}"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E4A0A7-F2EF-45D3-8D69-3EDA01B2E9AF}" type="slidenum">
              <a:rPr lang="en-US"/>
              <a:pPr>
                <a:defRPr/>
              </a:pPr>
              <a:t>‹#›</a:t>
            </a:fld>
            <a:endParaRPr lang="en-US"/>
          </a:p>
        </p:txBody>
      </p:sp>
    </p:spTree>
    <p:extLst>
      <p:ext uri="{BB962C8B-B14F-4D97-AF65-F5344CB8AC3E}">
        <p14:creationId xmlns:p14="http://schemas.microsoft.com/office/powerpoint/2010/main" val="4218885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CF2539-EE54-458D-BD67-9377C1BB0B58}"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B42449-72CC-4D10-99EF-AE016BDA8142}" type="slidenum">
              <a:rPr lang="en-US"/>
              <a:pPr>
                <a:defRPr/>
              </a:pPr>
              <a:t>‹#›</a:t>
            </a:fld>
            <a:endParaRPr lang="en-US"/>
          </a:p>
        </p:txBody>
      </p:sp>
    </p:spTree>
    <p:extLst>
      <p:ext uri="{BB962C8B-B14F-4D97-AF65-F5344CB8AC3E}">
        <p14:creationId xmlns:p14="http://schemas.microsoft.com/office/powerpoint/2010/main" val="550491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C7A6D4-749F-4EB0-909B-3B3012215FE6}"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1B3E94-75EC-4124-9B72-A329F9C87174}" type="slidenum">
              <a:rPr lang="en-US"/>
              <a:pPr>
                <a:defRPr/>
              </a:pPr>
              <a:t>‹#›</a:t>
            </a:fld>
            <a:endParaRPr lang="en-US"/>
          </a:p>
        </p:txBody>
      </p:sp>
    </p:spTree>
    <p:extLst>
      <p:ext uri="{BB962C8B-B14F-4D97-AF65-F5344CB8AC3E}">
        <p14:creationId xmlns:p14="http://schemas.microsoft.com/office/powerpoint/2010/main" val="239906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E61A416-2B8B-4B57-B1BC-F64CD8C97958}"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B393F6-0496-4E5C-AD83-3D859A2D901B}" type="slidenum">
              <a:rPr lang="en-US"/>
              <a:pPr>
                <a:defRPr/>
              </a:pPr>
              <a:t>‹#›</a:t>
            </a:fld>
            <a:endParaRPr lang="en-US"/>
          </a:p>
        </p:txBody>
      </p:sp>
    </p:spTree>
    <p:extLst>
      <p:ext uri="{BB962C8B-B14F-4D97-AF65-F5344CB8AC3E}">
        <p14:creationId xmlns:p14="http://schemas.microsoft.com/office/powerpoint/2010/main" val="2527752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10AD97-3A3A-4220-9202-B6A68E454C10}"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29415A-6F8E-4A8D-ACEB-924C799BB436}" type="slidenum">
              <a:rPr lang="en-US"/>
              <a:pPr>
                <a:defRPr/>
              </a:pPr>
              <a:t>‹#›</a:t>
            </a:fld>
            <a:endParaRPr lang="en-US"/>
          </a:p>
        </p:txBody>
      </p:sp>
    </p:spTree>
    <p:extLst>
      <p:ext uri="{BB962C8B-B14F-4D97-AF65-F5344CB8AC3E}">
        <p14:creationId xmlns:p14="http://schemas.microsoft.com/office/powerpoint/2010/main" val="380124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4C293A-299A-4B1D-9B1F-ACAB58C9DC70}"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0926AB-DE07-4D3D-9A11-E6DC9B5475B7}" type="slidenum">
              <a:rPr lang="en-US"/>
              <a:pPr>
                <a:defRPr/>
              </a:pPr>
              <a:t>‹#›</a:t>
            </a:fld>
            <a:endParaRPr lang="en-US"/>
          </a:p>
        </p:txBody>
      </p:sp>
    </p:spTree>
    <p:extLst>
      <p:ext uri="{BB962C8B-B14F-4D97-AF65-F5344CB8AC3E}">
        <p14:creationId xmlns:p14="http://schemas.microsoft.com/office/powerpoint/2010/main" val="2886277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9547D5-16E8-4885-ADB1-8B7C50BE8E7D}"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6C6F30-DDC4-44A4-AB85-B8A37A19A0C0}" type="slidenum">
              <a:rPr lang="en-US"/>
              <a:pPr>
                <a:defRPr/>
              </a:pPr>
              <a:t>‹#›</a:t>
            </a:fld>
            <a:endParaRPr lang="en-US"/>
          </a:p>
        </p:txBody>
      </p:sp>
    </p:spTree>
    <p:extLst>
      <p:ext uri="{BB962C8B-B14F-4D97-AF65-F5344CB8AC3E}">
        <p14:creationId xmlns:p14="http://schemas.microsoft.com/office/powerpoint/2010/main" val="42867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EE63FC7-5885-41E1-88C3-18FF7E6F0687}" type="datetime1">
              <a:rPr lang="en-US" smtClean="0"/>
              <a:pPr>
                <a:defRPr/>
              </a:pPr>
              <a:t>8/15/2014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E1725B-C6F1-4F77-ABB5-2612B5760579}" type="slidenum">
              <a:rPr lang="en-US"/>
              <a:pPr>
                <a:defRPr/>
              </a:pPr>
              <a:t>‹#›</a:t>
            </a:fld>
            <a:endParaRPr lang="en-US"/>
          </a:p>
        </p:txBody>
      </p:sp>
    </p:spTree>
    <p:extLst>
      <p:ext uri="{BB962C8B-B14F-4D97-AF65-F5344CB8AC3E}">
        <p14:creationId xmlns:p14="http://schemas.microsoft.com/office/powerpoint/2010/main" val="3596151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AA728F2-F1AC-483B-85F9-286CEECBE9DF}" type="datetime1">
              <a:rPr lang="en-US" smtClean="0"/>
              <a:pPr>
                <a:defRPr/>
              </a:pPr>
              <a:t>8/15/2014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E3424C-EBEA-4F69-8F4B-69478CA54FFA}" type="slidenum">
              <a:rPr lang="en-US"/>
              <a:pPr>
                <a:defRPr/>
              </a:pPr>
              <a:t>‹#›</a:t>
            </a:fld>
            <a:endParaRPr lang="en-US"/>
          </a:p>
        </p:txBody>
      </p:sp>
    </p:spTree>
    <p:extLst>
      <p:ext uri="{BB962C8B-B14F-4D97-AF65-F5344CB8AC3E}">
        <p14:creationId xmlns:p14="http://schemas.microsoft.com/office/powerpoint/2010/main" val="231077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03906A-5633-4921-A7FC-8566A7AB1DF4}" type="datetime1">
              <a:rPr lang="en-US" smtClean="0"/>
              <a:pPr>
                <a:defRPr/>
              </a:pPr>
              <a:t>8/15/2014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9670335-E916-4349-B55F-65F4C840E666}" type="slidenum">
              <a:rPr lang="en-US"/>
              <a:pPr>
                <a:defRPr/>
              </a:pPr>
              <a:t>‹#›</a:t>
            </a:fld>
            <a:endParaRPr lang="en-US"/>
          </a:p>
        </p:txBody>
      </p:sp>
    </p:spTree>
    <p:extLst>
      <p:ext uri="{BB962C8B-B14F-4D97-AF65-F5344CB8AC3E}">
        <p14:creationId xmlns:p14="http://schemas.microsoft.com/office/powerpoint/2010/main" val="1101554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75375-94F6-4F31-BA20-B4845E32470B}"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035838-6525-44AD-B334-23F7DE1C5003}" type="slidenum">
              <a:rPr lang="en-US"/>
              <a:pPr>
                <a:defRPr/>
              </a:pPr>
              <a:t>‹#›</a:t>
            </a:fld>
            <a:endParaRPr lang="en-US"/>
          </a:p>
        </p:txBody>
      </p:sp>
    </p:spTree>
    <p:extLst>
      <p:ext uri="{BB962C8B-B14F-4D97-AF65-F5344CB8AC3E}">
        <p14:creationId xmlns:p14="http://schemas.microsoft.com/office/powerpoint/2010/main" val="225830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30CBC9-DA1B-4DF8-8A1F-8C1FA4504791}"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5B5246-7CBA-4352-B322-00705B205FE1}" type="slidenum">
              <a:rPr lang="en-US"/>
              <a:pPr>
                <a:defRPr/>
              </a:pPr>
              <a:t>‹#›</a:t>
            </a:fld>
            <a:endParaRPr lang="en-US"/>
          </a:p>
        </p:txBody>
      </p:sp>
    </p:spTree>
    <p:extLst>
      <p:ext uri="{BB962C8B-B14F-4D97-AF65-F5344CB8AC3E}">
        <p14:creationId xmlns:p14="http://schemas.microsoft.com/office/powerpoint/2010/main" val="279369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8642E5-EF53-49AA-B816-AE7C744C724B}"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66C6B0-6960-4301-A848-5D4D0B12D173}" type="slidenum">
              <a:rPr lang="en-US"/>
              <a:pPr>
                <a:defRPr/>
              </a:pPr>
              <a:t>‹#›</a:t>
            </a:fld>
            <a:endParaRPr lang="en-US"/>
          </a:p>
        </p:txBody>
      </p:sp>
    </p:spTree>
    <p:extLst>
      <p:ext uri="{BB962C8B-B14F-4D97-AF65-F5344CB8AC3E}">
        <p14:creationId xmlns:p14="http://schemas.microsoft.com/office/powerpoint/2010/main" val="214057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3443E8-FC88-4C42-BCF2-539D9899381C}"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0CC36-8A94-4B21-AE43-DF49EF53876D}" type="slidenum">
              <a:rPr lang="en-US"/>
              <a:pPr>
                <a:defRPr/>
              </a:pPr>
              <a:t>‹#›</a:t>
            </a:fld>
            <a:endParaRPr lang="en-US"/>
          </a:p>
        </p:txBody>
      </p:sp>
    </p:spTree>
    <p:extLst>
      <p:ext uri="{BB962C8B-B14F-4D97-AF65-F5344CB8AC3E}">
        <p14:creationId xmlns:p14="http://schemas.microsoft.com/office/powerpoint/2010/main" val="1280635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C6C26F-1B98-49A6-977D-94EBE6A3FFB7}"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BA513C-74E6-4992-8918-BD48428D3092}" type="slidenum">
              <a:rPr lang="en-US"/>
              <a:pPr>
                <a:defRPr/>
              </a:pPr>
              <a:t>‹#›</a:t>
            </a:fld>
            <a:endParaRPr lang="en-US"/>
          </a:p>
        </p:txBody>
      </p:sp>
    </p:spTree>
    <p:extLst>
      <p:ext uri="{BB962C8B-B14F-4D97-AF65-F5344CB8AC3E}">
        <p14:creationId xmlns:p14="http://schemas.microsoft.com/office/powerpoint/2010/main" val="3518216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8BB8BBD3-7D5F-48EC-A390-D9582A3D8BDD}"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5A7863-A89C-4DEB-B411-FE97178D2DAA}" type="slidenum">
              <a:rPr lang="en-US" smtClean="0"/>
              <a:pPr>
                <a:defRPr/>
              </a:pPr>
              <a:t>‹#›</a:t>
            </a:fld>
            <a:endParaRPr lang="en-US"/>
          </a:p>
        </p:txBody>
      </p:sp>
    </p:spTree>
    <p:extLst>
      <p:ext uri="{BB962C8B-B14F-4D97-AF65-F5344CB8AC3E}">
        <p14:creationId xmlns:p14="http://schemas.microsoft.com/office/powerpoint/2010/main" val="364932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9839FE9-8717-4FA9-B0CB-42B8BC3472B5}"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5B2C1F-8DCB-4402-ABF8-C9273CECA433}" type="slidenum">
              <a:rPr lang="en-US" smtClean="0"/>
              <a:pPr>
                <a:defRPr/>
              </a:pPr>
              <a:t>‹#›</a:t>
            </a:fld>
            <a:endParaRPr lang="en-US"/>
          </a:p>
        </p:txBody>
      </p:sp>
    </p:spTree>
    <p:extLst>
      <p:ext uri="{BB962C8B-B14F-4D97-AF65-F5344CB8AC3E}">
        <p14:creationId xmlns:p14="http://schemas.microsoft.com/office/powerpoint/2010/main" val="486036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0A051B0-F93B-410D-BC4D-386E473DF6CD}"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82986C6-42CC-46DB-A3E2-EDCF523A530F}" type="slidenum">
              <a:rPr lang="en-US" smtClean="0"/>
              <a:pPr>
                <a:defRPr/>
              </a:pPr>
              <a:t>‹#›</a:t>
            </a:fld>
            <a:endParaRPr lang="en-US"/>
          </a:p>
        </p:txBody>
      </p:sp>
    </p:spTree>
    <p:extLst>
      <p:ext uri="{BB962C8B-B14F-4D97-AF65-F5344CB8AC3E}">
        <p14:creationId xmlns:p14="http://schemas.microsoft.com/office/powerpoint/2010/main" val="1871684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32A8A89-5EAC-47C1-848C-EC0252CA183A}"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69C0FC-E96F-4970-86C7-A250684EEEBA}" type="slidenum">
              <a:rPr lang="en-US" smtClean="0"/>
              <a:pPr>
                <a:defRPr/>
              </a:pPr>
              <a:t>‹#›</a:t>
            </a:fld>
            <a:endParaRPr lang="en-US"/>
          </a:p>
        </p:txBody>
      </p:sp>
    </p:spTree>
    <p:extLst>
      <p:ext uri="{BB962C8B-B14F-4D97-AF65-F5344CB8AC3E}">
        <p14:creationId xmlns:p14="http://schemas.microsoft.com/office/powerpoint/2010/main" val="40414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92236B93-DA94-493C-B8C7-14D109EA08D3}" type="datetime1">
              <a:rPr lang="en-US" smtClean="0"/>
              <a:pPr>
                <a:defRPr/>
              </a:pPr>
              <a:t>8/15/2014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1F7EB53-BE93-49AA-AF04-BE53D89945BF}" type="slidenum">
              <a:rPr lang="en-US" smtClean="0"/>
              <a:pPr>
                <a:defRPr/>
              </a:pPr>
              <a:t>‹#›</a:t>
            </a:fld>
            <a:endParaRPr lang="en-US"/>
          </a:p>
        </p:txBody>
      </p:sp>
    </p:spTree>
    <p:extLst>
      <p:ext uri="{BB962C8B-B14F-4D97-AF65-F5344CB8AC3E}">
        <p14:creationId xmlns:p14="http://schemas.microsoft.com/office/powerpoint/2010/main" val="353429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88C42E9-DAD4-4270-8781-125D1A600CBA}" type="datetime1">
              <a:rPr lang="en-US" smtClean="0"/>
              <a:pPr>
                <a:defRPr/>
              </a:pPr>
              <a:t>8/15/2014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0BDFDCF-A7B4-4985-8739-80885F3F16E9}" type="slidenum">
              <a:rPr lang="en-US" smtClean="0"/>
              <a:pPr>
                <a:defRPr/>
              </a:pPr>
              <a:t>‹#›</a:t>
            </a:fld>
            <a:endParaRPr lang="en-US"/>
          </a:p>
        </p:txBody>
      </p:sp>
    </p:spTree>
    <p:extLst>
      <p:ext uri="{BB962C8B-B14F-4D97-AF65-F5344CB8AC3E}">
        <p14:creationId xmlns:p14="http://schemas.microsoft.com/office/powerpoint/2010/main" val="46318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B01E031-FF08-4F2A-803C-F4E5BCE9D567}" type="datetime1">
              <a:rPr lang="en-US" smtClean="0"/>
              <a:pPr>
                <a:defRPr/>
              </a:pPr>
              <a:t>8/15/2014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F52CB9E-A41E-481F-9591-EF7AC458AEF1}" type="slidenum">
              <a:rPr lang="en-US" smtClean="0"/>
              <a:pPr>
                <a:defRPr/>
              </a:pPr>
              <a:t>‹#›</a:t>
            </a:fld>
            <a:endParaRPr lang="en-US"/>
          </a:p>
        </p:txBody>
      </p:sp>
    </p:spTree>
    <p:extLst>
      <p:ext uri="{BB962C8B-B14F-4D97-AF65-F5344CB8AC3E}">
        <p14:creationId xmlns:p14="http://schemas.microsoft.com/office/powerpoint/2010/main" val="13875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6AD31B6-295C-476A-927B-C6213D747EC2}" type="datetime1">
              <a:rPr lang="en-US" smtClean="0"/>
              <a:pPr>
                <a:defRPr/>
              </a:pPr>
              <a:t>8/15/2014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F2CE6-FE2D-4EBB-AF82-21EA20CDE44F}" type="slidenum">
              <a:rPr lang="en-US"/>
              <a:pPr>
                <a:defRPr/>
              </a:pPr>
              <a:t>‹#›</a:t>
            </a:fld>
            <a:endParaRPr lang="en-US"/>
          </a:p>
        </p:txBody>
      </p:sp>
    </p:spTree>
    <p:extLst>
      <p:ext uri="{BB962C8B-B14F-4D97-AF65-F5344CB8AC3E}">
        <p14:creationId xmlns:p14="http://schemas.microsoft.com/office/powerpoint/2010/main" val="413259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90CA568-7759-4617-972F-4451677980BE}"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8F78244-9223-411F-9A9F-7B9046E3C1D5}" type="slidenum">
              <a:rPr lang="en-US" smtClean="0"/>
              <a:pPr>
                <a:defRPr/>
              </a:pPr>
              <a:t>‹#›</a:t>
            </a:fld>
            <a:endParaRPr lang="en-US"/>
          </a:p>
        </p:txBody>
      </p:sp>
    </p:spTree>
    <p:extLst>
      <p:ext uri="{BB962C8B-B14F-4D97-AF65-F5344CB8AC3E}">
        <p14:creationId xmlns:p14="http://schemas.microsoft.com/office/powerpoint/2010/main" val="184344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17DDA87-7232-49CD-8A89-A77EABEB3A11}" type="datetime1">
              <a:rPr lang="en-US" smtClean="0"/>
              <a:pPr>
                <a:defRPr/>
              </a:pPr>
              <a:t>8/15/2014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462D316-AF6D-4B6B-8D28-A58831B1C4A1}" type="slidenum">
              <a:rPr lang="en-US" smtClean="0"/>
              <a:pPr>
                <a:defRPr/>
              </a:pPr>
              <a:t>‹#›</a:t>
            </a:fld>
            <a:endParaRPr lang="en-US"/>
          </a:p>
        </p:txBody>
      </p:sp>
    </p:spTree>
    <p:extLst>
      <p:ext uri="{BB962C8B-B14F-4D97-AF65-F5344CB8AC3E}">
        <p14:creationId xmlns:p14="http://schemas.microsoft.com/office/powerpoint/2010/main" val="1910098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ADA827A-BDDE-4A0B-B8D6-10E545965CC5}"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2A0C615-4AA8-4CD5-A387-6740EE7FA350}" type="slidenum">
              <a:rPr lang="en-US" smtClean="0"/>
              <a:pPr>
                <a:defRPr/>
              </a:pPr>
              <a:t>‹#›</a:t>
            </a:fld>
            <a:endParaRPr lang="en-US"/>
          </a:p>
        </p:txBody>
      </p:sp>
    </p:spTree>
    <p:extLst>
      <p:ext uri="{BB962C8B-B14F-4D97-AF65-F5344CB8AC3E}">
        <p14:creationId xmlns:p14="http://schemas.microsoft.com/office/powerpoint/2010/main" val="336492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29EFDF4-6951-4F95-84BE-0BF53BE92961}" type="datetime1">
              <a:rPr lang="en-US" smtClean="0"/>
              <a:pPr>
                <a:defRPr/>
              </a:pPr>
              <a:t>8/15/2014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0B06A8-8205-45D9-9461-9D14DCF41619}" type="slidenum">
              <a:rPr lang="en-US" smtClean="0"/>
              <a:pPr>
                <a:defRPr/>
              </a:pPr>
              <a:t>‹#›</a:t>
            </a:fld>
            <a:endParaRPr lang="en-US"/>
          </a:p>
        </p:txBody>
      </p:sp>
    </p:spTree>
    <p:extLst>
      <p:ext uri="{BB962C8B-B14F-4D97-AF65-F5344CB8AC3E}">
        <p14:creationId xmlns:p14="http://schemas.microsoft.com/office/powerpoint/2010/main" val="419759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7D7202BF-7D05-49C8-8DF9-75899310624E}"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3392597-3E80-42C0-9BAC-88E97833D8FF}" type="slidenum">
              <a:rPr lang="en-US"/>
              <a:pPr>
                <a:defRPr/>
              </a:pPr>
              <a:t>‹#›</a:t>
            </a:fld>
            <a:endParaRPr lang="en-US"/>
          </a:p>
        </p:txBody>
      </p:sp>
    </p:spTree>
    <p:extLst>
      <p:ext uri="{BB962C8B-B14F-4D97-AF65-F5344CB8AC3E}">
        <p14:creationId xmlns:p14="http://schemas.microsoft.com/office/powerpoint/2010/main" val="3487452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B69BD7A2-B2EF-4600-BBFD-E640FBD9AC45}" type="datetime1">
              <a:rPr lang="en-US" smtClean="0"/>
              <a:pPr>
                <a:defRPr/>
              </a:pPr>
              <a:t>8/15/2014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C53DC10F-FE1A-4833-83A1-194C12CF564C}" type="slidenum">
              <a:rPr lang="en-US"/>
              <a:pPr>
                <a:defRPr/>
              </a:pPr>
              <a:t>‹#›</a:t>
            </a:fld>
            <a:endParaRPr lang="en-US"/>
          </a:p>
        </p:txBody>
      </p:sp>
    </p:spTree>
    <p:extLst>
      <p:ext uri="{BB962C8B-B14F-4D97-AF65-F5344CB8AC3E}">
        <p14:creationId xmlns:p14="http://schemas.microsoft.com/office/powerpoint/2010/main" val="728940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014BA03-F8EA-4A8C-8214-8A02C671CFE2}"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0AF72E-9DFD-4FE5-AD8C-3D5DAD7830B4}" type="slidenum">
              <a:rPr lang="en-US"/>
              <a:pPr>
                <a:defRPr/>
              </a:pPr>
              <a:t>‹#›</a:t>
            </a:fld>
            <a:endParaRPr lang="en-US"/>
          </a:p>
        </p:txBody>
      </p:sp>
    </p:spTree>
    <p:extLst>
      <p:ext uri="{BB962C8B-B14F-4D97-AF65-F5344CB8AC3E}">
        <p14:creationId xmlns:p14="http://schemas.microsoft.com/office/powerpoint/2010/main" val="270372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A17E1FC-2EF9-4BC1-AADA-C50E26FB9D8F}" type="datetime1">
              <a:rPr lang="en-US" smtClean="0"/>
              <a:pPr>
                <a:defRPr/>
              </a:pPr>
              <a:t>8/15/2014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D772A6F-0ED4-4450-A6C9-471ED45DE062}" type="slidenum">
              <a:rPr lang="en-US"/>
              <a:pPr>
                <a:defRPr/>
              </a:pPr>
              <a:t>‹#›</a:t>
            </a:fld>
            <a:endParaRPr lang="en-US"/>
          </a:p>
        </p:txBody>
      </p:sp>
    </p:spTree>
    <p:extLst>
      <p:ext uri="{BB962C8B-B14F-4D97-AF65-F5344CB8AC3E}">
        <p14:creationId xmlns:p14="http://schemas.microsoft.com/office/powerpoint/2010/main" val="137753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EB46BD-B744-4650-8CAC-58D6818435F4}" type="datetime1">
              <a:rPr lang="en-US" smtClean="0"/>
              <a:pPr>
                <a:defRPr/>
              </a:pPr>
              <a:t>8/15/2014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88FACBF-F48B-4892-9CF1-4CF1F5F6CE26}" type="slidenum">
              <a:rPr lang="en-US"/>
              <a:pPr>
                <a:defRPr/>
              </a:pPr>
              <a:t>‹#›</a:t>
            </a:fld>
            <a:endParaRPr lang="en-US"/>
          </a:p>
        </p:txBody>
      </p:sp>
    </p:spTree>
    <p:extLst>
      <p:ext uri="{BB962C8B-B14F-4D97-AF65-F5344CB8AC3E}">
        <p14:creationId xmlns:p14="http://schemas.microsoft.com/office/powerpoint/2010/main" val="84508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4214CE8-2F60-4ACA-AA94-C2E0D5191D9C}" type="datetime1">
              <a:rPr lang="en-US" smtClean="0"/>
              <a:pPr>
                <a:defRPr/>
              </a:pPr>
              <a:t>8/15/2014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4E62FC-EEB6-4F6B-B8BA-A6138A6DF512}" type="slidenum">
              <a:rPr lang="en-US"/>
              <a:pPr>
                <a:defRPr/>
              </a:pPr>
              <a:t>‹#›</a:t>
            </a:fld>
            <a:endParaRPr lang="en-US"/>
          </a:p>
        </p:txBody>
      </p:sp>
    </p:spTree>
    <p:extLst>
      <p:ext uri="{BB962C8B-B14F-4D97-AF65-F5344CB8AC3E}">
        <p14:creationId xmlns:p14="http://schemas.microsoft.com/office/powerpoint/2010/main" val="2246293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8BC7F2-1A88-4A9F-B970-D20723E0EAD8}"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808057-353A-4785-8F30-B281E21FF1B3}" type="slidenum">
              <a:rPr lang="en-US"/>
              <a:pPr>
                <a:defRPr/>
              </a:pPr>
              <a:t>‹#›</a:t>
            </a:fld>
            <a:endParaRPr lang="en-US"/>
          </a:p>
        </p:txBody>
      </p:sp>
    </p:spTree>
    <p:extLst>
      <p:ext uri="{BB962C8B-B14F-4D97-AF65-F5344CB8AC3E}">
        <p14:creationId xmlns:p14="http://schemas.microsoft.com/office/powerpoint/2010/main" val="2253809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45F2C4-9792-4218-B84A-0250AF5B6439}" type="datetime1">
              <a:rPr lang="en-US" smtClean="0"/>
              <a:pPr>
                <a:defRPr/>
              </a:pPr>
              <a:t>8/15/2014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01A526-27A2-4AE6-9B35-2EBE442B380E}" type="slidenum">
              <a:rPr lang="en-US"/>
              <a:pPr>
                <a:defRPr/>
              </a:pPr>
              <a:t>‹#›</a:t>
            </a:fld>
            <a:endParaRPr lang="en-US"/>
          </a:p>
        </p:txBody>
      </p:sp>
    </p:spTree>
    <p:extLst>
      <p:ext uri="{BB962C8B-B14F-4D97-AF65-F5344CB8AC3E}">
        <p14:creationId xmlns:p14="http://schemas.microsoft.com/office/powerpoint/2010/main" val="217084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64CAE8B6-025C-4864-9113-77AFB9B54999}"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DE87C746-3CE4-48B2-AD34-017C50AB2F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1" charset="0"/>
                <a:cs typeface="Arial" charset="0"/>
              </a:defRPr>
            </a:lvl1pPr>
          </a:lstStyle>
          <a:p>
            <a:pPr>
              <a:defRPr/>
            </a:pPr>
            <a:fld id="{9859D018-01D1-439F-819A-831EC1F2EE65}"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1" charset="0"/>
                <a:cs typeface="Arial" charset="0"/>
              </a:defRPr>
            </a:lvl1pPr>
          </a:lstStyle>
          <a:p>
            <a:pPr>
              <a:defRPr/>
            </a:pPr>
            <a:fld id="{78CD272E-2409-4B50-8272-7941311037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111"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1" charset="-128"/>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1"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1"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055846-245C-48D2-AEEA-E6A4FD30E4C2}" type="datetime1">
              <a:rPr lang="en-US" smtClean="0"/>
              <a:pPr>
                <a:defRPr/>
              </a:pPr>
              <a:t>8/15/2014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DC6E644-E000-452F-BA98-677C39985500}" type="slidenum">
              <a:rPr lang="en-US" smtClean="0"/>
              <a:pPr>
                <a:defRPr/>
              </a:pPr>
              <a:t>‹#›</a:t>
            </a:fld>
            <a:endParaRPr lang="en-US"/>
          </a:p>
        </p:txBody>
      </p:sp>
    </p:spTree>
    <p:extLst>
      <p:ext uri="{BB962C8B-B14F-4D97-AF65-F5344CB8AC3E}">
        <p14:creationId xmlns:p14="http://schemas.microsoft.com/office/powerpoint/2010/main" val="155876504"/>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78" r:id="rId10"/>
    <p:sldLayoutId id="2147484879" r:id="rId11"/>
    <p:sldLayoutId id="2147484833" r:id="rId12"/>
    <p:sldLayoutId id="2147484834"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microsoft.com/office/2007/relationships/hdphoto" Target="../media/hdphoto3.wdp"/><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wmf"/><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66.pn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59.pdf"/><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61.pdf"/><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29.xml"/><Relationship Id="rId5" Type="http://schemas.openxmlformats.org/officeDocument/2006/relationships/image" Target="../media/image95.wmf"/><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microsoft.com/office/2007/relationships/hdphoto" Target="../media/hdphoto5.wdp"/></Relationships>
</file>

<file path=ppt/slides/_rels/slide5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2.xml"/><Relationship Id="rId1" Type="http://schemas.openxmlformats.org/officeDocument/2006/relationships/slideLayout" Target="../slideLayouts/slideLayout2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5.xml"/><Relationship Id="rId1" Type="http://schemas.openxmlformats.org/officeDocument/2006/relationships/slideLayout" Target="../slideLayouts/slideLayout28.xml"/><Relationship Id="rId5" Type="http://schemas.openxmlformats.org/officeDocument/2006/relationships/image" Target="../media/image123.jpeg"/><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1063F59-9201-46DB-83B8-69DB6B6B852A}" type="slidenum">
              <a:rPr lang="en-US" smtClean="0">
                <a:solidFill>
                  <a:srgbClr val="9D2512"/>
                </a:solidFill>
              </a:rPr>
              <a:pPr eaLnBrk="1" hangingPunct="1"/>
              <a:t>1</a:t>
            </a:fld>
            <a:endParaRPr lang="en-US" dirty="0" smtClean="0">
              <a:solidFill>
                <a:srgbClr val="9D2512"/>
              </a:solidFill>
            </a:endParaRPr>
          </a:p>
        </p:txBody>
      </p:sp>
      <p:sp>
        <p:nvSpPr>
          <p:cNvPr id="13" name="Rounded Rectangle 12"/>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p:cNvSpPr txBox="1"/>
          <p:nvPr/>
        </p:nvSpPr>
        <p:spPr>
          <a:xfrm>
            <a:off x="4627608" y="2734675"/>
            <a:ext cx="3999924" cy="2346346"/>
          </a:xfrm>
          <a:prstGeom prst="rect">
            <a:avLst/>
          </a:prstGeom>
          <a:noFill/>
        </p:spPr>
        <p:txBody>
          <a:bodyPr wrap="none" rtlCol="0" anchor="ctr">
            <a:noAutofit/>
          </a:bodyPr>
          <a:lstStyle/>
          <a:p>
            <a:pPr algn="ctr"/>
            <a:r>
              <a:rPr lang="en-US" sz="3200" spc="600" dirty="0" smtClean="0">
                <a:latin typeface="Arial" panose="020B0604020202020204" pitchFamily="34" charset="0"/>
                <a:cs typeface="Arial" panose="020B0604020202020204" pitchFamily="34" charset="0"/>
              </a:rPr>
              <a:t>SESSION FOUR</a:t>
            </a:r>
          </a:p>
          <a:p>
            <a:pPr algn="ctr">
              <a:lnSpc>
                <a:spcPts val="4300"/>
              </a:lnSpc>
            </a:pPr>
            <a:r>
              <a:rPr lang="en-US" sz="3200" cap="all" spc="300" dirty="0" smtClean="0">
                <a:solidFill>
                  <a:srgbClr val="441A66"/>
                </a:solidFill>
                <a:latin typeface="Arial" panose="020B0604020202020204" pitchFamily="34" charset="0"/>
                <a:cs typeface="Arial" panose="020B0604020202020204" pitchFamily="34" charset="0"/>
              </a:rPr>
              <a:t>SAFE WALKABLE</a:t>
            </a:r>
          </a:p>
          <a:p>
            <a:pPr algn="ctr">
              <a:lnSpc>
                <a:spcPts val="3600"/>
              </a:lnSpc>
            </a:pPr>
            <a:r>
              <a:rPr lang="en-US" sz="3200" cap="all" spc="300" dirty="0" smtClean="0">
                <a:solidFill>
                  <a:srgbClr val="441A66"/>
                </a:solidFill>
                <a:latin typeface="Arial" panose="020B0604020202020204" pitchFamily="34" charset="0"/>
                <a:cs typeface="Arial" panose="020B0604020202020204" pitchFamily="34" charset="0"/>
              </a:rPr>
              <a:t>COMMUNITIES</a:t>
            </a:r>
          </a:p>
          <a:p>
            <a:pPr algn="ctr">
              <a:lnSpc>
                <a:spcPts val="2000"/>
              </a:lnSpc>
            </a:pPr>
            <a:r>
              <a:rPr lang="en-US" sz="1600" cap="all" spc="100" dirty="0" smtClean="0">
                <a:solidFill>
                  <a:srgbClr val="441A66"/>
                </a:solidFill>
                <a:latin typeface="Arial" panose="020B0604020202020204" pitchFamily="34" charset="0"/>
                <a:cs typeface="Arial" panose="020B0604020202020204" pitchFamily="34" charset="0"/>
              </a:rPr>
              <a:t>INCLUDING CRIME PREVENTION</a:t>
            </a:r>
          </a:p>
          <a:p>
            <a:pPr algn="ctr">
              <a:lnSpc>
                <a:spcPts val="2000"/>
              </a:lnSpc>
            </a:pPr>
            <a:r>
              <a:rPr lang="en-US" sz="1600" cap="all" spc="100" dirty="0" smtClean="0">
                <a:solidFill>
                  <a:srgbClr val="441A66"/>
                </a:solidFill>
                <a:latin typeface="Arial" panose="020B0604020202020204" pitchFamily="34" charset="0"/>
                <a:cs typeface="Arial" panose="020B0604020202020204" pitchFamily="34" charset="0"/>
              </a:rPr>
              <a:t>THROUGH ENVIRONMENTAL</a:t>
            </a:r>
          </a:p>
          <a:p>
            <a:pPr algn="ctr">
              <a:lnSpc>
                <a:spcPts val="2000"/>
              </a:lnSpc>
            </a:pPr>
            <a:r>
              <a:rPr lang="en-US" sz="1600" cap="all" spc="100" dirty="0" smtClean="0">
                <a:solidFill>
                  <a:srgbClr val="441A66"/>
                </a:solidFill>
                <a:latin typeface="Arial" panose="020B0604020202020204" pitchFamily="34" charset="0"/>
                <a:cs typeface="Arial" panose="020B0604020202020204" pitchFamily="34" charset="0"/>
              </a:rPr>
              <a:t>DESIGN (CPTED)</a:t>
            </a:r>
          </a:p>
        </p:txBody>
      </p:sp>
      <p:pic>
        <p:nvPicPr>
          <p:cNvPr id="16" name="Picture 15" descr="4COVER.png"/>
          <p:cNvPicPr>
            <a:picLocks noChangeAspect="1"/>
          </p:cNvPicPr>
          <p:nvPr/>
        </p:nvPicPr>
        <p:blipFill>
          <a:blip r:embed="rId3" cstate="print"/>
          <a:stretch>
            <a:fillRect/>
          </a:stretch>
        </p:blipFill>
        <p:spPr>
          <a:xfrm>
            <a:off x="361418" y="2304199"/>
            <a:ext cx="4166286" cy="3525320"/>
          </a:xfrm>
          <a:prstGeom prst="rect">
            <a:avLst/>
          </a:prstGeom>
        </p:spPr>
      </p:pic>
      <p:pic>
        <p:nvPicPr>
          <p:cNvPr id="17" name="Picture 16" descr="H:\HHSA-OSI\LWSD Logo\Partners\HHSA\Pair\LWSD_PARTNER_PAIR_HHS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599" y="762000"/>
            <a:ext cx="2981325" cy="1233992"/>
          </a:xfrm>
          <a:prstGeom prst="rect">
            <a:avLst/>
          </a:prstGeom>
          <a:noFill/>
          <a:ln>
            <a:noFill/>
          </a:ln>
        </p:spPr>
      </p:pic>
      <p:sp>
        <p:nvSpPr>
          <p:cNvPr id="5" name="TextBox 4"/>
          <p:cNvSpPr txBox="1"/>
          <p:nvPr/>
        </p:nvSpPr>
        <p:spPr>
          <a:xfrm>
            <a:off x="533400" y="914400"/>
            <a:ext cx="5220763" cy="1200329"/>
          </a:xfrm>
          <a:prstGeom prst="rect">
            <a:avLst/>
          </a:prstGeom>
          <a:noFill/>
        </p:spPr>
        <p:txBody>
          <a:bodyPr wrap="square" rtlCol="0">
            <a:spAutoFit/>
          </a:bodyPr>
          <a:lstStyle/>
          <a:p>
            <a:pPr algn="ctr"/>
            <a:r>
              <a:rPr lang="en-US" sz="3600" dirty="0" smtClean="0">
                <a:latin typeface="+mj-lt"/>
              </a:rPr>
              <a:t>Resident Leadership Academy</a:t>
            </a:r>
            <a:endParaRPr lang="en-US" sz="3600" dirty="0">
              <a:latin typeface="+mj-lt"/>
            </a:endParaRPr>
          </a:p>
        </p:txBody>
      </p:sp>
      <p:sp>
        <p:nvSpPr>
          <p:cNvPr id="20" name="Oval 1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206E530-52B4-4FAD-BCC1-8659579C62A4}" type="slidenum">
              <a:rPr lang="en-US" smtClean="0">
                <a:solidFill>
                  <a:srgbClr val="9D2512"/>
                </a:solidFill>
              </a:rPr>
              <a:pPr eaLnBrk="1" hangingPunct="1"/>
              <a:t>10</a:t>
            </a:fld>
            <a:endParaRPr lang="en-US" smtClean="0">
              <a:solidFill>
                <a:srgbClr val="9D2512"/>
              </a:solidFill>
            </a:endParaRPr>
          </a:p>
        </p:txBody>
      </p:sp>
      <p:sp>
        <p:nvSpPr>
          <p:cNvPr id="14" name="Rounded Rectangle 13"/>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17" name="Oval 1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382000" y="6096000"/>
            <a:ext cx="609600" cy="6096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10</a:t>
            </a:r>
            <a:endParaRPr lang="en-US" sz="1125" dirty="0">
              <a:solidFill>
                <a:schemeClr val="tx1"/>
              </a:solidFill>
              <a:latin typeface="Capitals"/>
              <a:cs typeface="Capitals"/>
            </a:endParaRPr>
          </a:p>
        </p:txBody>
      </p:sp>
      <p:sp>
        <p:nvSpPr>
          <p:cNvPr id="3" name="TextBox 2"/>
          <p:cNvSpPr txBox="1"/>
          <p:nvPr/>
        </p:nvSpPr>
        <p:spPr>
          <a:xfrm>
            <a:off x="0" y="838200"/>
            <a:ext cx="7010400" cy="641761"/>
          </a:xfrm>
          <a:prstGeom prst="rect">
            <a:avLst/>
          </a:prstGeom>
          <a:noFill/>
        </p:spPr>
        <p:txBody>
          <a:bodyPr wrap="square" rtlCol="0">
            <a:spAutoFit/>
          </a:bodyPr>
          <a:lstStyle/>
          <a:p>
            <a:pPr algn="r"/>
            <a:r>
              <a:rPr lang="en-US" sz="3600" b="1" dirty="0" smtClean="0">
                <a:latin typeface="+mj-lt"/>
              </a:rPr>
              <a:t>To Improve the Environment</a:t>
            </a:r>
            <a:endParaRPr lang="en-US" sz="3600" b="1" dirty="0">
              <a:latin typeface="+mj-lt"/>
            </a:endParaRPr>
          </a:p>
        </p:txBody>
      </p:sp>
      <p:sp>
        <p:nvSpPr>
          <p:cNvPr id="19" name="Up Arrow Callout 18"/>
          <p:cNvSpPr/>
          <p:nvPr/>
        </p:nvSpPr>
        <p:spPr>
          <a:xfrm>
            <a:off x="304800" y="1447800"/>
            <a:ext cx="1898650" cy="2077769"/>
          </a:xfrm>
          <a:prstGeom prst="upArrowCallout">
            <a:avLst>
              <a:gd name="adj1" fmla="val 50000"/>
              <a:gd name="adj2" fmla="val 39543"/>
              <a:gd name="adj3" fmla="val 29546"/>
              <a:gd name="adj4" fmla="val 64977"/>
            </a:avLst>
          </a:prstGeom>
          <a:gradFill flip="none" rotWithShape="1">
            <a:gsLst>
              <a:gs pos="0">
                <a:srgbClr val="73B632"/>
              </a:gs>
              <a:gs pos="100000">
                <a:srgbClr val="B5D479"/>
              </a:gs>
            </a:gsLst>
            <a:lin ang="162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40"/>
              </a:lnSpc>
            </a:pPr>
            <a:r>
              <a:rPr lang="en-US" sz="2400" dirty="0" smtClean="0">
                <a:solidFill>
                  <a:schemeClr val="tx1"/>
                </a:solidFill>
                <a:latin typeface="Arial" panose="020B0604020202020204" pitchFamily="34" charset="0"/>
                <a:cs typeface="Arial" panose="020B0604020202020204" pitchFamily="34" charset="0"/>
              </a:rPr>
              <a:t>MORE</a:t>
            </a:r>
          </a:p>
          <a:p>
            <a:pPr algn="ctr">
              <a:lnSpc>
                <a:spcPts val="2740"/>
              </a:lnSpc>
            </a:pPr>
            <a:r>
              <a:rPr lang="en-US" sz="2400" dirty="0" smtClean="0">
                <a:solidFill>
                  <a:schemeClr val="tx1"/>
                </a:solidFill>
                <a:latin typeface="Arial" panose="020B0604020202020204" pitchFamily="34" charset="0"/>
                <a:cs typeface="Arial" panose="020B0604020202020204" pitchFamily="34" charset="0"/>
              </a:rPr>
              <a:t>PEOPLE</a:t>
            </a:r>
          </a:p>
          <a:p>
            <a:pPr algn="ctr">
              <a:lnSpc>
                <a:spcPts val="2740"/>
              </a:lnSpc>
            </a:pPr>
            <a:r>
              <a:rPr lang="en-US" sz="2400" dirty="0" smtClean="0">
                <a:solidFill>
                  <a:schemeClr val="tx1"/>
                </a:solidFill>
                <a:latin typeface="Arial" panose="020B0604020202020204" pitchFamily="34" charset="0"/>
                <a:cs typeface="Arial" panose="020B0604020202020204" pitchFamily="34" charset="0"/>
              </a:rPr>
              <a:t>WALKING</a:t>
            </a:r>
            <a:endParaRPr lang="en-US" sz="2400" dirty="0">
              <a:solidFill>
                <a:schemeClr val="tx1"/>
              </a:solidFill>
              <a:latin typeface="Arial" panose="020B0604020202020204" pitchFamily="34" charset="0"/>
              <a:cs typeface="Arial" panose="020B0604020202020204" pitchFamily="34" charset="0"/>
            </a:endParaRPr>
          </a:p>
        </p:txBody>
      </p:sp>
      <p:pic>
        <p:nvPicPr>
          <p:cNvPr id="20" name="Picture 19" descr="Navidad_2006 088"/>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311553" y="3272512"/>
            <a:ext cx="1891897" cy="2522530"/>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21" name="Down Arrow Callout 20"/>
          <p:cNvSpPr/>
          <p:nvPr/>
        </p:nvSpPr>
        <p:spPr>
          <a:xfrm>
            <a:off x="2516087" y="4160965"/>
            <a:ext cx="350371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3200" cap="all" dirty="0" smtClean="0">
                <a:solidFill>
                  <a:schemeClr val="tx1"/>
                </a:solidFill>
                <a:latin typeface="Arial" panose="020B0604020202020204" pitchFamily="34" charset="0"/>
                <a:cs typeface="Arial" panose="020B0604020202020204" pitchFamily="34" charset="0"/>
              </a:rPr>
              <a:t>less cars</a:t>
            </a:r>
          </a:p>
          <a:p>
            <a:pPr algn="ctr">
              <a:lnSpc>
                <a:spcPts val="2740"/>
              </a:lnSpc>
            </a:pPr>
            <a:r>
              <a:rPr lang="en-US" sz="3200" cap="all" dirty="0" smtClean="0">
                <a:solidFill>
                  <a:schemeClr val="tx1"/>
                </a:solidFill>
                <a:latin typeface="Arial" panose="020B0604020202020204" pitchFamily="34" charset="0"/>
                <a:cs typeface="Arial" panose="020B0604020202020204" pitchFamily="34" charset="0"/>
              </a:rPr>
              <a:t>on the street</a:t>
            </a:r>
          </a:p>
        </p:txBody>
      </p:sp>
      <p:pic>
        <p:nvPicPr>
          <p:cNvPr id="22" name="Picture 21" descr="IMG_1514"/>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2539425" y="1964694"/>
            <a:ext cx="3462106" cy="2308071"/>
          </a:xfrm>
          <a:prstGeom prst="roundRect">
            <a:avLst>
              <a:gd name="adj" fmla="val 3307"/>
            </a:avLst>
          </a:prstGeom>
          <a:ln w="25400">
            <a:solidFill>
              <a:srgbClr val="73B632"/>
            </a:solidFill>
          </a:ln>
          <a:effectLst/>
          <a:extLst>
            <a:ext uri="{909E8E84-426E-40DD-AFC4-6F175D3DCCD1}">
              <a14:hiddenFill xmlns:a14="http://schemas.microsoft.com/office/drawing/2010/main">
                <a:solidFill>
                  <a:srgbClr val="FFFFFF"/>
                </a:solidFill>
              </a14:hiddenFill>
            </a:ext>
          </a:extLst>
        </p:spPr>
      </p:pic>
      <p:sp>
        <p:nvSpPr>
          <p:cNvPr id="23" name="Down Arrow Callout 22"/>
          <p:cNvSpPr/>
          <p:nvPr/>
        </p:nvSpPr>
        <p:spPr>
          <a:xfrm>
            <a:off x="6419850" y="4084765"/>
            <a:ext cx="2349500"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2800" cap="all" dirty="0" smtClean="0">
                <a:solidFill>
                  <a:schemeClr val="tx1"/>
                </a:solidFill>
                <a:latin typeface="Arial" panose="020B0604020202020204" pitchFamily="34" charset="0"/>
                <a:cs typeface="Arial" panose="020B0604020202020204" pitchFamily="34" charset="0"/>
              </a:rPr>
              <a:t>less</a:t>
            </a:r>
          </a:p>
          <a:p>
            <a:pPr algn="ctr">
              <a:lnSpc>
                <a:spcPts val="2740"/>
              </a:lnSpc>
            </a:pPr>
            <a:r>
              <a:rPr lang="en-US" sz="2800" cap="all" dirty="0" smtClean="0">
                <a:solidFill>
                  <a:schemeClr val="tx1"/>
                </a:solidFill>
                <a:latin typeface="Arial" panose="020B0604020202020204" pitchFamily="34" charset="0"/>
                <a:cs typeface="Arial" panose="020B0604020202020204" pitchFamily="34" charset="0"/>
              </a:rPr>
              <a:t>pollution</a:t>
            </a:r>
          </a:p>
        </p:txBody>
      </p:sp>
      <p:pic>
        <p:nvPicPr>
          <p:cNvPr id="24" name="Picture 23" descr="earth3am.jpg"/>
          <p:cNvPicPr>
            <a:picLocks noChangeAspect="1"/>
          </p:cNvPicPr>
          <p:nvPr/>
        </p:nvPicPr>
        <p:blipFill>
          <a:blip r:embed="rId5">
            <a:lum/>
          </a:blip>
          <a:stretch>
            <a:fillRect/>
          </a:stretch>
        </p:blipFill>
        <p:spPr>
          <a:xfrm>
            <a:off x="6438233" y="1888494"/>
            <a:ext cx="2308071" cy="2308071"/>
          </a:xfrm>
          <a:prstGeom prst="roundRect">
            <a:avLst>
              <a:gd name="adj" fmla="val 3307"/>
            </a:avLst>
          </a:prstGeom>
          <a:ln w="25400">
            <a:solidFill>
              <a:srgbClr val="73B632"/>
            </a:solidFill>
          </a:ln>
          <a:effectLst/>
        </p:spPr>
      </p:pic>
      <p:pic>
        <p:nvPicPr>
          <p:cNvPr id="43010" name="Picture 2" descr="C:\Users\acabal1\AppData\Local\Microsoft\Windows\Temporary Internet Files\Content.IE5\C3JMKUMT\MP900315437[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2833"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0698691">
            <a:off x="6837698" y="948682"/>
            <a:ext cx="805949" cy="511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1" y="152400"/>
            <a:ext cx="8534400" cy="914400"/>
          </a:xfrm>
        </p:spPr>
        <p:txBody>
          <a:bodyPr>
            <a:noAutofit/>
          </a:bodyPr>
          <a:lstStyle/>
          <a:p>
            <a:r>
              <a:rPr lang="en-US" sz="3200" b="1" dirty="0" smtClean="0">
                <a:solidFill>
                  <a:srgbClr val="7030A0"/>
                </a:solidFill>
                <a:ea typeface="ＭＳ Ｐゴシック" pitchFamily="34" charset="-128"/>
              </a:rPr>
              <a:t>What’s </a:t>
            </a:r>
            <a:r>
              <a:rPr lang="en-US" sz="3200" b="1" dirty="0">
                <a:solidFill>
                  <a:srgbClr val="7030A0"/>
                </a:solidFill>
                <a:ea typeface="ＭＳ Ｐゴシック" pitchFamily="34" charset="-128"/>
              </a:rPr>
              <a:t>I</a:t>
            </a:r>
            <a:r>
              <a:rPr lang="en-US" sz="3200" b="1" dirty="0" smtClean="0">
                <a:solidFill>
                  <a:srgbClr val="7030A0"/>
                </a:solidFill>
                <a:ea typeface="ＭＳ Ｐゴシック" pitchFamily="34" charset="-128"/>
              </a:rPr>
              <a:t>t </a:t>
            </a:r>
            <a:r>
              <a:rPr lang="en-US" sz="3200" b="1" dirty="0">
                <a:solidFill>
                  <a:srgbClr val="7030A0"/>
                </a:solidFill>
                <a:ea typeface="ＭＳ Ｐゴシック" pitchFamily="34" charset="-128"/>
              </a:rPr>
              <a:t>L</a:t>
            </a:r>
            <a:r>
              <a:rPr lang="en-US" sz="3200" b="1" dirty="0" smtClean="0">
                <a:solidFill>
                  <a:srgbClr val="7030A0"/>
                </a:solidFill>
                <a:ea typeface="ＭＳ Ｐゴシック" pitchFamily="34" charset="-128"/>
              </a:rPr>
              <a:t>ike </a:t>
            </a:r>
            <a:r>
              <a:rPr lang="en-US" sz="3200" b="1" dirty="0">
                <a:solidFill>
                  <a:srgbClr val="7030A0"/>
                </a:solidFill>
                <a:ea typeface="ＭＳ Ｐゴシック" pitchFamily="34" charset="-128"/>
              </a:rPr>
              <a:t>T</a:t>
            </a:r>
            <a:r>
              <a:rPr lang="en-US" sz="3200" b="1" dirty="0" smtClean="0">
                <a:solidFill>
                  <a:srgbClr val="7030A0"/>
                </a:solidFill>
                <a:ea typeface="ＭＳ Ｐゴシック" pitchFamily="34" charset="-128"/>
              </a:rPr>
              <a:t>o </a:t>
            </a:r>
            <a:r>
              <a:rPr lang="en-US" sz="3200" b="1" dirty="0">
                <a:solidFill>
                  <a:srgbClr val="7030A0"/>
                </a:solidFill>
                <a:ea typeface="ＭＳ Ｐゴシック" pitchFamily="34" charset="-128"/>
              </a:rPr>
              <a:t>W</a:t>
            </a:r>
            <a:r>
              <a:rPr lang="en-US" sz="3200" b="1" dirty="0" smtClean="0">
                <a:solidFill>
                  <a:srgbClr val="7030A0"/>
                </a:solidFill>
                <a:ea typeface="ＭＳ Ｐゴシック" pitchFamily="34" charset="-128"/>
              </a:rPr>
              <a:t>alk </a:t>
            </a:r>
            <a:r>
              <a:rPr lang="en-US" sz="3200" b="1" dirty="0">
                <a:solidFill>
                  <a:srgbClr val="7030A0"/>
                </a:solidFill>
                <a:ea typeface="ＭＳ Ｐゴシック" pitchFamily="34" charset="-128"/>
              </a:rPr>
              <a:t>I</a:t>
            </a:r>
            <a:r>
              <a:rPr lang="en-US" sz="3200" b="1" dirty="0" smtClean="0">
                <a:solidFill>
                  <a:srgbClr val="7030A0"/>
                </a:solidFill>
                <a:ea typeface="ＭＳ Ｐゴシック" pitchFamily="34" charset="-128"/>
              </a:rPr>
              <a:t>n </a:t>
            </a:r>
            <a:r>
              <a:rPr lang="en-US" sz="3200" b="1" dirty="0">
                <a:solidFill>
                  <a:srgbClr val="7030A0"/>
                </a:solidFill>
                <a:ea typeface="ＭＳ Ｐゴシック" pitchFamily="34" charset="-128"/>
              </a:rPr>
              <a:t>Y</a:t>
            </a:r>
            <a:r>
              <a:rPr lang="en-US" sz="3200" b="1" dirty="0" smtClean="0">
                <a:solidFill>
                  <a:srgbClr val="7030A0"/>
                </a:solidFill>
                <a:ea typeface="ＭＳ Ｐゴシック" pitchFamily="34" charset="-128"/>
              </a:rPr>
              <a:t>our </a:t>
            </a:r>
            <a:r>
              <a:rPr lang="en-US" sz="3200" b="1" dirty="0">
                <a:solidFill>
                  <a:srgbClr val="7030A0"/>
                </a:solidFill>
                <a:ea typeface="ＭＳ Ｐゴシック" pitchFamily="34" charset="-128"/>
              </a:rPr>
              <a:t>N</a:t>
            </a:r>
            <a:r>
              <a:rPr lang="en-US" sz="3200" b="1" dirty="0" smtClean="0">
                <a:solidFill>
                  <a:srgbClr val="7030A0"/>
                </a:solidFill>
                <a:ea typeface="ＭＳ Ｐゴシック" pitchFamily="34" charset="-128"/>
              </a:rPr>
              <a:t>eighborhood?</a:t>
            </a:r>
          </a:p>
        </p:txBody>
      </p:sp>
      <p:sp>
        <p:nvSpPr>
          <p:cNvPr id="24579" name="Content Placeholder 2"/>
          <p:cNvSpPr>
            <a:spLocks noGrp="1"/>
          </p:cNvSpPr>
          <p:nvPr>
            <p:ph idx="1"/>
          </p:nvPr>
        </p:nvSpPr>
        <p:spPr>
          <a:xfrm>
            <a:off x="3810000" y="990601"/>
            <a:ext cx="5105399" cy="4572000"/>
          </a:xfrm>
        </p:spPr>
        <p:txBody>
          <a:bodyPr>
            <a:normAutofit/>
          </a:bodyPr>
          <a:lstStyle/>
          <a:p>
            <a:endParaRPr lang="en-US" dirty="0" smtClean="0">
              <a:ea typeface="ＭＳ Ｐゴシック" pitchFamily="34" charset="-128"/>
            </a:endParaRPr>
          </a:p>
          <a:p>
            <a:r>
              <a:rPr lang="en-US" dirty="0" smtClean="0">
                <a:ea typeface="ＭＳ Ｐゴシック" pitchFamily="34" charset="-128"/>
              </a:rPr>
              <a:t>What is one thing you like most about walking in your neighborhood?</a:t>
            </a:r>
          </a:p>
          <a:p>
            <a:endParaRPr lang="en-US" dirty="0" smtClean="0">
              <a:ea typeface="ＭＳ Ｐゴシック" pitchFamily="34" charset="-128"/>
            </a:endParaRPr>
          </a:p>
          <a:p>
            <a:r>
              <a:rPr lang="en-US" dirty="0" smtClean="0">
                <a:ea typeface="ＭＳ Ｐゴシック" pitchFamily="34" charset="-128"/>
              </a:rPr>
              <a:t>What is one thing you like least about walking in your neighborhood?</a:t>
            </a:r>
          </a:p>
        </p:txBody>
      </p:sp>
      <p:sp>
        <p:nvSpPr>
          <p:cNvPr id="245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8DA5C144-54C5-428F-8E60-3874256A07CA}" type="slidenum">
              <a:rPr lang="en-US" smtClean="0">
                <a:solidFill>
                  <a:srgbClr val="9D2512"/>
                </a:solidFill>
              </a:rPr>
              <a:pPr eaLnBrk="1" hangingPunct="1"/>
              <a:t>11</a:t>
            </a:fld>
            <a:endParaRPr lang="en-US" dirty="0"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11"/>
          <p:cNvSpPr txBox="1">
            <a:spLocks/>
          </p:cNvSpPr>
          <p:nvPr/>
        </p:nvSpPr>
        <p:spPr>
          <a:xfrm>
            <a:off x="8458200" y="6096000"/>
            <a:ext cx="533400" cy="6096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11</a:t>
            </a:r>
            <a:endParaRPr lang="en-US" sz="1125" dirty="0">
              <a:solidFill>
                <a:schemeClr val="tx1"/>
              </a:solidFill>
              <a:latin typeface="Capitals"/>
              <a:cs typeface="Capitals"/>
            </a:endParaRPr>
          </a:p>
        </p:txBody>
      </p:sp>
      <p:pic>
        <p:nvPicPr>
          <p:cNvPr id="41986" name="Picture 2" descr="C:\Users\acabal1\AppData\Local\Microsoft\Windows\Temporary Internet Files\Content.IE5\KIB7VT6T\MP9003859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86" y="1014761"/>
            <a:ext cx="3357314" cy="4700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Slide Number Placeholder 3"/>
          <p:cNvSpPr>
            <a:spLocks noGrp="1"/>
          </p:cNvSpPr>
          <p:nvPr>
            <p:ph type="sldNum" sz="quarter" idx="12"/>
          </p:nvPr>
        </p:nvSpPr>
        <p:spPr bwMode="auto">
          <a:xfrm>
            <a:off x="8534400" y="6362700"/>
            <a:ext cx="457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1CA85FC-4235-4686-9592-D75AE19F4C87}" type="slidenum">
              <a:rPr lang="en-US" smtClean="0">
                <a:solidFill>
                  <a:srgbClr val="9D2512"/>
                </a:solidFill>
              </a:rPr>
              <a:pPr eaLnBrk="1" hangingPunct="1"/>
              <a:t>12</a:t>
            </a:fld>
            <a:endParaRPr lang="en-US" dirty="0" smtClean="0">
              <a:solidFill>
                <a:srgbClr val="9D2512"/>
              </a:solidFill>
            </a:endParaRPr>
          </a:p>
        </p:txBody>
      </p:sp>
      <p:pic>
        <p:nvPicPr>
          <p:cNvPr id="25604" name="Picture 4" descr="P1010107"/>
          <p:cNvPicPr>
            <a:picLocks noChangeAspect="1" noChangeArrowheads="1"/>
          </p:cNvPicPr>
          <p:nvPr/>
        </p:nvPicPr>
        <p:blipFill>
          <a:blip r:embed="rId3" cstate="print">
            <a:extLst>
              <a:ext uri="{28A0092B-C50C-407E-A947-70E740481C1C}">
                <a14:useLocalDpi xmlns:a14="http://schemas.microsoft.com/office/drawing/2010/main" val="0"/>
              </a:ext>
            </a:extLst>
          </a:blip>
          <a:srcRect l="5357" t="4286" r="7857" b="4286"/>
          <a:stretch>
            <a:fillRect/>
          </a:stretch>
        </p:blipFill>
        <p:spPr bwMode="auto">
          <a:xfrm>
            <a:off x="1333500" y="914401"/>
            <a:ext cx="6477000" cy="5117630"/>
          </a:xfrm>
          <a:prstGeom prst="roundRect">
            <a:avLst>
              <a:gd name="adj" fmla="val 8594"/>
            </a:avLst>
          </a:prstGeom>
          <a:solidFill>
            <a:srgbClr val="FFFFFF">
              <a:shade val="85000"/>
            </a:srgbClr>
          </a:solidFill>
          <a:ln>
            <a:noFill/>
          </a:ln>
          <a:effectLst/>
          <a:extLst/>
        </p:spPr>
      </p:pic>
      <p:sp>
        <p:nvSpPr>
          <p:cNvPr id="5" name="Rounded Rectangle 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WHAT’S IT LIKE TO WALK IN AMERICA</a:t>
            </a:r>
            <a:r>
              <a:rPr lang="en-US" sz="2800" b="1" dirty="0" smtClean="0"/>
              <a:t> TODAY?</a:t>
            </a:r>
            <a:endParaRPr lang="en-US" sz="2800" b="1" dirty="0"/>
          </a:p>
        </p:txBody>
      </p:sp>
      <p:sp>
        <p:nvSpPr>
          <p:cNvPr id="7" name="Oval 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13</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8" name="Picture 2" descr="IMG_1524"/>
          <p:cNvPicPr>
            <a:picLocks noChangeAspect="1" noChangeArrowheads="1"/>
          </p:cNvPicPr>
          <p:nvPr/>
        </p:nvPicPr>
        <p:blipFill>
          <a:blip r:embed="rId3" cstate="print">
            <a:extLst>
              <a:ext uri="{28A0092B-C50C-407E-A947-70E740481C1C}">
                <a14:useLocalDpi xmlns:a14="http://schemas.microsoft.com/office/drawing/2010/main" val="0"/>
              </a:ext>
            </a:extLst>
          </a:blip>
          <a:srcRect l="15117" t="697" b="17616"/>
          <a:stretch>
            <a:fillRect/>
          </a:stretch>
        </p:blipFill>
        <p:spPr bwMode="auto">
          <a:xfrm>
            <a:off x="819127" y="1143000"/>
            <a:ext cx="3219473" cy="4648200"/>
          </a:xfrm>
          <a:prstGeom prst="roundRect">
            <a:avLst>
              <a:gd name="adj" fmla="val 8594"/>
            </a:avLst>
          </a:prstGeom>
          <a:solidFill>
            <a:srgbClr val="FFFFFF">
              <a:shade val="85000"/>
            </a:srgbClr>
          </a:solidFill>
          <a:ln>
            <a:noFill/>
          </a:ln>
          <a:effectLst/>
          <a:extLst/>
        </p:spPr>
      </p:pic>
      <p:pic>
        <p:nvPicPr>
          <p:cNvPr id="26629" name="Picture 3" descr="desirepath"/>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t="25000" r="25009"/>
          <a:stretch>
            <a:fillRect/>
          </a:stretch>
        </p:blipFill>
        <p:spPr bwMode="auto">
          <a:xfrm>
            <a:off x="4892364" y="1109546"/>
            <a:ext cx="3504027" cy="4648200"/>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WHAT’S IT LIKE TO WALK IN AMERICA</a:t>
            </a:r>
            <a:r>
              <a:rPr lang="en-US" sz="2800" b="1" dirty="0" smtClean="0"/>
              <a:t> TODAY?</a:t>
            </a:r>
            <a:endParaRPr lang="en-US" sz="2800" b="1" dirty="0"/>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14</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descr="El Cajon Broadway (Mollison and Balentyne)Walkability Study 002.JPG"/>
          <p:cNvPicPr>
            <a:picLocks noChangeAspect="1"/>
          </p:cNvPicPr>
          <p:nvPr/>
        </p:nvPicPr>
        <p:blipFill rotWithShape="1">
          <a:blip r:embed="rId3" cstate="print"/>
          <a:srcRect l="27642"/>
          <a:stretch/>
        </p:blipFill>
        <p:spPr bwMode="auto">
          <a:xfrm>
            <a:off x="5123987" y="1790700"/>
            <a:ext cx="3639013" cy="37719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14</a:t>
            </a:fld>
            <a:endParaRPr lang="en-US"/>
          </a:p>
        </p:txBody>
      </p:sp>
      <p:pic>
        <p:nvPicPr>
          <p:cNvPr id="5" name="Content Placeholder 4" descr="El Cajon Broadway (Mollison and Balentyne)Walkability Study 024.JPG"/>
          <p:cNvPicPr>
            <a:picLocks noGrp="1" noChangeAspect="1"/>
          </p:cNvPicPr>
          <p:nvPr>
            <p:ph sz="quarter" idx="4294967295"/>
          </p:nvPr>
        </p:nvPicPr>
        <p:blipFill rotWithShape="1">
          <a:blip r:embed="rId4" cstate="print"/>
          <a:srcRect l="10975" r="8735"/>
          <a:stretch/>
        </p:blipFill>
        <p:spPr>
          <a:xfrm>
            <a:off x="381000" y="1562100"/>
            <a:ext cx="4527396" cy="4229100"/>
          </a:xfrm>
          <a:prstGeom prst="roundRect">
            <a:avLst/>
          </a:prstGeom>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1371600" y="254335"/>
            <a:ext cx="6019800" cy="9906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t>CRACKED SIDEWALKS</a:t>
            </a:r>
            <a:endParaRPr lang="en-US" sz="3600" b="1"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15</a:t>
            </a:r>
            <a:endParaRPr lang="en-US" sz="1125" dirty="0">
              <a:solidFill>
                <a:schemeClr val="tx1"/>
              </a:solidFill>
              <a:latin typeface="Capitals"/>
              <a:cs typeface="Capitals"/>
            </a:endParaRPr>
          </a:p>
        </p:txBody>
      </p:sp>
      <p:pic>
        <p:nvPicPr>
          <p:cNvPr id="44034" name="Picture 2" descr="C:\Users\acabal1\AppData\Local\Microsoft\Windows\Temporary Internet Files\Content.IE5\BFUNFP5J\MP900411665[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291" l="0" r="98906"/>
                    </a14:imgEffect>
                  </a14:imgLayer>
                </a14:imgProps>
              </a:ext>
              <a:ext uri="{28A0092B-C50C-407E-A947-70E740481C1C}">
                <a14:useLocalDpi xmlns:a14="http://schemas.microsoft.com/office/drawing/2010/main" val="0"/>
              </a:ext>
            </a:extLst>
          </a:blip>
          <a:srcRect/>
          <a:stretch>
            <a:fillRect/>
          </a:stretch>
        </p:blipFill>
        <p:spPr bwMode="auto">
          <a:xfrm>
            <a:off x="289932" y="20302"/>
            <a:ext cx="2806762" cy="173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47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descr="El Cajon Broadway (Mollison and Balentyne)Walkability Study 005.JPG"/>
          <p:cNvPicPr>
            <a:picLocks noChangeAspect="1"/>
          </p:cNvPicPr>
          <p:nvPr/>
        </p:nvPicPr>
        <p:blipFill>
          <a:blip r:embed="rId3" cstate="print"/>
          <a:stretch>
            <a:fillRect/>
          </a:stretch>
        </p:blipFill>
        <p:spPr bwMode="auto">
          <a:xfrm>
            <a:off x="685800" y="381000"/>
            <a:ext cx="7543800" cy="56578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15</a:t>
            </a:fld>
            <a:endParaRPr lang="en-US"/>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16</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El Cajon Broadway (Mollison and Balentyne)Walkability Study 007.JPG"/>
          <p:cNvPicPr>
            <a:picLocks noGrp="1" noChangeAspect="1"/>
          </p:cNvPicPr>
          <p:nvPr>
            <p:ph idx="1"/>
          </p:nvPr>
        </p:nvPicPr>
        <p:blipFill>
          <a:blip r:embed="rId3" cstate="print"/>
          <a:stretch>
            <a:fillRect/>
          </a:stretch>
        </p:blipFill>
        <p:spPr>
          <a:xfrm>
            <a:off x="1447800" y="1219200"/>
            <a:ext cx="5963708" cy="4472781"/>
          </a:xfrm>
        </p:spPr>
      </p:pic>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16</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6858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b="1" dirty="0" smtClean="0"/>
              <a:t>WHAT HAPPENED HERE?</a:t>
            </a:r>
            <a:endParaRPr lang="en-US" sz="3600" b="1"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17</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El Cajon Broadway (Mollison and Balentyne)Walkability Study 022.JPG"/>
          <p:cNvPicPr>
            <a:picLocks noGrp="1" noChangeAspect="1"/>
          </p:cNvPicPr>
          <p:nvPr>
            <p:ph idx="1"/>
          </p:nvPr>
        </p:nvPicPr>
        <p:blipFill>
          <a:blip r:embed="rId3" cstate="print"/>
          <a:stretch>
            <a:fillRect/>
          </a:stretch>
        </p:blipFill>
        <p:spPr>
          <a:xfrm>
            <a:off x="448527" y="3533775"/>
            <a:ext cx="3175000" cy="2381250"/>
          </a:xfrm>
          <a:prstGeom prst="roundRect">
            <a:avLst/>
          </a:prstGeom>
        </p:spPr>
      </p:pic>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17</a:t>
            </a:fld>
            <a:endParaRPr lang="en-US"/>
          </a:p>
        </p:txBody>
      </p:sp>
      <p:pic>
        <p:nvPicPr>
          <p:cNvPr id="6" name="Content Placeholder 8" descr="El Cajon Broadway (Mollison and Balentyne)Walkability Study 011.JPG"/>
          <p:cNvPicPr>
            <a:picLocks noChangeAspect="1"/>
          </p:cNvPicPr>
          <p:nvPr/>
        </p:nvPicPr>
        <p:blipFill>
          <a:blip r:embed="rId4" cstate="print"/>
          <a:stretch>
            <a:fillRect/>
          </a:stretch>
        </p:blipFill>
        <p:spPr bwMode="auto">
          <a:xfrm>
            <a:off x="3708400" y="775939"/>
            <a:ext cx="5232400" cy="3924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descr="El Cajon Broadway (Mollison and Balentyne)Walkability Study 019.JPG"/>
          <p:cNvPicPr>
            <a:picLocks noChangeAspect="1"/>
          </p:cNvPicPr>
          <p:nvPr/>
        </p:nvPicPr>
        <p:blipFill>
          <a:blip r:embed="rId5" cstate="print"/>
          <a:stretch>
            <a:fillRect/>
          </a:stretch>
        </p:blipFill>
        <p:spPr bwMode="auto">
          <a:xfrm>
            <a:off x="152400" y="685800"/>
            <a:ext cx="3454400" cy="25908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18</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18</a:t>
            </a:fld>
            <a:endParaRPr lang="en-US"/>
          </a:p>
        </p:txBody>
      </p:sp>
      <p:pic>
        <p:nvPicPr>
          <p:cNvPr id="5" name="Content Placeholder 4" descr="El Cajon Broadway (Mollison and Balentyne)Walkability Study 020.JPG"/>
          <p:cNvPicPr>
            <a:picLocks noGrp="1" noChangeAspect="1"/>
          </p:cNvPicPr>
          <p:nvPr>
            <p:ph sz="quarter" idx="4294967295"/>
          </p:nvPr>
        </p:nvPicPr>
        <p:blipFill>
          <a:blip r:embed="rId3" cstate="print"/>
          <a:stretch>
            <a:fillRect/>
          </a:stretch>
        </p:blipFill>
        <p:spPr>
          <a:xfrm>
            <a:off x="838200" y="400050"/>
            <a:ext cx="7696200" cy="5772150"/>
          </a:xfrm>
          <a:prstGeom prst="roundRect">
            <a:avLst/>
          </a:prstGeom>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248400"/>
            <a:ext cx="457200" cy="3048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19</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19</a:t>
            </a:fld>
            <a:endParaRPr lang="en-US"/>
          </a:p>
        </p:txBody>
      </p:sp>
      <p:pic>
        <p:nvPicPr>
          <p:cNvPr id="6" name="Content Placeholder 4" descr="El Cajon Broadway (Mollison and Balentyne)Walkability Study 025.JPG"/>
          <p:cNvPicPr>
            <a:picLocks noChangeAspect="1"/>
          </p:cNvPicPr>
          <p:nvPr/>
        </p:nvPicPr>
        <p:blipFill>
          <a:blip r:embed="rId3" cstate="print"/>
          <a:stretch>
            <a:fillRect/>
          </a:stretch>
        </p:blipFill>
        <p:spPr bwMode="auto">
          <a:xfrm>
            <a:off x="2667000" y="449766"/>
            <a:ext cx="4191000" cy="5588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20</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228600" y="762000"/>
            <a:ext cx="2667000" cy="5257800"/>
          </a:xfrm>
          <a:prstGeom prst="roundRect">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800" dirty="0"/>
          </a:p>
        </p:txBody>
      </p:sp>
      <p:sp>
        <p:nvSpPr>
          <p:cNvPr id="16386" name="Title 1"/>
          <p:cNvSpPr>
            <a:spLocks noGrp="1"/>
          </p:cNvSpPr>
          <p:nvPr>
            <p:ph type="title"/>
          </p:nvPr>
        </p:nvSpPr>
        <p:spPr>
          <a:xfrm>
            <a:off x="76200" y="762000"/>
            <a:ext cx="2971800" cy="1219200"/>
          </a:xfrm>
        </p:spPr>
        <p:txBody>
          <a:bodyPr>
            <a:normAutofit/>
          </a:bodyPr>
          <a:lstStyle/>
          <a:p>
            <a:pPr algn="ctr" eaLnBrk="1" hangingPunct="1"/>
            <a:r>
              <a:rPr lang="en-US" dirty="0" smtClean="0">
                <a:solidFill>
                  <a:schemeClr val="bg1"/>
                </a:solidFill>
                <a:ea typeface="ＭＳ Ｐゴシック" pitchFamily="34" charset="-128"/>
              </a:rPr>
              <a:t>Session 4</a:t>
            </a:r>
            <a:br>
              <a:rPr lang="en-US" dirty="0" smtClean="0">
                <a:solidFill>
                  <a:schemeClr val="bg1"/>
                </a:solidFill>
                <a:ea typeface="ＭＳ Ｐゴシック" pitchFamily="34" charset="-128"/>
              </a:rPr>
            </a:br>
            <a:r>
              <a:rPr lang="en-US" dirty="0" smtClean="0">
                <a:solidFill>
                  <a:schemeClr val="bg1"/>
                </a:solidFill>
                <a:ea typeface="ＭＳ Ｐゴシック" pitchFamily="34" charset="-128"/>
              </a:rPr>
              <a:t>Safe, Walkable Communities</a:t>
            </a:r>
          </a:p>
        </p:txBody>
      </p:sp>
      <p:sp>
        <p:nvSpPr>
          <p:cNvPr id="16387" name="Text Placeholder 2"/>
          <p:cNvSpPr>
            <a:spLocks noGrp="1"/>
          </p:cNvSpPr>
          <p:nvPr>
            <p:ph type="body" sz="half" idx="2"/>
          </p:nvPr>
        </p:nvSpPr>
        <p:spPr>
          <a:xfrm>
            <a:off x="228600" y="2057400"/>
            <a:ext cx="2667000" cy="4038600"/>
          </a:xfrm>
        </p:spPr>
        <p:txBody>
          <a:bodyPr/>
          <a:lstStyle/>
          <a:p>
            <a:pPr eaLnBrk="1" hangingPunct="1">
              <a:spcAft>
                <a:spcPts val="0"/>
              </a:spcAft>
            </a:pPr>
            <a:r>
              <a:rPr lang="en-US" sz="1200" b="1" dirty="0" smtClean="0">
                <a:solidFill>
                  <a:schemeClr val="bg1"/>
                </a:solidFill>
                <a:ea typeface="ＭＳ Ｐゴシック" pitchFamily="34" charset="-128"/>
              </a:rPr>
              <a:t>     </a:t>
            </a:r>
            <a:r>
              <a:rPr lang="en-US" sz="1600" b="1" dirty="0" smtClean="0">
                <a:solidFill>
                  <a:schemeClr val="bg1"/>
                </a:solidFill>
                <a:ea typeface="ＭＳ Ｐゴシック" pitchFamily="34" charset="-128"/>
              </a:rPr>
              <a:t>Session Objectives:</a:t>
            </a:r>
          </a:p>
          <a:p>
            <a:pPr marL="342900" indent="-342900" eaLnBrk="1" hangingPunct="1">
              <a:buAutoNum type="arabicPeriod"/>
            </a:pPr>
            <a:r>
              <a:rPr lang="en-US" sz="1800" dirty="0" smtClean="0">
                <a:solidFill>
                  <a:schemeClr val="bg1"/>
                </a:solidFill>
                <a:ea typeface="ＭＳ Ｐゴシック" pitchFamily="34" charset="-128"/>
              </a:rPr>
              <a:t>To explore the core principles of walkability </a:t>
            </a:r>
          </a:p>
          <a:p>
            <a:pPr marL="342900" indent="-342900" eaLnBrk="1" hangingPunct="1">
              <a:buAutoNum type="arabicPeriod"/>
            </a:pPr>
            <a:r>
              <a:rPr lang="en-US" sz="1800" dirty="0" smtClean="0">
                <a:solidFill>
                  <a:schemeClr val="bg1"/>
                </a:solidFill>
                <a:ea typeface="ＭＳ Ｐゴシック" pitchFamily="34" charset="-128"/>
              </a:rPr>
              <a:t>To assess neighborhood conditions for pedestrians &amp; cyclists.</a:t>
            </a:r>
          </a:p>
          <a:p>
            <a:pPr marL="342900" indent="-342900" eaLnBrk="1" hangingPunct="1">
              <a:buAutoNum type="arabicPeriod"/>
            </a:pPr>
            <a:r>
              <a:rPr lang="en-US" sz="1800" dirty="0" smtClean="0">
                <a:solidFill>
                  <a:schemeClr val="bg1"/>
                </a:solidFill>
                <a:ea typeface="ＭＳ Ｐゴシック" pitchFamily="34" charset="-128"/>
              </a:rPr>
              <a:t>To understand the core concepts of Crime Prevention Through Environmental Design</a:t>
            </a:r>
          </a:p>
          <a:p>
            <a:pPr eaLnBrk="1" hangingPunct="1"/>
            <a:endParaRPr lang="en-US" sz="1800" b="1" dirty="0" smtClean="0">
              <a:solidFill>
                <a:schemeClr val="tx1"/>
              </a:solidFill>
              <a:ea typeface="ＭＳ Ｐゴシック" pitchFamily="34" charset="-128"/>
            </a:endParaRPr>
          </a:p>
          <a:p>
            <a:pPr eaLnBrk="1" hangingPunct="1"/>
            <a:endParaRPr lang="en-US" sz="1800" dirty="0" smtClean="0">
              <a:ea typeface="ＭＳ Ｐゴシック" pitchFamily="34" charset="-128"/>
            </a:endParaRPr>
          </a:p>
        </p:txBody>
      </p:sp>
      <p:sp>
        <p:nvSpPr>
          <p:cNvPr id="1640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DF0EBD3-EC06-4F0A-8DCD-68032FD7874A}" type="slidenum">
              <a:rPr lang="en-US" smtClean="0">
                <a:solidFill>
                  <a:srgbClr val="9D2512"/>
                </a:solidFill>
              </a:rPr>
              <a:pPr eaLnBrk="1" hangingPunct="1"/>
              <a:t>2</a:t>
            </a:fld>
            <a:endParaRPr lang="en-US" dirty="0" smtClean="0">
              <a:solidFill>
                <a:srgbClr val="9D2512"/>
              </a:solidFill>
            </a:endParaRPr>
          </a:p>
        </p:txBody>
      </p:sp>
      <p:sp>
        <p:nvSpPr>
          <p:cNvPr id="16406" name="Text Placeholder 2"/>
          <p:cNvSpPr>
            <a:spLocks/>
          </p:cNvSpPr>
          <p:nvPr/>
        </p:nvSpPr>
        <p:spPr bwMode="auto">
          <a:xfrm>
            <a:off x="228600" y="3352800"/>
            <a:ext cx="24384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lnSpc>
                <a:spcPct val="80000"/>
              </a:lnSpc>
              <a:spcBef>
                <a:spcPct val="20000"/>
              </a:spcBef>
              <a:buClr>
                <a:schemeClr val="accent1"/>
              </a:buClr>
              <a:buSzPct val="85000"/>
              <a:buFont typeface="Wingdings 2" pitchFamily="18" charset="2"/>
              <a:buNone/>
            </a:pPr>
            <a:endParaRPr lang="en-US" sz="1100" dirty="0"/>
          </a:p>
        </p:txBody>
      </p:sp>
      <p:sp>
        <p:nvSpPr>
          <p:cNvPr id="16408" name="TextBox 5"/>
          <p:cNvSpPr txBox="1">
            <a:spLocks noChangeArrowheads="1"/>
          </p:cNvSpPr>
          <p:nvPr/>
        </p:nvSpPr>
        <p:spPr bwMode="auto">
          <a:xfrm>
            <a:off x="5105400" y="152400"/>
            <a:ext cx="1325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dirty="0">
                <a:solidFill>
                  <a:schemeClr val="bg1"/>
                </a:solidFill>
              </a:rPr>
              <a:t>AGENDA</a:t>
            </a:r>
          </a:p>
        </p:txBody>
      </p:sp>
      <p:sp>
        <p:nvSpPr>
          <p:cNvPr id="12" name="Rounded Rectangle 11"/>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AGENDA</a:t>
            </a:r>
            <a:endParaRPr lang="en-US" sz="2800" dirty="0"/>
          </a:p>
        </p:txBody>
      </p:sp>
      <p:sp>
        <p:nvSpPr>
          <p:cNvPr id="14" name="Oval 13"/>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11"/>
          <p:cNvSpPr txBox="1">
            <a:spLocks/>
          </p:cNvSpPr>
          <p:nvPr/>
        </p:nvSpPr>
        <p:spPr>
          <a:xfrm>
            <a:off x="8534400"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a:t>
            </a:r>
            <a:endParaRPr lang="en-US" sz="1125" dirty="0">
              <a:solidFill>
                <a:schemeClr val="tx1"/>
              </a:solidFill>
              <a:latin typeface="Capitals"/>
              <a:cs typeface="Capitals"/>
            </a:endParaRPr>
          </a:p>
        </p:txBody>
      </p:sp>
      <p:grpSp>
        <p:nvGrpSpPr>
          <p:cNvPr id="42" name="Group 41"/>
          <p:cNvGrpSpPr/>
          <p:nvPr/>
        </p:nvGrpSpPr>
        <p:grpSpPr>
          <a:xfrm>
            <a:off x="3310139" y="990600"/>
            <a:ext cx="5300461" cy="3200400"/>
            <a:chOff x="2741081" y="829733"/>
            <a:chExt cx="6062132" cy="4866116"/>
          </a:xfrm>
        </p:grpSpPr>
        <p:sp>
          <p:nvSpPr>
            <p:cNvPr id="43" name="TextBox 42"/>
            <p:cNvSpPr txBox="1"/>
            <p:nvPr/>
          </p:nvSpPr>
          <p:spPr>
            <a:xfrm>
              <a:off x="2792855" y="933289"/>
              <a:ext cx="6008245" cy="4430072"/>
            </a:xfrm>
            <a:prstGeom prst="rect">
              <a:avLst/>
            </a:prstGeom>
            <a:noFill/>
          </p:spPr>
          <p:txBody>
            <a:bodyPr wrap="square" rtlCol="0">
              <a:spAutoFit/>
            </a:bodyPr>
            <a:lstStyle/>
            <a:p>
              <a:pPr>
                <a:lnSpc>
                  <a:spcPts val="2040"/>
                </a:lnSpc>
              </a:pPr>
              <a:r>
                <a:rPr lang="en-US" sz="2000" b="1" i="1" dirty="0" smtClean="0">
                  <a:solidFill>
                    <a:srgbClr val="441A66"/>
                  </a:solidFill>
                  <a:latin typeface="Arial" panose="020B0604020202020204" pitchFamily="34" charset="0"/>
                  <a:cs typeface="Arial" panose="020B0604020202020204" pitchFamily="34" charset="0"/>
                </a:rPr>
                <a:t>Welcome/Review</a:t>
              </a:r>
            </a:p>
            <a:p>
              <a:pPr>
                <a:lnSpc>
                  <a:spcPts val="2040"/>
                </a:lnSpc>
                <a:buFont typeface="Arial"/>
                <a:buChar char="•"/>
              </a:pPr>
              <a:endParaRPr lang="en-US" sz="1100" b="1" i="1" dirty="0" smtClean="0">
                <a:solidFill>
                  <a:srgbClr val="00B0D8"/>
                </a:solidFill>
                <a:latin typeface="Arial" panose="020B0604020202020204" pitchFamily="34" charset="0"/>
                <a:cs typeface="Arial" panose="020B0604020202020204" pitchFamily="34" charset="0"/>
              </a:endParaRPr>
            </a:p>
            <a:p>
              <a:pPr>
                <a:lnSpc>
                  <a:spcPts val="2040"/>
                </a:lnSpc>
              </a:pPr>
              <a:r>
                <a:rPr lang="en-US" sz="2000" b="1" i="1" dirty="0" smtClean="0">
                  <a:solidFill>
                    <a:srgbClr val="00B0D8"/>
                  </a:solidFill>
                  <a:latin typeface="Arial" panose="020B0604020202020204" pitchFamily="34" charset="0"/>
                  <a:cs typeface="Arial" panose="020B0604020202020204" pitchFamily="34" charset="0"/>
                </a:rPr>
                <a:t>Core Elements of a Walkable Community</a:t>
              </a:r>
            </a:p>
            <a:p>
              <a:pPr lvl="0" fontAlgn="base">
                <a:lnSpc>
                  <a:spcPts val="2040"/>
                </a:lnSpc>
                <a:tabLst>
                  <a:tab pos="114300" algn="l"/>
                </a:tabLst>
              </a:pPr>
              <a:endParaRPr lang="en-US" sz="2000" b="1" i="1" dirty="0" smtClean="0">
                <a:solidFill>
                  <a:srgbClr val="1B75BC"/>
                </a:solidFill>
                <a:latin typeface="Arial" panose="020B0604020202020204" pitchFamily="34" charset="0"/>
                <a:cs typeface="Arial" panose="020B0604020202020204" pitchFamily="34" charset="0"/>
              </a:endParaRPr>
            </a:p>
            <a:p>
              <a:pPr lvl="0" fontAlgn="base">
                <a:lnSpc>
                  <a:spcPts val="2040"/>
                </a:lnSpc>
                <a:tabLst>
                  <a:tab pos="114300" algn="l"/>
                </a:tabLst>
              </a:pPr>
              <a:r>
                <a:rPr lang="en-US" sz="2000" b="1" i="1" dirty="0" smtClean="0">
                  <a:solidFill>
                    <a:srgbClr val="CD0920"/>
                  </a:solidFill>
                  <a:latin typeface="Arial" panose="020B0604020202020204" pitchFamily="34" charset="0"/>
                  <a:cs typeface="Arial" panose="020B0604020202020204" pitchFamily="34" charset="0"/>
                </a:rPr>
                <a:t>Crime Prevention Through Environmental Design </a:t>
              </a:r>
            </a:p>
            <a:p>
              <a:pPr>
                <a:lnSpc>
                  <a:spcPts val="2040"/>
                </a:lnSpc>
              </a:pPr>
              <a:endParaRPr lang="en-US" sz="2000" b="1" i="1" dirty="0" smtClean="0">
                <a:solidFill>
                  <a:srgbClr val="DA5120"/>
                </a:solidFill>
                <a:latin typeface="Arial" panose="020B0604020202020204" pitchFamily="34" charset="0"/>
                <a:cs typeface="Arial" panose="020B0604020202020204" pitchFamily="34" charset="0"/>
              </a:endParaRPr>
            </a:p>
            <a:p>
              <a:pPr lvl="0">
                <a:lnSpc>
                  <a:spcPts val="2040"/>
                </a:lnSpc>
              </a:pPr>
              <a:r>
                <a:rPr lang="en-US" b="1" i="1" dirty="0" smtClean="0">
                  <a:solidFill>
                    <a:srgbClr val="147B33"/>
                  </a:solidFill>
                  <a:latin typeface="Arial" panose="020B0604020202020204" pitchFamily="34" charset="0"/>
                  <a:cs typeface="Arial" panose="020B0604020202020204" pitchFamily="34" charset="0"/>
                </a:rPr>
                <a:t>Interactive Activity</a:t>
              </a:r>
            </a:p>
            <a:p>
              <a:pPr marL="182880" indent="-182880" fontAlgn="base">
                <a:lnSpc>
                  <a:spcPts val="2040"/>
                </a:lnSpc>
                <a:buFont typeface="Arial"/>
                <a:buChar char="•"/>
                <a:tabLst>
                  <a:tab pos="114300" algn="l"/>
                </a:tabLst>
                <a:defRPr/>
              </a:pPr>
              <a:r>
                <a:rPr lang="en-US" sz="1100" dirty="0" smtClean="0">
                  <a:latin typeface="Arial" panose="020B0604020202020204" pitchFamily="34" charset="0"/>
                  <a:cs typeface="Arial" panose="020B0604020202020204" pitchFamily="34" charset="0"/>
                </a:rPr>
                <a:t>Public Safety Neighborhood Assessment</a:t>
              </a:r>
            </a:p>
            <a:p>
              <a:pPr marL="182880" indent="-182880" fontAlgn="base">
                <a:lnSpc>
                  <a:spcPts val="2040"/>
                </a:lnSpc>
                <a:buFont typeface="Arial"/>
                <a:buChar char="•"/>
                <a:tabLst>
                  <a:tab pos="114300" algn="l"/>
                </a:tabLst>
                <a:defRPr/>
              </a:pPr>
              <a:endParaRPr lang="en-US" sz="1100" b="1" i="1" dirty="0" smtClean="0">
                <a:solidFill>
                  <a:srgbClr val="791344"/>
                </a:solidFill>
                <a:latin typeface="Arial" panose="020B0604020202020204" pitchFamily="34" charset="0"/>
                <a:cs typeface="Arial" panose="020B0604020202020204" pitchFamily="34" charset="0"/>
              </a:endParaRPr>
            </a:p>
            <a:p>
              <a:pPr lvl="0" fontAlgn="base">
                <a:lnSpc>
                  <a:spcPts val="2040"/>
                </a:lnSpc>
                <a:tabLst>
                  <a:tab pos="114300" algn="l"/>
                </a:tabLst>
                <a:defRPr/>
              </a:pPr>
              <a:r>
                <a:rPr lang="en-US" sz="2000" b="1" i="1" dirty="0" smtClean="0">
                  <a:solidFill>
                    <a:srgbClr val="E78E23"/>
                  </a:solidFill>
                  <a:latin typeface="Arial" panose="020B0604020202020204" pitchFamily="34" charset="0"/>
                  <a:cs typeface="Arial" panose="020B0604020202020204" pitchFamily="34" charset="0"/>
                </a:rPr>
                <a:t>Closing</a:t>
              </a:r>
              <a:endParaRPr lang="en-US" sz="1100" dirty="0" smtClean="0">
                <a:solidFill>
                  <a:srgbClr val="E78E23"/>
                </a:solidFill>
                <a:latin typeface="Arial" panose="020B0604020202020204" pitchFamily="34" charset="0"/>
                <a:cs typeface="Arial" panose="020B0604020202020204" pitchFamily="34" charset="0"/>
              </a:endParaRPr>
            </a:p>
          </p:txBody>
        </p:sp>
        <p:sp>
          <p:nvSpPr>
            <p:cNvPr id="44" name="Rounded Rectangle 43"/>
            <p:cNvSpPr/>
            <p:nvPr/>
          </p:nvSpPr>
          <p:spPr>
            <a:xfrm>
              <a:off x="2741081" y="829733"/>
              <a:ext cx="6062132" cy="4866116"/>
            </a:xfrm>
            <a:prstGeom prst="roundRect">
              <a:avLst>
                <a:gd name="adj" fmla="val 2691"/>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2752440" y="1524792"/>
              <a:ext cx="6048660" cy="1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752440" y="2335811"/>
              <a:ext cx="6048660" cy="1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752440" y="3494410"/>
              <a:ext cx="6048660" cy="1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752440" y="4653010"/>
              <a:ext cx="6048660" cy="1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91138" name="Picture 2" descr="boys,bus stops,buses,children,education,Fotolia,girls,kids,neighborhoods,parks,passengers,people,Photographs,rides,roads,school buses,schools,stops,students,youths"/>
          <p:cNvPicPr>
            <a:picLocks noChangeAspect="1" noChangeArrowheads="1"/>
          </p:cNvPicPr>
          <p:nvPr/>
        </p:nvPicPr>
        <p:blipFill>
          <a:blip r:embed="rId3" cstate="print"/>
          <a:srcRect t="17231" b="18769"/>
          <a:stretch>
            <a:fillRect/>
          </a:stretch>
        </p:blipFill>
        <p:spPr bwMode="auto">
          <a:xfrm>
            <a:off x="4953000" y="3723094"/>
            <a:ext cx="3295271" cy="2108973"/>
          </a:xfrm>
          <a:prstGeom prst="round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20</a:t>
            </a:fld>
            <a:endParaRPr lang="en-US"/>
          </a:p>
        </p:txBody>
      </p:sp>
      <p:pic>
        <p:nvPicPr>
          <p:cNvPr id="8" name="Content Placeholder 4" descr="El Cajon Broadway (Mollison and Balentyne)Walkability Study 030.JPG"/>
          <p:cNvPicPr>
            <a:picLocks noChangeAspect="1"/>
          </p:cNvPicPr>
          <p:nvPr/>
        </p:nvPicPr>
        <p:blipFill>
          <a:blip r:embed="rId3" cstate="print"/>
          <a:stretch>
            <a:fillRect/>
          </a:stretch>
        </p:blipFill>
        <p:spPr bwMode="auto">
          <a:xfrm>
            <a:off x="2730500" y="990600"/>
            <a:ext cx="5994400" cy="44958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5334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21</a:t>
            </a:r>
            <a:endParaRPr lang="en-US" sz="1125" dirty="0">
              <a:solidFill>
                <a:schemeClr val="tx1"/>
              </a:solidFill>
              <a:latin typeface="Capitals"/>
              <a:cs typeface="Capitals"/>
            </a:endParaRPr>
          </a:p>
        </p:txBody>
      </p:sp>
      <p:pic>
        <p:nvPicPr>
          <p:cNvPr id="46083" name="Picture 3" descr="C:\Users\acabal1\AppData\Local\Microsoft\Windows\Temporary Internet Files\Content.IE5\Y7EQ4JT2\MP90042304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5800" y="1640158"/>
            <a:ext cx="2701383" cy="2701383"/>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50750DE-BA9E-439D-9C3C-A123D266C1ED}" type="slidenum">
              <a:rPr lang="en-US" smtClean="0">
                <a:solidFill>
                  <a:srgbClr val="9D2512"/>
                </a:solidFill>
              </a:rPr>
              <a:pPr eaLnBrk="1" hangingPunct="1"/>
              <a:t>21</a:t>
            </a:fld>
            <a:endParaRPr lang="en-US" smtClean="0">
              <a:solidFill>
                <a:srgbClr val="9D2512"/>
              </a:solidFill>
            </a:endParaRPr>
          </a:p>
        </p:txBody>
      </p:sp>
      <p:pic>
        <p:nvPicPr>
          <p:cNvPr id="28676" name="Picture 1027" descr="Landscape_EverNofCC"/>
          <p:cNvPicPr>
            <a:picLocks noChangeAspect="1" noChangeArrowheads="1"/>
          </p:cNvPicPr>
          <p:nvPr/>
        </p:nvPicPr>
        <p:blipFill>
          <a:blip r:embed="rId3" cstate="print">
            <a:extLst>
              <a:ext uri="{28A0092B-C50C-407E-A947-70E740481C1C}">
                <a14:useLocalDpi xmlns:a14="http://schemas.microsoft.com/office/drawing/2010/main" val="0"/>
              </a:ext>
            </a:extLst>
          </a:blip>
          <a:srcRect b="12569"/>
          <a:stretch>
            <a:fillRect/>
          </a:stretch>
        </p:blipFill>
        <p:spPr bwMode="auto">
          <a:xfrm>
            <a:off x="4934415" y="1066800"/>
            <a:ext cx="3505200" cy="2298700"/>
          </a:xfrm>
          <a:prstGeom prst="roundRect">
            <a:avLst>
              <a:gd name="adj" fmla="val 8594"/>
            </a:avLst>
          </a:prstGeom>
          <a:solidFill>
            <a:srgbClr val="FFFFFF">
              <a:shade val="85000"/>
            </a:srgbClr>
          </a:solidFill>
          <a:ln>
            <a:noFill/>
          </a:ln>
          <a:effectLst/>
          <a:extLst/>
        </p:spPr>
      </p:pic>
      <p:pic>
        <p:nvPicPr>
          <p:cNvPr id="28677" name="Picture 4" descr="P1010077"/>
          <p:cNvPicPr>
            <a:picLocks noChangeAspect="1" noChangeArrowheads="1"/>
          </p:cNvPicPr>
          <p:nvPr/>
        </p:nvPicPr>
        <p:blipFill>
          <a:blip r:embed="rId4" cstate="print">
            <a:extLst>
              <a:ext uri="{28A0092B-C50C-407E-A947-70E740481C1C}">
                <a14:useLocalDpi xmlns:a14="http://schemas.microsoft.com/office/drawing/2010/main" val="0"/>
              </a:ext>
            </a:extLst>
          </a:blip>
          <a:srcRect l="11475" t="2187" r="9836" b="19125"/>
          <a:stretch>
            <a:fillRect/>
          </a:stretch>
        </p:blipFill>
        <p:spPr bwMode="auto">
          <a:xfrm>
            <a:off x="4983406" y="3581400"/>
            <a:ext cx="3505200" cy="2409825"/>
          </a:xfrm>
          <a:prstGeom prst="roundRect">
            <a:avLst>
              <a:gd name="adj" fmla="val 8594"/>
            </a:avLst>
          </a:prstGeom>
          <a:solidFill>
            <a:srgbClr val="FFFFFF">
              <a:shade val="85000"/>
            </a:srgbClr>
          </a:solidFill>
          <a:ln>
            <a:noFill/>
          </a:ln>
          <a:effectLst/>
          <a:extLst/>
        </p:spPr>
      </p:pic>
      <p:pic>
        <p:nvPicPr>
          <p:cNvPr id="28678" name="Picture 1028" descr="Trash on Lorena"/>
          <p:cNvPicPr>
            <a:picLocks noChangeAspect="1" noChangeArrowheads="1"/>
          </p:cNvPicPr>
          <p:nvPr/>
        </p:nvPicPr>
        <p:blipFill>
          <a:blip r:embed="rId5" cstate="print">
            <a:extLst>
              <a:ext uri="{28A0092B-C50C-407E-A947-70E740481C1C}">
                <a14:useLocalDpi xmlns:a14="http://schemas.microsoft.com/office/drawing/2010/main" val="0"/>
              </a:ext>
            </a:extLst>
          </a:blip>
          <a:srcRect l="6557" r="3279" b="21858"/>
          <a:stretch>
            <a:fillRect/>
          </a:stretch>
        </p:blipFill>
        <p:spPr bwMode="auto">
          <a:xfrm>
            <a:off x="509588" y="3657600"/>
            <a:ext cx="3605212" cy="2343150"/>
          </a:xfrm>
          <a:prstGeom prst="roundRect">
            <a:avLst>
              <a:gd name="adj" fmla="val 8594"/>
            </a:avLst>
          </a:prstGeom>
          <a:solidFill>
            <a:srgbClr val="FFFFFF">
              <a:shade val="85000"/>
            </a:srgbClr>
          </a:solidFill>
          <a:ln>
            <a:noFill/>
          </a:ln>
          <a:effectLst/>
          <a:extLst/>
        </p:spPr>
      </p:pic>
      <p:pic>
        <p:nvPicPr>
          <p:cNvPr id="28679" name="Picture 2" descr="IMG_005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24" t="17496" r="7422" b="10330"/>
          <a:stretch/>
        </p:blipFill>
        <p:spPr bwMode="auto">
          <a:xfrm>
            <a:off x="699158" y="1066800"/>
            <a:ext cx="3226071" cy="2514600"/>
          </a:xfrm>
          <a:prstGeom prst="roundRect">
            <a:avLst>
              <a:gd name="adj" fmla="val 8594"/>
            </a:avLst>
          </a:prstGeom>
          <a:solidFill>
            <a:srgbClr val="FFFFFF">
              <a:shade val="85000"/>
            </a:srgbClr>
          </a:solidFill>
          <a:ln>
            <a:noFill/>
          </a:ln>
          <a:effectLst/>
          <a:extLst/>
        </p:spPr>
      </p:pic>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22</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WHAT’S IT LIKE TO WALK IN AMERICA</a:t>
            </a:r>
            <a:r>
              <a:rPr lang="en-US" sz="2800" b="1" dirty="0" smtClean="0"/>
              <a:t> TODAY?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704" name="Picture 4" descr="Evergreen Audit 026"/>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848" t="23909" r="189" b="17969"/>
          <a:stretch/>
        </p:blipFill>
        <p:spPr>
          <a:xfrm>
            <a:off x="5050907" y="1066800"/>
            <a:ext cx="3663176" cy="1947755"/>
          </a:xfrm>
          <a:prstGeom prst="roundRect">
            <a:avLst>
              <a:gd name="adj" fmla="val 8594"/>
            </a:avLst>
          </a:prstGeom>
          <a:solidFill>
            <a:srgbClr val="FFFFFF">
              <a:shade val="85000"/>
            </a:srgbClr>
          </a:solidFill>
          <a:ln>
            <a:noFill/>
          </a:ln>
          <a:effectLst/>
        </p:spPr>
      </p:pic>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D10FAB0-E54D-4CB0-982B-01C3DBF56719}" type="slidenum">
              <a:rPr lang="en-US" smtClean="0">
                <a:solidFill>
                  <a:srgbClr val="9D2512"/>
                </a:solidFill>
              </a:rPr>
              <a:pPr eaLnBrk="1" hangingPunct="1"/>
              <a:t>22</a:t>
            </a:fld>
            <a:endParaRPr lang="en-US" smtClean="0">
              <a:solidFill>
                <a:srgbClr val="9D2512"/>
              </a:solidFill>
            </a:endParaRPr>
          </a:p>
        </p:txBody>
      </p:sp>
      <p:pic>
        <p:nvPicPr>
          <p:cNvPr id="29700" name="Picture 1035" descr="ready, set, go"/>
          <p:cNvPicPr>
            <a:picLocks noChangeAspect="1" noChangeArrowheads="1"/>
          </p:cNvPicPr>
          <p:nvPr/>
        </p:nvPicPr>
        <p:blipFill>
          <a:blip r:embed="rId4" cstate="print">
            <a:extLst>
              <a:ext uri="{28A0092B-C50C-407E-A947-70E740481C1C}">
                <a14:useLocalDpi xmlns:a14="http://schemas.microsoft.com/office/drawing/2010/main" val="0"/>
              </a:ext>
            </a:extLst>
          </a:blip>
          <a:srcRect l="24782" t="285" r="24348"/>
          <a:stretch>
            <a:fillRect/>
          </a:stretch>
        </p:blipFill>
        <p:spPr bwMode="auto">
          <a:xfrm>
            <a:off x="342900" y="1198576"/>
            <a:ext cx="3581400" cy="4836247"/>
          </a:xfrm>
          <a:prstGeom prst="roundRect">
            <a:avLst>
              <a:gd name="adj" fmla="val 8594"/>
            </a:avLst>
          </a:prstGeom>
          <a:solidFill>
            <a:srgbClr val="FFFFFF">
              <a:shade val="85000"/>
            </a:srgbClr>
          </a:solidFill>
          <a:ln>
            <a:noFill/>
          </a:ln>
          <a:effectLst/>
          <a:extLst/>
        </p:spPr>
      </p:pic>
      <p:pic>
        <p:nvPicPr>
          <p:cNvPr id="29701" name="Picture 1031" descr="bad xwalk"/>
          <p:cNvPicPr>
            <a:picLocks noChangeAspect="1" noChangeArrowheads="1"/>
          </p:cNvPicPr>
          <p:nvPr/>
        </p:nvPicPr>
        <p:blipFill>
          <a:blip r:embed="rId5" cstate="print">
            <a:extLst>
              <a:ext uri="{28A0092B-C50C-407E-A947-70E740481C1C}">
                <a14:useLocalDpi xmlns:a14="http://schemas.microsoft.com/office/drawing/2010/main" val="0"/>
              </a:ext>
            </a:extLst>
          </a:blip>
          <a:srcRect l="2621" t="5682" r="3459" b="4211"/>
          <a:stretch>
            <a:fillRect/>
          </a:stretch>
        </p:blipFill>
        <p:spPr bwMode="auto">
          <a:xfrm>
            <a:off x="4267200" y="3232150"/>
            <a:ext cx="4267200" cy="2819400"/>
          </a:xfrm>
          <a:prstGeom prst="roundRect">
            <a:avLst>
              <a:gd name="adj" fmla="val 8594"/>
            </a:avLst>
          </a:prstGeom>
          <a:solidFill>
            <a:srgbClr val="FFFFFF">
              <a:shade val="85000"/>
            </a:srgbClr>
          </a:solidFill>
          <a:ln>
            <a:noFill/>
          </a:ln>
          <a:effectLst/>
          <a:extLst/>
        </p:spPr>
      </p:pic>
      <p:sp>
        <p:nvSpPr>
          <p:cNvPr id="7" name="Cloud Callout 6"/>
          <p:cNvSpPr/>
          <p:nvPr/>
        </p:nvSpPr>
        <p:spPr>
          <a:xfrm>
            <a:off x="2895600" y="914400"/>
            <a:ext cx="2057400" cy="1600200"/>
          </a:xfrm>
          <a:prstGeom prst="cloudCallout">
            <a:avLst>
              <a:gd name="adj1" fmla="val -34100"/>
              <a:gd name="adj2" fmla="val 962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9703" name="TextBox 7"/>
          <p:cNvSpPr txBox="1">
            <a:spLocks noChangeArrowheads="1"/>
          </p:cNvSpPr>
          <p:nvPr/>
        </p:nvSpPr>
        <p:spPr bwMode="auto">
          <a:xfrm>
            <a:off x="2971800" y="1101804"/>
            <a:ext cx="1905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200" b="1" dirty="0">
                <a:latin typeface="+mn-lt"/>
              </a:rPr>
              <a:t>How do I get across this street?</a:t>
            </a:r>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458200" y="6248400"/>
            <a:ext cx="457200" cy="3048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23</a:t>
            </a:r>
            <a:endParaRPr lang="en-US" sz="1125" dirty="0">
              <a:solidFill>
                <a:schemeClr val="tx1"/>
              </a:solidFill>
              <a:latin typeface="Capitals"/>
              <a:cs typeface="Capitals"/>
            </a:endParaRPr>
          </a:p>
        </p:txBody>
      </p:sp>
      <p:sp>
        <p:nvSpPr>
          <p:cNvPr id="14" name="Rounded Rectangle 13"/>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WHAT’S IT LIKE TO WALK IN AMERICA</a:t>
            </a:r>
            <a:r>
              <a:rPr lang="en-US" sz="2800" b="1" dirty="0" smtClean="0"/>
              <a:t> TODAY?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18CA7FC6-131D-483F-B06D-8C96211940C3}" type="slidenum">
              <a:rPr lang="en-US" smtClean="0">
                <a:solidFill>
                  <a:srgbClr val="9D2512"/>
                </a:solidFill>
              </a:rPr>
              <a:pPr eaLnBrk="1" hangingPunct="1"/>
              <a:t>23</a:t>
            </a:fld>
            <a:endParaRPr lang="en-US" smtClean="0">
              <a:solidFill>
                <a:srgbClr val="9D2512"/>
              </a:solidFill>
            </a:endParaRPr>
          </a:p>
        </p:txBody>
      </p:sp>
      <p:pic>
        <p:nvPicPr>
          <p:cNvPr id="30724" name="Picture 2" descr="arterialStrip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799" y="3785878"/>
            <a:ext cx="3149600" cy="2362200"/>
          </a:xfrm>
          <a:prstGeom prst="roundRect">
            <a:avLst>
              <a:gd name="adj" fmla="val 8594"/>
            </a:avLst>
          </a:prstGeom>
          <a:solidFill>
            <a:srgbClr val="FFFFFF">
              <a:shade val="85000"/>
            </a:srgbClr>
          </a:solidFill>
          <a:ln>
            <a:noFill/>
          </a:ln>
          <a:effectLst/>
          <a:extLst/>
        </p:spPr>
      </p:pic>
      <p:pic>
        <p:nvPicPr>
          <p:cNvPr id="30725" name="Picture 4" descr="IMG_1509"/>
          <p:cNvPicPr>
            <a:picLocks noChangeAspect="1" noChangeArrowheads="1"/>
          </p:cNvPicPr>
          <p:nvPr/>
        </p:nvPicPr>
        <p:blipFill>
          <a:blip r:embed="rId4" cstate="print">
            <a:extLst>
              <a:ext uri="{28A0092B-C50C-407E-A947-70E740481C1C}">
                <a14:useLocalDpi xmlns:a14="http://schemas.microsoft.com/office/drawing/2010/main" val="0"/>
              </a:ext>
            </a:extLst>
          </a:blip>
          <a:srcRect l="41154" r="3108" b="23770"/>
          <a:stretch>
            <a:fillRect/>
          </a:stretch>
        </p:blipFill>
        <p:spPr bwMode="auto">
          <a:xfrm>
            <a:off x="5257800" y="930562"/>
            <a:ext cx="2907371" cy="2650838"/>
          </a:xfrm>
          <a:prstGeom prst="roundRect">
            <a:avLst>
              <a:gd name="adj" fmla="val 8594"/>
            </a:avLst>
          </a:prstGeom>
          <a:solidFill>
            <a:srgbClr val="FFFFFF">
              <a:shade val="85000"/>
            </a:srgbClr>
          </a:solidFill>
          <a:ln>
            <a:noFill/>
          </a:ln>
          <a:effectLst/>
          <a:extLst/>
        </p:spPr>
      </p:pic>
      <p:pic>
        <p:nvPicPr>
          <p:cNvPr id="8" name="Picture 6" descr="Ba_01"/>
          <p:cNvPicPr>
            <a:picLocks noChangeAspect="1" noChangeArrowheads="1"/>
          </p:cNvPicPr>
          <p:nvPr/>
        </p:nvPicPr>
        <p:blipFill>
          <a:blip r:embed="rId5" cstate="print"/>
          <a:srcRect r="15385" b="272"/>
          <a:stretch>
            <a:fillRect/>
          </a:stretch>
        </p:blipFill>
        <p:spPr bwMode="auto">
          <a:xfrm>
            <a:off x="678622" y="3886200"/>
            <a:ext cx="4054475" cy="2249488"/>
          </a:xfrm>
          <a:prstGeom prst="roundRect">
            <a:avLst>
              <a:gd name="adj" fmla="val 8594"/>
            </a:avLst>
          </a:prstGeom>
          <a:solidFill>
            <a:srgbClr val="FFFFFF">
              <a:shade val="85000"/>
            </a:srgbClr>
          </a:solidFill>
          <a:ln>
            <a:noFill/>
          </a:ln>
          <a:effectLst/>
        </p:spPr>
      </p:pic>
      <p:pic>
        <p:nvPicPr>
          <p:cNvPr id="30731" name="Picture 3" descr="arterialStrip16"/>
          <p:cNvPicPr>
            <a:picLocks noChangeAspect="1" noChangeArrowheads="1"/>
          </p:cNvPicPr>
          <p:nvPr/>
        </p:nvPicPr>
        <p:blipFill>
          <a:blip r:embed="rId6" cstate="print">
            <a:extLst>
              <a:ext uri="{28A0092B-C50C-407E-A947-70E740481C1C}">
                <a14:useLocalDpi xmlns:a14="http://schemas.microsoft.com/office/drawing/2010/main" val="0"/>
              </a:ext>
            </a:extLst>
          </a:blip>
          <a:srcRect r="5177" b="15300"/>
          <a:stretch>
            <a:fillRect/>
          </a:stretch>
        </p:blipFill>
        <p:spPr bwMode="auto">
          <a:xfrm>
            <a:off x="687915" y="882138"/>
            <a:ext cx="4192520" cy="2808288"/>
          </a:xfrm>
          <a:prstGeom prst="roundRect">
            <a:avLst>
              <a:gd name="adj" fmla="val 8594"/>
            </a:avLst>
          </a:prstGeom>
          <a:solidFill>
            <a:srgbClr val="FFFFFF">
              <a:shade val="85000"/>
            </a:srgbClr>
          </a:solidFill>
          <a:ln>
            <a:noFill/>
          </a:ln>
          <a:effectLst/>
          <a:extLst/>
        </p:spPr>
      </p:pic>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24</a:t>
            </a:r>
            <a:endParaRPr lang="en-US" sz="1125" dirty="0">
              <a:solidFill>
                <a:schemeClr val="tx1"/>
              </a:solidFill>
              <a:latin typeface="Capitals"/>
              <a:cs typeface="Capitals"/>
            </a:endParaRPr>
          </a:p>
        </p:txBody>
      </p:sp>
      <p:sp>
        <p:nvSpPr>
          <p:cNvPr id="14" name="Rounded Rectangle 13"/>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WHAT’S IT LIKE TO WALK IN AMERICA</a:t>
            </a:r>
            <a:r>
              <a:rPr lang="en-US" sz="2800" b="1" dirty="0" smtClean="0"/>
              <a:t> TODAY?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70653E9-5C2A-485E-8C56-F556B606F361}" type="slidenum">
              <a:rPr lang="en-US" smtClean="0">
                <a:solidFill>
                  <a:srgbClr val="9D2512"/>
                </a:solidFill>
              </a:rPr>
              <a:pPr eaLnBrk="1" hangingPunct="1"/>
              <a:t>24</a:t>
            </a:fld>
            <a:endParaRPr lang="en-US" smtClean="0">
              <a:solidFill>
                <a:srgbClr val="9D2512"/>
              </a:solidFill>
            </a:endParaRPr>
          </a:p>
        </p:txBody>
      </p:sp>
      <p:pic>
        <p:nvPicPr>
          <p:cNvPr id="31748" name="Picture 10" descr="DLCD street gr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199" y="1066800"/>
            <a:ext cx="4240212"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1749" name="Line 11"/>
          <p:cNvSpPr>
            <a:spLocks noChangeShapeType="1"/>
          </p:cNvSpPr>
          <p:nvPr/>
        </p:nvSpPr>
        <p:spPr bwMode="auto">
          <a:xfrm>
            <a:off x="6732588" y="3046412"/>
            <a:ext cx="334962" cy="1588"/>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0" name="Line 12"/>
          <p:cNvSpPr>
            <a:spLocks noChangeShapeType="1"/>
          </p:cNvSpPr>
          <p:nvPr/>
        </p:nvSpPr>
        <p:spPr bwMode="auto">
          <a:xfrm flipV="1">
            <a:off x="7113588" y="2741612"/>
            <a:ext cx="258762" cy="258763"/>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13"/>
          <p:cNvSpPr>
            <a:spLocks noChangeShapeType="1"/>
          </p:cNvSpPr>
          <p:nvPr/>
        </p:nvSpPr>
        <p:spPr bwMode="auto">
          <a:xfrm flipV="1">
            <a:off x="7418388" y="2160587"/>
            <a:ext cx="515937" cy="581025"/>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2" name="Text Box 27"/>
          <p:cNvSpPr txBox="1">
            <a:spLocks noChangeArrowheads="1"/>
          </p:cNvSpPr>
          <p:nvPr/>
        </p:nvSpPr>
        <p:spPr bwMode="auto">
          <a:xfrm>
            <a:off x="6503988" y="5040312"/>
            <a:ext cx="2286000"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spcBef>
                <a:spcPct val="50000"/>
              </a:spcBef>
            </a:pPr>
            <a:r>
              <a:rPr lang="en-US" dirty="0">
                <a:solidFill>
                  <a:srgbClr val="E96717"/>
                </a:solidFill>
                <a:latin typeface="Verdana" pitchFamily="34" charset="0"/>
              </a:rPr>
              <a:t>Connected streets</a:t>
            </a:r>
          </a:p>
        </p:txBody>
      </p:sp>
      <p:pic>
        <p:nvPicPr>
          <p:cNvPr id="31753" name="Picture 9" descr="DLCD subdivision on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88" y="1046162"/>
            <a:ext cx="4003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1754" name="Arc 14"/>
          <p:cNvSpPr>
            <a:spLocks/>
          </p:cNvSpPr>
          <p:nvPr/>
        </p:nvSpPr>
        <p:spPr bwMode="auto">
          <a:xfrm rot="-1821254">
            <a:off x="1544638" y="1849437"/>
            <a:ext cx="393700" cy="1289050"/>
          </a:xfrm>
          <a:custGeom>
            <a:avLst/>
            <a:gdLst>
              <a:gd name="T0" fmla="*/ 2147483647 w 21600"/>
              <a:gd name="T1" fmla="*/ 0 h 32140"/>
              <a:gd name="T2" fmla="*/ 2147483647 w 21600"/>
              <a:gd name="T3" fmla="*/ 2147483647 h 32140"/>
              <a:gd name="T4" fmla="*/ 0 w 21600"/>
              <a:gd name="T5" fmla="*/ 2147483647 h 32140"/>
              <a:gd name="T6" fmla="*/ 0 60000 65536"/>
              <a:gd name="T7" fmla="*/ 0 60000 65536"/>
              <a:gd name="T8" fmla="*/ 0 60000 65536"/>
              <a:gd name="T9" fmla="*/ 0 w 21600"/>
              <a:gd name="T10" fmla="*/ 0 h 32140"/>
              <a:gd name="T11" fmla="*/ 21600 w 21600"/>
              <a:gd name="T12" fmla="*/ 32140 h 32140"/>
            </a:gdLst>
            <a:ahLst/>
            <a:cxnLst>
              <a:cxn ang="T6">
                <a:pos x="T0" y="T1"/>
              </a:cxn>
              <a:cxn ang="T7">
                <a:pos x="T2" y="T3"/>
              </a:cxn>
              <a:cxn ang="T8">
                <a:pos x="T4" y="T5"/>
              </a:cxn>
            </a:cxnLst>
            <a:rect l="T9" t="T10" r="T11" b="T12"/>
            <a:pathLst>
              <a:path w="21600" h="32140" fill="none" extrusionOk="0">
                <a:moveTo>
                  <a:pt x="152" y="-1"/>
                </a:moveTo>
                <a:cubicBezTo>
                  <a:pt x="12021" y="83"/>
                  <a:pt x="21600" y="9728"/>
                  <a:pt x="21600" y="21599"/>
                </a:cubicBezTo>
                <a:cubicBezTo>
                  <a:pt x="21600" y="25289"/>
                  <a:pt x="20654" y="28918"/>
                  <a:pt x="18853" y="32140"/>
                </a:cubicBezTo>
              </a:path>
              <a:path w="21600" h="32140" stroke="0" extrusionOk="0">
                <a:moveTo>
                  <a:pt x="152" y="-1"/>
                </a:moveTo>
                <a:cubicBezTo>
                  <a:pt x="12021" y="83"/>
                  <a:pt x="21600" y="9728"/>
                  <a:pt x="21600" y="21599"/>
                </a:cubicBezTo>
                <a:cubicBezTo>
                  <a:pt x="21600" y="25289"/>
                  <a:pt x="20654" y="28918"/>
                  <a:pt x="18853" y="32140"/>
                </a:cubicBezTo>
                <a:lnTo>
                  <a:pt x="0" y="21599"/>
                </a:lnTo>
                <a:lnTo>
                  <a:pt x="152" y="-1"/>
                </a:lnTo>
                <a:close/>
              </a:path>
            </a:pathLst>
          </a:custGeom>
          <a:noFill/>
          <a:ln w="34925">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55" name="Line 15"/>
          <p:cNvSpPr>
            <a:spLocks noChangeShapeType="1"/>
          </p:cNvSpPr>
          <p:nvPr/>
        </p:nvSpPr>
        <p:spPr bwMode="auto">
          <a:xfrm flipH="1">
            <a:off x="636588" y="2036762"/>
            <a:ext cx="515937" cy="322263"/>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6" name="Line 16"/>
          <p:cNvSpPr>
            <a:spLocks noChangeShapeType="1"/>
          </p:cNvSpPr>
          <p:nvPr/>
        </p:nvSpPr>
        <p:spPr bwMode="auto">
          <a:xfrm flipH="1" flipV="1">
            <a:off x="596900" y="1295400"/>
            <a:ext cx="12700" cy="990600"/>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7" name="Line 17"/>
          <p:cNvSpPr>
            <a:spLocks noChangeShapeType="1"/>
          </p:cNvSpPr>
          <p:nvPr/>
        </p:nvSpPr>
        <p:spPr bwMode="auto">
          <a:xfrm>
            <a:off x="595313" y="1371600"/>
            <a:ext cx="2528887" cy="1587"/>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8" name="Line 18"/>
          <p:cNvSpPr>
            <a:spLocks noChangeShapeType="1"/>
          </p:cNvSpPr>
          <p:nvPr/>
        </p:nvSpPr>
        <p:spPr bwMode="auto">
          <a:xfrm>
            <a:off x="3124200" y="1371600"/>
            <a:ext cx="1588" cy="381000"/>
          </a:xfrm>
          <a:prstGeom prst="line">
            <a:avLst/>
          </a:prstGeom>
          <a:noFill/>
          <a:ln w="34925">
            <a:solidFill>
              <a:srgbClr val="FF6600"/>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59" name="Line 19"/>
          <p:cNvSpPr>
            <a:spLocks noChangeShapeType="1"/>
          </p:cNvSpPr>
          <p:nvPr/>
        </p:nvSpPr>
        <p:spPr bwMode="auto">
          <a:xfrm flipV="1">
            <a:off x="3200400" y="1219200"/>
            <a:ext cx="1588" cy="533400"/>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60" name="Line 20"/>
          <p:cNvSpPr>
            <a:spLocks noChangeShapeType="1"/>
          </p:cNvSpPr>
          <p:nvPr/>
        </p:nvSpPr>
        <p:spPr bwMode="auto">
          <a:xfrm flipH="1" flipV="1">
            <a:off x="519113" y="1295400"/>
            <a:ext cx="2605087" cy="1587"/>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61" name="Line 21"/>
          <p:cNvSpPr>
            <a:spLocks noChangeShapeType="1"/>
          </p:cNvSpPr>
          <p:nvPr/>
        </p:nvSpPr>
        <p:spPr bwMode="auto">
          <a:xfrm>
            <a:off x="533400" y="1219200"/>
            <a:ext cx="1588" cy="1066800"/>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62" name="Line 22"/>
          <p:cNvSpPr>
            <a:spLocks noChangeShapeType="1"/>
          </p:cNvSpPr>
          <p:nvPr/>
        </p:nvSpPr>
        <p:spPr bwMode="auto">
          <a:xfrm flipV="1">
            <a:off x="533400" y="2197100"/>
            <a:ext cx="304800" cy="130175"/>
          </a:xfrm>
          <a:prstGeom prst="line">
            <a:avLst/>
          </a:prstGeom>
          <a:noFill/>
          <a:ln w="34925">
            <a:solidFill>
              <a:srgbClr val="33CCCC"/>
            </a:solidFill>
            <a:prstDash val="sysDot"/>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1763" name="Oval 23"/>
          <p:cNvSpPr>
            <a:spLocks noChangeArrowheads="1"/>
          </p:cNvSpPr>
          <p:nvPr/>
        </p:nvSpPr>
        <p:spPr bwMode="auto">
          <a:xfrm>
            <a:off x="2819400" y="990600"/>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64" name="Oval 24"/>
          <p:cNvSpPr>
            <a:spLocks noChangeArrowheads="1"/>
          </p:cNvSpPr>
          <p:nvPr/>
        </p:nvSpPr>
        <p:spPr bwMode="auto">
          <a:xfrm>
            <a:off x="363538" y="998537"/>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65" name="Oval 25"/>
          <p:cNvSpPr>
            <a:spLocks noChangeArrowheads="1"/>
          </p:cNvSpPr>
          <p:nvPr/>
        </p:nvSpPr>
        <p:spPr bwMode="auto">
          <a:xfrm>
            <a:off x="228600" y="1981200"/>
            <a:ext cx="581025" cy="581025"/>
          </a:xfrm>
          <a:prstGeom prst="ellipse">
            <a:avLst/>
          </a:prstGeom>
          <a:noFill/>
          <a:ln w="5715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766" name="Text Box 28"/>
          <p:cNvSpPr txBox="1">
            <a:spLocks noChangeArrowheads="1"/>
          </p:cNvSpPr>
          <p:nvPr/>
        </p:nvSpPr>
        <p:spPr bwMode="auto">
          <a:xfrm>
            <a:off x="484188" y="5029200"/>
            <a:ext cx="2209800"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spcBef>
                <a:spcPct val="50000"/>
              </a:spcBef>
            </a:pPr>
            <a:r>
              <a:rPr lang="en-US" dirty="0">
                <a:solidFill>
                  <a:srgbClr val="E96717"/>
                </a:solidFill>
                <a:latin typeface="Verdana" pitchFamily="34" charset="0"/>
              </a:rPr>
              <a:t>Lollipop pattern</a:t>
            </a:r>
          </a:p>
        </p:txBody>
      </p:sp>
      <p:sp>
        <p:nvSpPr>
          <p:cNvPr id="31767" name="TextBox 44"/>
          <p:cNvSpPr txBox="1">
            <a:spLocks noChangeArrowheads="1"/>
          </p:cNvSpPr>
          <p:nvPr/>
        </p:nvSpPr>
        <p:spPr bwMode="auto">
          <a:xfrm>
            <a:off x="484188" y="5551488"/>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800" b="1" dirty="0">
                <a:latin typeface="+mj-lt"/>
              </a:rPr>
              <a:t>There are no direct routes to walk</a:t>
            </a:r>
          </a:p>
        </p:txBody>
      </p:sp>
      <p:sp>
        <p:nvSpPr>
          <p:cNvPr id="24" name="Rounded Rectangle 23"/>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ounded Rectangle 2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WHAT IS IT LIKE TO WALK IN AMERICA TODAY?</a:t>
            </a:r>
            <a:endParaRPr lang="en-US" sz="2800" dirty="0"/>
          </a:p>
        </p:txBody>
      </p:sp>
      <p:sp>
        <p:nvSpPr>
          <p:cNvPr id="27" name="Oval 26"/>
          <p:cNvSpPr/>
          <p:nvPr/>
        </p:nvSpPr>
        <p:spPr>
          <a:xfrm>
            <a:off x="8531352" y="6248400"/>
            <a:ext cx="307848"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lide Number Placeholder 11"/>
          <p:cNvSpPr txBox="1">
            <a:spLocks/>
          </p:cNvSpPr>
          <p:nvPr/>
        </p:nvSpPr>
        <p:spPr>
          <a:xfrm>
            <a:off x="8531352" y="6172200"/>
            <a:ext cx="384048"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25</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52400" y="914400"/>
            <a:ext cx="3432175" cy="5410201"/>
          </a:xfrm>
        </p:spPr>
        <p:txBody>
          <a:bodyPr>
            <a:normAutofit/>
          </a:bodyPr>
          <a:lstStyle/>
          <a:p>
            <a:r>
              <a:rPr lang="en-US" sz="2800" dirty="0" smtClean="0">
                <a:ea typeface="ＭＳ Ｐゴシック" pitchFamily="34" charset="-128"/>
              </a:rPr>
              <a:t>Unsafe</a:t>
            </a:r>
          </a:p>
          <a:p>
            <a:endParaRPr lang="en-US" sz="2800" dirty="0" smtClean="0">
              <a:ea typeface="ＭＳ Ｐゴシック" pitchFamily="34" charset="-128"/>
            </a:endParaRPr>
          </a:p>
          <a:p>
            <a:r>
              <a:rPr lang="en-US" sz="2800" dirty="0" smtClean="0">
                <a:ea typeface="ＭＳ Ｐゴシック" pitchFamily="34" charset="-128"/>
              </a:rPr>
              <a:t>Unpleasant, uncomfortable</a:t>
            </a:r>
          </a:p>
          <a:p>
            <a:endParaRPr lang="en-US" sz="2800" dirty="0" smtClean="0">
              <a:ea typeface="ＭＳ Ｐゴシック" pitchFamily="34" charset="-128"/>
            </a:endParaRPr>
          </a:p>
          <a:p>
            <a:r>
              <a:rPr lang="en-US" sz="2800" dirty="0" smtClean="0">
                <a:ea typeface="ＭＳ Ｐゴシック" pitchFamily="34" charset="-128"/>
              </a:rPr>
              <a:t>No place to walk to (no destinations)</a:t>
            </a:r>
          </a:p>
          <a:p>
            <a:endParaRPr lang="es-MX" sz="2800" dirty="0" smtClean="0">
              <a:ea typeface="ＭＳ Ｐゴシック" pitchFamily="34" charset="-128"/>
            </a:endParaRPr>
          </a:p>
          <a:p>
            <a:r>
              <a:rPr lang="en-US" sz="2800" dirty="0" smtClean="0">
                <a:ea typeface="ＭＳ Ｐゴシック" pitchFamily="34" charset="-128"/>
              </a:rPr>
              <a:t>No direct routes to walk there</a:t>
            </a:r>
          </a:p>
        </p:txBody>
      </p:sp>
      <p:sp>
        <p:nvSpPr>
          <p:cNvPr id="327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8B8656E-A51F-4F05-8635-E30C96F9E6B3}" type="slidenum">
              <a:rPr lang="en-US" smtClean="0">
                <a:solidFill>
                  <a:srgbClr val="9D2512"/>
                </a:solidFill>
              </a:rPr>
              <a:pPr eaLnBrk="1" hangingPunct="1"/>
              <a:t>25</a:t>
            </a:fld>
            <a:endParaRPr lang="en-US" smtClean="0">
              <a:solidFill>
                <a:srgbClr val="9D2512"/>
              </a:solidFill>
            </a:endParaRPr>
          </a:p>
        </p:txBody>
      </p:sp>
      <p:pic>
        <p:nvPicPr>
          <p:cNvPr id="32773" name="Picture 7" descr="C:\Documents and Settings\kmueller\Desktop\Picture1.jpg"/>
          <p:cNvPicPr>
            <a:picLocks noChangeAspect="1" noChangeArrowheads="1"/>
          </p:cNvPicPr>
          <p:nvPr/>
        </p:nvPicPr>
        <p:blipFill>
          <a:blip r:embed="rId3" cstate="print">
            <a:extLst>
              <a:ext uri="{28A0092B-C50C-407E-A947-70E740481C1C}">
                <a14:useLocalDpi xmlns:a14="http://schemas.microsoft.com/office/drawing/2010/main" val="0"/>
              </a:ext>
            </a:extLst>
          </a:blip>
          <a:srcRect r="18362" b="6734"/>
          <a:stretch>
            <a:fillRect/>
          </a:stretch>
        </p:blipFill>
        <p:spPr bwMode="auto">
          <a:xfrm>
            <a:off x="3832491" y="1295400"/>
            <a:ext cx="5099635" cy="3886200"/>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172200"/>
            <a:ext cx="473927"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26</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OUR NEIGHBORHOODS ARE </a:t>
            </a:r>
            <a:r>
              <a:rPr lang="en-US" sz="2800" u="sng" dirty="0" smtClean="0"/>
              <a:t>NOT</a:t>
            </a:r>
            <a:r>
              <a:rPr lang="en-US" sz="2800" dirty="0" smtClean="0"/>
              <a:t> WALKABLE</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362200"/>
            <a:ext cx="4724400" cy="3124200"/>
          </a:xfrm>
        </p:spPr>
        <p:txBody>
          <a:bodyPr>
            <a:normAutofit/>
          </a:bodyPr>
          <a:lstStyle/>
          <a:p>
            <a:r>
              <a:rPr lang="en-US" dirty="0" smtClean="0"/>
              <a:t>Health &amp; Physical Activity Impacts</a:t>
            </a:r>
            <a:endParaRPr lang="en-US" dirty="0"/>
          </a:p>
        </p:txBody>
      </p:sp>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26</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58200" y="6248400"/>
            <a:ext cx="457200" cy="381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27</a:t>
            </a:r>
            <a:endParaRPr lang="en-US" sz="1125" dirty="0">
              <a:solidFill>
                <a:schemeClr val="tx1"/>
              </a:solidFill>
              <a:latin typeface="Capitals"/>
              <a:cs typeface="Capitals"/>
            </a:endParaRPr>
          </a:p>
        </p:txBody>
      </p:sp>
      <p:pic>
        <p:nvPicPr>
          <p:cNvPr id="47107" name="Picture 3" descr="C:\Users\acabal1\AppData\Local\Microsoft\Windows\Temporary Internet Files\Content.IE5\KIB7VT6T\MP9004425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22" y="838200"/>
            <a:ext cx="3429000" cy="5143499"/>
          </a:xfrm>
          <a:prstGeom prst="roundRect">
            <a:avLst>
              <a:gd name="adj" fmla="val 8594"/>
            </a:avLst>
          </a:prstGeom>
          <a:solidFill>
            <a:srgbClr val="FFFFFF">
              <a:shade val="85000"/>
            </a:srgbClr>
          </a:solidFill>
          <a:ln>
            <a:noFill/>
          </a:ln>
          <a:effectLst/>
          <a:extLst/>
        </p:spPr>
      </p:pic>
      <p:sp>
        <p:nvSpPr>
          <p:cNvPr id="13" name="Rounded Rectangle 12"/>
          <p:cNvSpPr/>
          <p:nvPr/>
        </p:nvSpPr>
        <p:spPr>
          <a:xfrm>
            <a:off x="4114800" y="990600"/>
            <a:ext cx="4724400" cy="1809749"/>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SECTION BREAK</a:t>
            </a:r>
            <a:endParaRPr lang="en-US" sz="4800" b="1" dirty="0"/>
          </a:p>
        </p:txBody>
      </p:sp>
    </p:spTree>
    <p:extLst>
      <p:ext uri="{BB962C8B-B14F-4D97-AF65-F5344CB8AC3E}">
        <p14:creationId xmlns:p14="http://schemas.microsoft.com/office/powerpoint/2010/main" val="306918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6" name="Picture 6" descr="apartments,automobiles,bicycles,bikes,buildings,cars,cities,metropolitan areas,people,Photographs,places,sidewalks,transportation"/>
          <p:cNvPicPr>
            <a:picLocks noChangeAspect="1" noChangeArrowheads="1"/>
          </p:cNvPicPr>
          <p:nvPr/>
        </p:nvPicPr>
        <p:blipFill>
          <a:blip r:embed="rId3" cstate="print">
            <a:duotone>
              <a:schemeClr val="accent4">
                <a:shade val="45000"/>
                <a:satMod val="135000"/>
              </a:schemeClr>
              <a:prstClr val="white"/>
            </a:duotone>
          </a:blip>
          <a:srcRect t="17231" b="18769"/>
          <a:stretch>
            <a:fillRect/>
          </a:stretch>
        </p:blipFill>
        <p:spPr bwMode="auto">
          <a:xfrm>
            <a:off x="195146" y="228600"/>
            <a:ext cx="8929689" cy="5715000"/>
          </a:xfrm>
          <a:prstGeom prst="roundRect">
            <a:avLst/>
          </a:prstGeom>
          <a:noFill/>
        </p:spPr>
      </p:pic>
      <p:sp>
        <p:nvSpPr>
          <p:cNvPr id="58370" name="Title 1"/>
          <p:cNvSpPr>
            <a:spLocks noGrp="1"/>
          </p:cNvSpPr>
          <p:nvPr>
            <p:ph type="title"/>
          </p:nvPr>
        </p:nvSpPr>
        <p:spPr>
          <a:xfrm>
            <a:off x="228600" y="5029200"/>
            <a:ext cx="8839200" cy="914400"/>
          </a:xfrm>
        </p:spPr>
        <p:txBody>
          <a:bodyPr>
            <a:noAutofit/>
          </a:bodyPr>
          <a:lstStyle/>
          <a:p>
            <a:r>
              <a:rPr lang="en-US" sz="5400" b="1" dirty="0" smtClean="0">
                <a:ln>
                  <a:solidFill>
                    <a:schemeClr val="tx1"/>
                  </a:solidFill>
                </a:ln>
                <a:solidFill>
                  <a:schemeClr val="bg1"/>
                </a:solidFill>
                <a:ea typeface="ＭＳ Ｐゴシック" pitchFamily="34" charset="-128"/>
              </a:rPr>
              <a:t>Walkability Facts &amp; Design</a:t>
            </a:r>
          </a:p>
        </p:txBody>
      </p:sp>
      <p:sp>
        <p:nvSpPr>
          <p:cNvPr id="5" name="Rounded Rectangle 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58200" y="6172200"/>
            <a:ext cx="457200" cy="5334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28</a:t>
            </a:r>
            <a:endParaRPr lang="en-US" sz="1125" dirty="0">
              <a:solidFill>
                <a:schemeClr val="tx1"/>
              </a:solidFill>
              <a:latin typeface="Capitals"/>
              <a:cs typeface="Capitals"/>
            </a:endParaRPr>
          </a:p>
        </p:txBody>
      </p:sp>
      <p:sp>
        <p:nvSpPr>
          <p:cNvPr id="2" name="Oval 1"/>
          <p:cNvSpPr/>
          <p:nvPr/>
        </p:nvSpPr>
        <p:spPr>
          <a:xfrm>
            <a:off x="533400" y="1219200"/>
            <a:ext cx="2438400" cy="2438400"/>
          </a:xfrm>
          <a:prstGeom prst="ellipse">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352800" y="873512"/>
            <a:ext cx="2438400" cy="2438400"/>
          </a:xfrm>
          <a:prstGeom prst="ellipse">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35390" y="1066800"/>
            <a:ext cx="2438400" cy="2438400"/>
          </a:xfrm>
          <a:prstGeom prst="ellipse">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1566208"/>
            <a:ext cx="2438400" cy="1938992"/>
          </a:xfrm>
          <a:prstGeom prst="rect">
            <a:avLst/>
          </a:prstGeom>
          <a:noFill/>
        </p:spPr>
        <p:txBody>
          <a:bodyPr wrap="square" rtlCol="0">
            <a:spAutoFit/>
          </a:bodyPr>
          <a:lstStyle/>
          <a:p>
            <a:pPr algn="ctr"/>
            <a:r>
              <a:rPr lang="en-US" sz="2400" b="1" dirty="0" smtClean="0">
                <a:latin typeface="+mj-lt"/>
              </a:rPr>
              <a:t>People are </a:t>
            </a:r>
          </a:p>
          <a:p>
            <a:pPr algn="ctr"/>
            <a:r>
              <a:rPr lang="en-US" sz="2400" b="1" dirty="0" smtClean="0">
                <a:latin typeface="+mj-lt"/>
              </a:rPr>
              <a:t>more active in areas that they perceive to be safe</a:t>
            </a:r>
            <a:endParaRPr lang="en-US" sz="2400" b="1" dirty="0">
              <a:latin typeface="+mj-lt"/>
            </a:endParaRPr>
          </a:p>
        </p:txBody>
      </p:sp>
      <p:sp>
        <p:nvSpPr>
          <p:cNvPr id="17" name="TextBox 16"/>
          <p:cNvSpPr txBox="1"/>
          <p:nvPr/>
        </p:nvSpPr>
        <p:spPr>
          <a:xfrm>
            <a:off x="3352800" y="798255"/>
            <a:ext cx="2438400" cy="2554545"/>
          </a:xfrm>
          <a:prstGeom prst="rect">
            <a:avLst/>
          </a:prstGeom>
          <a:noFill/>
        </p:spPr>
        <p:txBody>
          <a:bodyPr wrap="square" rtlCol="0">
            <a:spAutoFit/>
          </a:bodyPr>
          <a:lstStyle/>
          <a:p>
            <a:pPr algn="ctr">
              <a:defRPr/>
            </a:pPr>
            <a:r>
              <a:rPr lang="en-US" sz="2000" b="1" dirty="0">
                <a:latin typeface="+mj-lt"/>
              </a:rPr>
              <a:t>In </a:t>
            </a:r>
            <a:endParaRPr lang="en-US" sz="2000" b="1" dirty="0" smtClean="0">
              <a:latin typeface="+mj-lt"/>
            </a:endParaRPr>
          </a:p>
          <a:p>
            <a:pPr algn="ctr">
              <a:defRPr/>
            </a:pPr>
            <a:r>
              <a:rPr lang="en-US" sz="2000" b="1" dirty="0" smtClean="0">
                <a:latin typeface="+mj-lt"/>
              </a:rPr>
              <a:t>neighborhoods </a:t>
            </a:r>
          </a:p>
          <a:p>
            <a:pPr algn="ctr">
              <a:defRPr/>
            </a:pPr>
            <a:r>
              <a:rPr lang="en-US" sz="2000" b="1" dirty="0" smtClean="0">
                <a:latin typeface="+mj-lt"/>
              </a:rPr>
              <a:t>with </a:t>
            </a:r>
            <a:r>
              <a:rPr lang="en-US" sz="2000" b="1" dirty="0">
                <a:latin typeface="+mj-lt"/>
              </a:rPr>
              <a:t>square city blocks, people </a:t>
            </a:r>
            <a:r>
              <a:rPr lang="en-US" sz="2000" b="1" u="sng" dirty="0">
                <a:latin typeface="+mj-lt"/>
              </a:rPr>
              <a:t>walk up to 3X more</a:t>
            </a:r>
            <a:r>
              <a:rPr lang="en-US" sz="2000" b="1" dirty="0">
                <a:latin typeface="+mj-lt"/>
              </a:rPr>
              <a:t> than in neighborhoods with cul-de-sac </a:t>
            </a:r>
            <a:r>
              <a:rPr lang="en-US" sz="2000" b="1" dirty="0" smtClean="0">
                <a:latin typeface="+mj-lt"/>
              </a:rPr>
              <a:t>streets</a:t>
            </a:r>
            <a:endParaRPr lang="en-US" sz="2000" b="1" dirty="0">
              <a:latin typeface="+mj-lt"/>
            </a:endParaRPr>
          </a:p>
        </p:txBody>
      </p:sp>
      <p:sp>
        <p:nvSpPr>
          <p:cNvPr id="18" name="TextBox 17"/>
          <p:cNvSpPr txBox="1"/>
          <p:nvPr/>
        </p:nvSpPr>
        <p:spPr>
          <a:xfrm>
            <a:off x="6138746" y="1066800"/>
            <a:ext cx="2624254" cy="2431435"/>
          </a:xfrm>
          <a:prstGeom prst="rect">
            <a:avLst/>
          </a:prstGeom>
          <a:noFill/>
        </p:spPr>
        <p:txBody>
          <a:bodyPr wrap="square" rtlCol="0">
            <a:spAutoFit/>
          </a:bodyPr>
          <a:lstStyle/>
          <a:p>
            <a:pPr algn="ctr">
              <a:defRPr/>
            </a:pPr>
            <a:r>
              <a:rPr lang="en-US" sz="1900" b="1" dirty="0">
                <a:latin typeface="+mj-lt"/>
              </a:rPr>
              <a:t>Up to </a:t>
            </a:r>
            <a:r>
              <a:rPr lang="en-US" sz="1900" b="1" u="sng" dirty="0" smtClean="0">
                <a:latin typeface="+mj-lt"/>
              </a:rPr>
              <a:t>2X </a:t>
            </a:r>
          </a:p>
          <a:p>
            <a:pPr algn="ctr">
              <a:defRPr/>
            </a:pPr>
            <a:r>
              <a:rPr lang="en-US" sz="1900" b="1" u="sng" dirty="0" smtClean="0">
                <a:latin typeface="+mj-lt"/>
              </a:rPr>
              <a:t>more </a:t>
            </a:r>
            <a:r>
              <a:rPr lang="en-US" sz="1900" b="1" u="sng" dirty="0">
                <a:latin typeface="+mj-lt"/>
              </a:rPr>
              <a:t>people </a:t>
            </a:r>
            <a:r>
              <a:rPr lang="en-US" sz="1900" b="1" u="sng" dirty="0" smtClean="0">
                <a:latin typeface="+mj-lt"/>
              </a:rPr>
              <a:t>walk  </a:t>
            </a:r>
          </a:p>
          <a:p>
            <a:pPr algn="ctr">
              <a:defRPr/>
            </a:pPr>
            <a:r>
              <a:rPr lang="en-US" sz="1900" b="1" u="sng" dirty="0" smtClean="0">
                <a:latin typeface="+mj-lt"/>
              </a:rPr>
              <a:t>or </a:t>
            </a:r>
            <a:r>
              <a:rPr lang="en-US" sz="1900" b="1" u="sng" dirty="0">
                <a:latin typeface="+mj-lt"/>
              </a:rPr>
              <a:t>bike</a:t>
            </a:r>
            <a:r>
              <a:rPr lang="en-US" sz="1900" b="1" dirty="0">
                <a:latin typeface="+mj-lt"/>
              </a:rPr>
              <a:t> </a:t>
            </a:r>
            <a:r>
              <a:rPr lang="en-US" sz="1900" b="1" dirty="0" smtClean="0">
                <a:latin typeface="+mj-lt"/>
              </a:rPr>
              <a:t>in neighborhoods </a:t>
            </a:r>
            <a:r>
              <a:rPr lang="en-US" sz="1900" b="1" dirty="0">
                <a:latin typeface="+mj-lt"/>
              </a:rPr>
              <a:t>that are </a:t>
            </a:r>
            <a:r>
              <a:rPr lang="en-US" sz="1900" b="1" i="1" dirty="0">
                <a:latin typeface="+mj-lt"/>
              </a:rPr>
              <a:t>transit-oriented</a:t>
            </a:r>
            <a:r>
              <a:rPr lang="en-US" sz="1900" b="1" dirty="0">
                <a:latin typeface="+mj-lt"/>
              </a:rPr>
              <a:t> than </a:t>
            </a:r>
            <a:r>
              <a:rPr lang="en-US" sz="1900" b="1" dirty="0" smtClean="0">
                <a:latin typeface="+mj-lt"/>
              </a:rPr>
              <a:t>in neighborhoods </a:t>
            </a:r>
          </a:p>
          <a:p>
            <a:pPr algn="ctr">
              <a:defRPr/>
            </a:pPr>
            <a:r>
              <a:rPr lang="en-US" sz="1900" b="1" dirty="0" smtClean="0">
                <a:latin typeface="+mj-lt"/>
              </a:rPr>
              <a:t>that are </a:t>
            </a:r>
            <a:r>
              <a:rPr lang="en-US" sz="1900" b="1" i="1" dirty="0" smtClean="0">
                <a:latin typeface="+mj-lt"/>
              </a:rPr>
              <a:t>auto-</a:t>
            </a:r>
          </a:p>
          <a:p>
            <a:pPr algn="ctr">
              <a:defRPr/>
            </a:pPr>
            <a:r>
              <a:rPr lang="en-US" sz="1900" b="1" i="1" dirty="0" smtClean="0">
                <a:latin typeface="+mj-lt"/>
              </a:rPr>
              <a:t>oriented</a:t>
            </a:r>
            <a:endParaRPr lang="en-US" sz="1900" b="1" dirty="0">
              <a:latin typeface="+mj-lt"/>
            </a:endParaRPr>
          </a:p>
        </p:txBody>
      </p:sp>
      <p:cxnSp>
        <p:nvCxnSpPr>
          <p:cNvPr id="19" name="Straight Connector 18"/>
          <p:cNvCxnSpPr/>
          <p:nvPr/>
        </p:nvCxnSpPr>
        <p:spPr>
          <a:xfrm>
            <a:off x="2362200" y="3505200"/>
            <a:ext cx="2297790" cy="1524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572000" y="3352800"/>
            <a:ext cx="87990" cy="1676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58370" idx="0"/>
          </p:cNvCxnSpPr>
          <p:nvPr/>
        </p:nvCxnSpPr>
        <p:spPr>
          <a:xfrm flipV="1">
            <a:off x="4648200" y="3498235"/>
            <a:ext cx="2667000" cy="15309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8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4"/>
          <p:cNvSpPr>
            <a:spLocks noGrp="1" noChangeArrowheads="1"/>
          </p:cNvSpPr>
          <p:nvPr>
            <p:ph idx="1"/>
          </p:nvPr>
        </p:nvSpPr>
        <p:spPr>
          <a:xfrm>
            <a:off x="304801" y="1295400"/>
            <a:ext cx="6781800" cy="457200"/>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defRPr/>
            </a:pPr>
            <a:r>
              <a:rPr lang="en-US" sz="2800" b="1" dirty="0"/>
              <a:t>Proximity</a:t>
            </a:r>
            <a:r>
              <a:rPr lang="en-US" sz="2800" dirty="0"/>
              <a:t>: Are there places nearby to walk to</a:t>
            </a:r>
            <a:r>
              <a:rPr lang="en-US" sz="2800" dirty="0" smtClean="0"/>
              <a:t>?</a:t>
            </a:r>
          </a:p>
          <a:p>
            <a:pPr marL="0" indent="0">
              <a:buFont typeface="Wingdings 2" pitchFamily="-111" charset="2"/>
              <a:buNone/>
              <a:defRPr/>
            </a:pPr>
            <a:endParaRPr lang="en-US" sz="2800" dirty="0"/>
          </a:p>
        </p:txBody>
      </p:sp>
      <p:sp>
        <p:nvSpPr>
          <p:cNvPr id="5939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CE37731-1727-4BBE-B883-1C82CCCFE294}" type="slidenum">
              <a:rPr lang="en-US" smtClean="0">
                <a:solidFill>
                  <a:srgbClr val="9D2512"/>
                </a:solidFill>
              </a:rPr>
              <a:pPr eaLnBrk="1" hangingPunct="1"/>
              <a:t>28</a:t>
            </a:fld>
            <a:endParaRPr lang="en-US" smtClean="0">
              <a:solidFill>
                <a:srgbClr val="9D2512"/>
              </a:solidFill>
            </a:endParaRPr>
          </a:p>
        </p:txBody>
      </p:sp>
      <p:pic>
        <p:nvPicPr>
          <p:cNvPr id="59396" name="Picture 5" descr="Aerial of street scene-dburden"/>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381001" y="1900371"/>
            <a:ext cx="3081041" cy="2214429"/>
          </a:xfrm>
          <a:prstGeom prst="roundRect">
            <a:avLst>
              <a:gd name="adj" fmla="val 8594"/>
            </a:avLst>
          </a:prstGeom>
          <a:solidFill>
            <a:srgbClr val="FFFFFF">
              <a:shade val="85000"/>
            </a:srgbClr>
          </a:solidFill>
          <a:ln>
            <a:noFill/>
          </a:ln>
          <a:effectLst/>
          <a:extLst/>
        </p:spPr>
      </p:pic>
      <p:sp>
        <p:nvSpPr>
          <p:cNvPr id="6" name="TextBox 5"/>
          <p:cNvSpPr txBox="1"/>
          <p:nvPr/>
        </p:nvSpPr>
        <p:spPr>
          <a:xfrm>
            <a:off x="6400801" y="3189249"/>
            <a:ext cx="2514600" cy="20928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smtClean="0">
                <a:latin typeface="+mj-lt"/>
              </a:rPr>
              <a:t>Connectivity</a:t>
            </a:r>
            <a:r>
              <a:rPr lang="en-US" sz="2800" dirty="0" smtClean="0">
                <a:latin typeface="+mj-lt"/>
              </a:rPr>
              <a:t>: </a:t>
            </a:r>
          </a:p>
          <a:p>
            <a:r>
              <a:rPr lang="en-US" sz="2800" dirty="0" smtClean="0">
                <a:latin typeface="+mj-lt"/>
              </a:rPr>
              <a:t>Are there safe and direct ways to make a trip?</a:t>
            </a:r>
          </a:p>
          <a:p>
            <a:endParaRPr lang="en-US" dirty="0"/>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3840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29</a:t>
            </a:r>
            <a:endParaRPr lang="en-US" sz="1125" dirty="0">
              <a:solidFill>
                <a:schemeClr val="tx1"/>
              </a:solidFill>
              <a:latin typeface="Capitals"/>
              <a:cs typeface="Capitals"/>
            </a:endParaRPr>
          </a:p>
        </p:txBody>
      </p:sp>
      <p:sp>
        <p:nvSpPr>
          <p:cNvPr id="11" name="Rounded Rectangle 10"/>
          <p:cNvSpPr/>
          <p:nvPr/>
        </p:nvSpPr>
        <p:spPr>
          <a:xfrm>
            <a:off x="228600" y="228600"/>
            <a:ext cx="8686800" cy="9144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DESIGNING FOR </a:t>
            </a:r>
            <a:r>
              <a:rPr lang="en-US" sz="2800" i="1" dirty="0" smtClean="0"/>
              <a:t>ACTIVE LIFESTYLES &amp; INCREASED MOBILITY</a:t>
            </a:r>
            <a:endParaRPr lang="en-US" sz="2800" b="1" i="1" dirty="0"/>
          </a:p>
        </p:txBody>
      </p:sp>
      <p:cxnSp>
        <p:nvCxnSpPr>
          <p:cNvPr id="5" name="Elbow Connector 4"/>
          <p:cNvCxnSpPr/>
          <p:nvPr/>
        </p:nvCxnSpPr>
        <p:spPr>
          <a:xfrm rot="16200000" flipH="1">
            <a:off x="6556461" y="2201911"/>
            <a:ext cx="1441277" cy="533399"/>
          </a:xfrm>
          <a:prstGeom prst="bentConnector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9325"/>
          <a:stretch/>
        </p:blipFill>
        <p:spPr>
          <a:xfrm>
            <a:off x="348050" y="1883895"/>
            <a:ext cx="5976550" cy="4257999"/>
          </a:xfrm>
          <a:prstGeom prst="rect">
            <a:avLst/>
          </a:prstGeom>
        </p:spPr>
      </p:pic>
    </p:spTree>
    <p:extLst>
      <p:ext uri="{BB962C8B-B14F-4D97-AF65-F5344CB8AC3E}">
        <p14:creationId xmlns:p14="http://schemas.microsoft.com/office/powerpoint/2010/main" val="187731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0" name="Rectangle 5"/>
          <p:cNvSpPr>
            <a:spLocks noGrp="1" noChangeArrowheads="1"/>
          </p:cNvSpPr>
          <p:nvPr>
            <p:ph idx="1"/>
          </p:nvPr>
        </p:nvSpPr>
        <p:spPr>
          <a:xfrm>
            <a:off x="-1" y="1467817"/>
            <a:ext cx="3319783" cy="4724400"/>
          </a:xfrm>
        </p:spPr>
        <p:txBody>
          <a:bodyPr/>
          <a:lstStyle/>
          <a:p>
            <a:pPr marL="341313" lvl="1" indent="-227013">
              <a:buClr>
                <a:schemeClr val="accent1"/>
              </a:buClr>
              <a:buFont typeface="Arial" pitchFamily="34" charset="0"/>
              <a:buChar char="•"/>
            </a:pPr>
            <a:r>
              <a:rPr lang="en-US" sz="2800" dirty="0" smtClean="0">
                <a:solidFill>
                  <a:schemeClr val="tx1"/>
                </a:solidFill>
                <a:ea typeface="ＭＳ Ｐゴシック" pitchFamily="34" charset="-128"/>
              </a:rPr>
              <a:t>Walk less in their leisure time </a:t>
            </a:r>
          </a:p>
          <a:p>
            <a:pPr marL="341313" lvl="1" indent="-227013">
              <a:buClr>
                <a:schemeClr val="accent1"/>
              </a:buClr>
              <a:buFont typeface="Arial" pitchFamily="34" charset="0"/>
              <a:buChar char="•"/>
            </a:pPr>
            <a:r>
              <a:rPr lang="en-US" sz="2800" dirty="0">
                <a:solidFill>
                  <a:schemeClr val="tx1"/>
                </a:solidFill>
                <a:ea typeface="ＭＳ Ｐゴシック" pitchFamily="34" charset="-128"/>
              </a:rPr>
              <a:t>Are more likely to have high blood pressure</a:t>
            </a:r>
          </a:p>
          <a:p>
            <a:pPr marL="341313" lvl="1" indent="-227013">
              <a:buClr>
                <a:schemeClr val="accent1"/>
              </a:buClr>
              <a:buFont typeface="Arial" pitchFamily="34" charset="0"/>
              <a:buChar char="•"/>
            </a:pPr>
            <a:r>
              <a:rPr lang="en-US" sz="2800" dirty="0" smtClean="0">
                <a:solidFill>
                  <a:schemeClr val="tx1"/>
                </a:solidFill>
                <a:ea typeface="ＭＳ Ｐゴシック" pitchFamily="34" charset="-128"/>
              </a:rPr>
              <a:t>Are more likely to be overweight</a:t>
            </a:r>
          </a:p>
        </p:txBody>
      </p:sp>
      <p:sp>
        <p:nvSpPr>
          <p:cNvPr id="6042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F23DC55-5B56-40F9-9A8D-255D6F7BCD53}" type="slidenum">
              <a:rPr lang="en-US" smtClean="0">
                <a:solidFill>
                  <a:srgbClr val="9D2512"/>
                </a:solidFill>
              </a:rPr>
              <a:pPr eaLnBrk="1" hangingPunct="1"/>
              <a:t>29</a:t>
            </a:fld>
            <a:endParaRPr lang="en-US" smtClean="0">
              <a:solidFill>
                <a:srgbClr val="9D2512"/>
              </a:solidFill>
            </a:endParaRPr>
          </a:p>
        </p:txBody>
      </p:sp>
      <p:pic>
        <p:nvPicPr>
          <p:cNvPr id="60419" name="Picture 4" descr="suburban aerialcnu"/>
          <p:cNvPicPr>
            <a:picLocks noChangeAspect="1" noChangeArrowheads="1"/>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3243583" y="1242660"/>
            <a:ext cx="5595617" cy="3786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0421" name="Text Box 6"/>
          <p:cNvSpPr txBox="1">
            <a:spLocks noChangeArrowheads="1"/>
          </p:cNvSpPr>
          <p:nvPr/>
        </p:nvSpPr>
        <p:spPr bwMode="auto">
          <a:xfrm>
            <a:off x="5943600" y="6096000"/>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a:spcBef>
                <a:spcPct val="50000"/>
              </a:spcBef>
            </a:pPr>
            <a:r>
              <a:rPr lang="en-US" sz="1000" dirty="0">
                <a:latin typeface="Times" pitchFamily="18" charset="0"/>
              </a:rPr>
              <a:t>Photo: Congress for the New Urbanism</a:t>
            </a: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4400" y="6218237"/>
            <a:ext cx="381000" cy="411163"/>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30</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PEOPLE IN SPRAWLING COMMUNITIES…</a:t>
            </a:r>
            <a:endParaRPr lang="en-US" sz="2800" b="1" dirty="0"/>
          </a:p>
        </p:txBody>
      </p:sp>
    </p:spTree>
    <p:extLst>
      <p:ext uri="{BB962C8B-B14F-4D97-AF65-F5344CB8AC3E}">
        <p14:creationId xmlns:p14="http://schemas.microsoft.com/office/powerpoint/2010/main" val="1272708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descr="newborn babies,examining,fotolia,health,pediatricians,wellness,probing"/>
          <p:cNvPicPr>
            <a:picLocks noChangeAspect="1" noChangeArrowheads="1"/>
          </p:cNvPicPr>
          <p:nvPr/>
        </p:nvPicPr>
        <p:blipFill rotWithShape="1">
          <a:blip r:embed="rId3" cstate="print"/>
          <a:srcRect l="20938" t="16374" r="12580" b="18396"/>
          <a:stretch/>
        </p:blipFill>
        <p:spPr bwMode="auto">
          <a:xfrm>
            <a:off x="375424" y="1295400"/>
            <a:ext cx="4348976" cy="4267200"/>
          </a:xfrm>
          <a:prstGeom prst="ellipse">
            <a:avLst/>
          </a:prstGeom>
          <a:ln w="63500" cap="rnd">
            <a:noFill/>
          </a:ln>
          <a:effectLst/>
        </p:spPr>
      </p:pic>
      <p:sp>
        <p:nvSpPr>
          <p:cNvPr id="17411" name="Content Placeholder 2"/>
          <p:cNvSpPr>
            <a:spLocks noGrp="1"/>
          </p:cNvSpPr>
          <p:nvPr>
            <p:ph idx="1"/>
          </p:nvPr>
        </p:nvSpPr>
        <p:spPr>
          <a:xfrm>
            <a:off x="4343400" y="838200"/>
            <a:ext cx="4462462" cy="5181599"/>
          </a:xfrm>
        </p:spPr>
        <p:txBody>
          <a:bodyPr>
            <a:normAutofit/>
          </a:bodyPr>
          <a:lstStyle/>
          <a:p>
            <a:pPr marL="0" indent="0">
              <a:buNone/>
            </a:pPr>
            <a:r>
              <a:rPr lang="en-US" sz="3600" dirty="0" smtClean="0">
                <a:ea typeface="ＭＳ Ｐゴシック" pitchFamily="34" charset="-128"/>
              </a:rPr>
              <a:t>Social Determinants of Health Session</a:t>
            </a:r>
          </a:p>
          <a:p>
            <a:endParaRPr lang="en-US" sz="1200" dirty="0" smtClean="0">
              <a:ea typeface="ＭＳ Ｐゴシック" pitchFamily="34" charset="-128"/>
            </a:endParaRPr>
          </a:p>
          <a:p>
            <a:pPr lvl="2"/>
            <a:r>
              <a:rPr lang="en-US" sz="2800" dirty="0" smtClean="0">
                <a:ea typeface="ＭＳ Ｐゴシック" pitchFamily="34" charset="-128"/>
              </a:rPr>
              <a:t>Something you learned/remember that is useful</a:t>
            </a:r>
            <a:endParaRPr lang="en-US" sz="2800" dirty="0" smtClean="0">
              <a:solidFill>
                <a:schemeClr val="tx1"/>
              </a:solidFill>
              <a:ea typeface="ＭＳ Ｐゴシック" pitchFamily="34" charset="-128"/>
            </a:endParaRPr>
          </a:p>
          <a:p>
            <a:pPr lvl="2"/>
            <a:r>
              <a:rPr lang="en-US" sz="2800" dirty="0" smtClean="0">
                <a:ea typeface="ＭＳ Ｐゴシック" pitchFamily="34" charset="-128"/>
              </a:rPr>
              <a:t>A question you have</a:t>
            </a:r>
            <a:endParaRPr lang="en-US" sz="2800" dirty="0" smtClean="0">
              <a:solidFill>
                <a:schemeClr val="tx1"/>
              </a:solidFill>
              <a:ea typeface="ＭＳ Ｐゴシック" pitchFamily="34" charset="-128"/>
            </a:endParaRPr>
          </a:p>
          <a:p>
            <a:pPr lvl="2"/>
            <a:r>
              <a:rPr lang="en-US" sz="2800" dirty="0" smtClean="0">
                <a:ea typeface="ＭＳ Ｐゴシック" pitchFamily="34" charset="-128"/>
              </a:rPr>
              <a:t>A homework activity that you completed</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E7AC52F-F974-4A0E-BDDD-ECD9BA658391}" type="slidenum">
              <a:rPr lang="en-US" smtClean="0">
                <a:solidFill>
                  <a:srgbClr val="9D2512"/>
                </a:solidFill>
              </a:rPr>
              <a:pPr eaLnBrk="1" hangingPunct="1"/>
              <a:t>3</a:t>
            </a:fld>
            <a:endParaRPr lang="en-US" dirty="0"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SESSION REVIEW</a:t>
            </a:r>
            <a:endParaRPr lang="en-US" sz="2800"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a:solidFill>
                  <a:schemeClr val="tx1"/>
                </a:solidFill>
                <a:latin typeface="Capitals"/>
                <a:cs typeface="Capitals"/>
              </a:rPr>
              <a:t>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4"/>
          <p:cNvSpPr>
            <a:spLocks noGrp="1" noChangeArrowheads="1"/>
          </p:cNvSpPr>
          <p:nvPr>
            <p:ph idx="1"/>
          </p:nvPr>
        </p:nvSpPr>
        <p:spPr>
          <a:xfrm>
            <a:off x="228600" y="533400"/>
            <a:ext cx="3326264" cy="5257800"/>
          </a:xfrm>
        </p:spPr>
        <p:txBody>
          <a:bodyPr>
            <a:normAutofit/>
          </a:bodyPr>
          <a:lstStyle/>
          <a:p>
            <a:pPr>
              <a:lnSpc>
                <a:spcPct val="80000"/>
              </a:lnSpc>
              <a:buFont typeface="Wingdings 2" pitchFamily="18" charset="2"/>
              <a:buNone/>
            </a:pPr>
            <a:r>
              <a:rPr lang="en-US" sz="2000" dirty="0" smtClean="0">
                <a:ea typeface="ＭＳ Ｐゴシック" pitchFamily="34" charset="-128"/>
              </a:rPr>
              <a:t>	</a:t>
            </a:r>
          </a:p>
          <a:p>
            <a:pPr algn="r">
              <a:lnSpc>
                <a:spcPct val="80000"/>
              </a:lnSpc>
              <a:buFont typeface="Wingdings 2" pitchFamily="18" charset="2"/>
              <a:buNone/>
            </a:pPr>
            <a:endParaRPr lang="en-US" sz="2000" dirty="0">
              <a:ea typeface="ＭＳ Ｐゴシック" pitchFamily="34" charset="-128"/>
            </a:endParaRPr>
          </a:p>
          <a:p>
            <a:pPr>
              <a:lnSpc>
                <a:spcPct val="80000"/>
              </a:lnSpc>
              <a:buFont typeface="Wingdings 2" pitchFamily="18" charset="2"/>
              <a:buNone/>
            </a:pPr>
            <a:r>
              <a:rPr lang="en-US" dirty="0" smtClean="0">
                <a:ea typeface="ＭＳ Ｐゴシック" pitchFamily="34" charset="-128"/>
              </a:rPr>
              <a:t>    Residents in a highly walkable neighborhood are engaged in about… </a:t>
            </a:r>
          </a:p>
          <a:p>
            <a:pPr algn="ctr">
              <a:lnSpc>
                <a:spcPct val="80000"/>
              </a:lnSpc>
            </a:pPr>
            <a:endParaRPr lang="en-US" sz="2000" b="1" dirty="0" smtClean="0">
              <a:ea typeface="ＭＳ Ｐゴシック" pitchFamily="34" charset="-128"/>
            </a:endParaRPr>
          </a:p>
          <a:p>
            <a:pPr marL="0" indent="0" algn="ctr">
              <a:lnSpc>
                <a:spcPct val="80000"/>
              </a:lnSpc>
              <a:buNone/>
            </a:pPr>
            <a:endParaRPr lang="en-US" sz="2000" b="1" dirty="0" smtClean="0">
              <a:ea typeface="ＭＳ Ｐゴシック" pitchFamily="34" charset="-128"/>
            </a:endParaRPr>
          </a:p>
          <a:p>
            <a:pPr marL="0" indent="0" algn="ctr">
              <a:lnSpc>
                <a:spcPct val="80000"/>
              </a:lnSpc>
              <a:buNone/>
            </a:pPr>
            <a:endParaRPr lang="en-US" sz="2000" b="1" dirty="0">
              <a:ea typeface="ＭＳ Ｐゴシック" pitchFamily="34" charset="-128"/>
            </a:endParaRPr>
          </a:p>
          <a:p>
            <a:pPr marL="0" indent="0" algn="ctr">
              <a:lnSpc>
                <a:spcPct val="80000"/>
              </a:lnSpc>
              <a:buNone/>
            </a:pPr>
            <a:endParaRPr lang="en-US" sz="2000" b="1" dirty="0" smtClean="0">
              <a:ea typeface="ＭＳ Ｐゴシック" pitchFamily="34" charset="-128"/>
            </a:endParaRPr>
          </a:p>
          <a:p>
            <a:pPr marL="0" indent="0" algn="ctr">
              <a:lnSpc>
                <a:spcPct val="80000"/>
              </a:lnSpc>
              <a:buNone/>
            </a:pPr>
            <a:endParaRPr lang="en-US" sz="2000" b="1" dirty="0" smtClean="0">
              <a:ea typeface="ＭＳ Ｐゴシック" pitchFamily="34" charset="-128"/>
            </a:endParaRPr>
          </a:p>
          <a:p>
            <a:pPr marL="0" indent="0" algn="ctr">
              <a:lnSpc>
                <a:spcPct val="80000"/>
              </a:lnSpc>
              <a:buNone/>
            </a:pPr>
            <a:r>
              <a:rPr lang="en-US" sz="2000" b="1" dirty="0" smtClean="0">
                <a:ea typeface="ＭＳ Ｐゴシック" pitchFamily="34" charset="-128"/>
              </a:rPr>
              <a:t>per week of physical activity than residents in a </a:t>
            </a:r>
            <a:r>
              <a:rPr lang="en-US" sz="2000" b="1" dirty="0" smtClean="0">
                <a:ea typeface="ＭＳ Ｐゴシック" pitchFamily="34" charset="-128"/>
              </a:rPr>
              <a:t>low-walkability neighborhood</a:t>
            </a:r>
            <a:r>
              <a:rPr lang="en-US" sz="2000" b="1" dirty="0" smtClean="0">
                <a:ea typeface="ＭＳ Ｐゴシック" pitchFamily="34" charset="-128"/>
              </a:rPr>
              <a:t>.</a:t>
            </a:r>
          </a:p>
        </p:txBody>
      </p:sp>
      <p:sp>
        <p:nvSpPr>
          <p:cNvPr id="61447"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D817DD3-6734-4DC6-8CAA-FF506E5A36BB}" type="slidenum">
              <a:rPr lang="en-US" smtClean="0">
                <a:solidFill>
                  <a:srgbClr val="9D2512"/>
                </a:solidFill>
              </a:rPr>
              <a:pPr eaLnBrk="1" hangingPunct="1"/>
              <a:t>30</a:t>
            </a:fld>
            <a:endParaRPr lang="en-US" smtClean="0">
              <a:solidFill>
                <a:srgbClr val="9D2512"/>
              </a:solidFill>
            </a:endParaRPr>
          </a:p>
        </p:txBody>
      </p:sp>
      <p:pic>
        <p:nvPicPr>
          <p:cNvPr id="61444" name="Picture 6" descr="ClaireShopLot"/>
          <p:cNvPicPr>
            <a:picLocks noChangeAspect="1" noChangeArrowheads="1"/>
          </p:cNvPicPr>
          <p:nvPr/>
        </p:nvPicPr>
        <p:blipFill>
          <a:blip r:embed="rId3" cstate="print">
            <a:extLst>
              <a:ext uri="{28A0092B-C50C-407E-A947-70E740481C1C}">
                <a14:useLocalDpi xmlns:a14="http://schemas.microsoft.com/office/drawing/2010/main" val="0"/>
              </a:ext>
            </a:extLst>
          </a:blip>
          <a:srcRect t="18877" r="-322" b="18971"/>
          <a:stretch>
            <a:fillRect/>
          </a:stretch>
        </p:blipFill>
        <p:spPr bwMode="auto">
          <a:xfrm>
            <a:off x="3554864" y="3777745"/>
            <a:ext cx="5341951" cy="2206625"/>
          </a:xfrm>
          <a:prstGeom prst="roundRect">
            <a:avLst>
              <a:gd name="adj" fmla="val 8594"/>
            </a:avLst>
          </a:prstGeom>
          <a:solidFill>
            <a:srgbClr val="FFFFFF">
              <a:shade val="85000"/>
            </a:srgbClr>
          </a:solidFill>
          <a:ln>
            <a:noFill/>
          </a:ln>
          <a:effectLst/>
          <a:extLst/>
        </p:spPr>
      </p:pic>
      <p:pic>
        <p:nvPicPr>
          <p:cNvPr id="61445" name="Picture 7" descr="NormalComm1"/>
          <p:cNvPicPr>
            <a:picLocks noChangeAspect="1" noChangeArrowheads="1"/>
          </p:cNvPicPr>
          <p:nvPr/>
        </p:nvPicPr>
        <p:blipFill>
          <a:blip r:embed="rId4" cstate="print">
            <a:extLst>
              <a:ext uri="{28A0092B-C50C-407E-A947-70E740481C1C}">
                <a14:useLocalDpi xmlns:a14="http://schemas.microsoft.com/office/drawing/2010/main" val="0"/>
              </a:ext>
            </a:extLst>
          </a:blip>
          <a:srcRect t="14769"/>
          <a:stretch>
            <a:fillRect/>
          </a:stretch>
        </p:blipFill>
        <p:spPr bwMode="auto">
          <a:xfrm>
            <a:off x="4244088" y="914400"/>
            <a:ext cx="4518912" cy="2889365"/>
          </a:xfrm>
          <a:prstGeom prst="roundRect">
            <a:avLst>
              <a:gd name="adj" fmla="val 8594"/>
            </a:avLst>
          </a:prstGeom>
          <a:solidFill>
            <a:srgbClr val="FFFFFF">
              <a:shade val="85000"/>
            </a:srgbClr>
          </a:solidFill>
          <a:ln>
            <a:noFill/>
          </a:ln>
          <a:effectLst/>
          <a:extLst/>
        </p:spPr>
      </p:pic>
      <p:sp>
        <p:nvSpPr>
          <p:cNvPr id="61446" name="Text Box 8"/>
          <p:cNvSpPr txBox="1">
            <a:spLocks noChangeArrowheads="1"/>
          </p:cNvSpPr>
          <p:nvPr/>
        </p:nvSpPr>
        <p:spPr bwMode="auto">
          <a:xfrm>
            <a:off x="2743200" y="6324600"/>
            <a:ext cx="235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a:latin typeface="Arial" pitchFamily="34" charset="0"/>
              </a:rPr>
              <a:t>Saelens. AJPH 2003</a:t>
            </a:r>
          </a:p>
        </p:txBody>
      </p:sp>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531352" y="6172200"/>
            <a:ext cx="384048"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31</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WALKABLE NEIGHBORHOODS MAKE A DIFFERENCE</a:t>
            </a:r>
            <a:endParaRPr lang="en-US" sz="2800" b="1" dirty="0"/>
          </a:p>
        </p:txBody>
      </p:sp>
      <p:sp>
        <p:nvSpPr>
          <p:cNvPr id="3" name="Rectangle 2"/>
          <p:cNvSpPr/>
          <p:nvPr/>
        </p:nvSpPr>
        <p:spPr>
          <a:xfrm>
            <a:off x="487027" y="3268516"/>
            <a:ext cx="2654894" cy="1298817"/>
          </a:xfrm>
          <a:prstGeom prst="rect">
            <a:avLst/>
          </a:prstGeom>
        </p:spPr>
        <p:txBody>
          <a:bodyPr wrap="none">
            <a:spAutoFit/>
          </a:bodyPr>
          <a:lstStyle/>
          <a:p>
            <a:pPr marL="0" indent="0" algn="ctr">
              <a:lnSpc>
                <a:spcPct val="80000"/>
              </a:lnSpc>
              <a:buNone/>
            </a:pPr>
            <a:r>
              <a:rPr lang="en-US" sz="6600" b="1" dirty="0">
                <a:solidFill>
                  <a:schemeClr val="accent6"/>
                </a:solidFill>
                <a:latin typeface="+mj-lt"/>
                <a:ea typeface="ＭＳ Ｐゴシック" pitchFamily="34" charset="-128"/>
              </a:rPr>
              <a:t>70</a:t>
            </a:r>
            <a:r>
              <a:rPr lang="en-US" sz="5400" b="1" dirty="0">
                <a:solidFill>
                  <a:schemeClr val="accent6"/>
                </a:solidFill>
                <a:latin typeface="+mj-lt"/>
                <a:ea typeface="ＭＳ Ｐゴシック" pitchFamily="34" charset="-128"/>
              </a:rPr>
              <a:t> </a:t>
            </a:r>
            <a:br>
              <a:rPr lang="en-US" sz="5400" b="1" dirty="0">
                <a:solidFill>
                  <a:schemeClr val="accent6"/>
                </a:solidFill>
                <a:latin typeface="+mj-lt"/>
                <a:ea typeface="ＭＳ Ｐゴシック" pitchFamily="34" charset="-128"/>
              </a:rPr>
            </a:br>
            <a:r>
              <a:rPr lang="en-US" sz="3200" b="1" dirty="0" smtClean="0">
                <a:solidFill>
                  <a:schemeClr val="accent6"/>
                </a:solidFill>
                <a:latin typeface="+mj-lt"/>
                <a:ea typeface="ＭＳ Ｐゴシック" pitchFamily="34" charset="-128"/>
              </a:rPr>
              <a:t>more </a:t>
            </a:r>
            <a:r>
              <a:rPr lang="en-US" sz="3200" b="1" dirty="0">
                <a:solidFill>
                  <a:schemeClr val="accent6"/>
                </a:solidFill>
                <a:latin typeface="+mj-lt"/>
                <a:ea typeface="ＭＳ Ｐゴシック" pitchFamily="34" charset="-128"/>
              </a:rPr>
              <a:t>minutes </a:t>
            </a:r>
          </a:p>
        </p:txBody>
      </p:sp>
    </p:spTree>
    <p:extLst>
      <p:ext uri="{BB962C8B-B14F-4D97-AF65-F5344CB8AC3E}">
        <p14:creationId xmlns:p14="http://schemas.microsoft.com/office/powerpoint/2010/main" val="1862002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6" descr="Y:\Resources\Photos\Photos to Xpress Press\San Diego Walkability 0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800" r="15916" b="-1"/>
          <a:stretch/>
        </p:blipFill>
        <p:spPr bwMode="auto">
          <a:xfrm>
            <a:off x="284356" y="827149"/>
            <a:ext cx="4375656" cy="254433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51204" name="Content Placeholder 2"/>
          <p:cNvSpPr>
            <a:spLocks noGrp="1"/>
          </p:cNvSpPr>
          <p:nvPr>
            <p:ph idx="1"/>
          </p:nvPr>
        </p:nvSpPr>
        <p:spPr>
          <a:xfrm>
            <a:off x="4724400" y="2962507"/>
            <a:ext cx="4343400" cy="3048000"/>
          </a:xfrm>
        </p:spPr>
        <p:txBody>
          <a:bodyPr>
            <a:normAutofit fontScale="92500" lnSpcReduction="10000"/>
          </a:bodyPr>
          <a:lstStyle/>
          <a:p>
            <a:pPr marL="514350" indent="-514350">
              <a:buFont typeface="Georgia" pitchFamily="18" charset="0"/>
              <a:buAutoNum type="arabicPeriod"/>
            </a:pPr>
            <a:endParaRPr lang="en-US" sz="1400" dirty="0" smtClean="0">
              <a:ea typeface="ＭＳ Ｐゴシック" pitchFamily="34" charset="-128"/>
            </a:endParaRPr>
          </a:p>
          <a:p>
            <a:pPr>
              <a:buFont typeface="Wingdings" panose="05000000000000000000" pitchFamily="2" charset="2"/>
              <a:buChar char="ü"/>
            </a:pPr>
            <a:r>
              <a:rPr lang="en-US" dirty="0" smtClean="0">
                <a:ea typeface="ＭＳ Ｐゴシック" pitchFamily="34" charset="-128"/>
              </a:rPr>
              <a:t>Slow Cars Down</a:t>
            </a:r>
          </a:p>
          <a:p>
            <a:pPr marL="514350" indent="-514350"/>
            <a:endParaRPr lang="en-US" sz="800" dirty="0" smtClean="0">
              <a:ea typeface="ＭＳ Ｐゴシック" pitchFamily="34" charset="-128"/>
            </a:endParaRPr>
          </a:p>
          <a:p>
            <a:pPr>
              <a:buFont typeface="Wingdings" panose="05000000000000000000" pitchFamily="2" charset="2"/>
              <a:buChar char="ü"/>
            </a:pPr>
            <a:r>
              <a:rPr lang="en-US" dirty="0" smtClean="0">
                <a:ea typeface="ＭＳ Ｐゴシック" pitchFamily="34" charset="-128"/>
              </a:rPr>
              <a:t>Safety, Comfort &amp; Beauty</a:t>
            </a:r>
          </a:p>
          <a:p>
            <a:pPr marL="514350" indent="-514350"/>
            <a:endParaRPr lang="en-US" sz="800" dirty="0" smtClean="0">
              <a:ea typeface="ＭＳ Ｐゴシック" pitchFamily="34" charset="-128"/>
            </a:endParaRPr>
          </a:p>
          <a:p>
            <a:pPr>
              <a:buFont typeface="Wingdings" panose="05000000000000000000" pitchFamily="2" charset="2"/>
              <a:buChar char="ü"/>
            </a:pPr>
            <a:r>
              <a:rPr lang="en-US" dirty="0" smtClean="0">
                <a:ea typeface="ＭＳ Ｐゴシック" pitchFamily="34" charset="-128"/>
              </a:rPr>
              <a:t>Great places to walk to</a:t>
            </a:r>
          </a:p>
          <a:p>
            <a:pPr marL="892175" lvl="2" indent="-342900">
              <a:buClr>
                <a:schemeClr val="accent1"/>
              </a:buClr>
              <a:buFont typeface="Wingdings" panose="05000000000000000000" pitchFamily="2" charset="2"/>
              <a:buChar char="ü"/>
            </a:pPr>
            <a:r>
              <a:rPr lang="en-US" dirty="0" smtClean="0">
                <a:ea typeface="ＭＳ Ｐゴシック" pitchFamily="34" charset="-128"/>
              </a:rPr>
              <a:t>That connect you to people</a:t>
            </a:r>
          </a:p>
        </p:txBody>
      </p:sp>
      <p:sp>
        <p:nvSpPr>
          <p:cNvPr id="512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5CFC0E3-2D98-4132-94CA-4FADD16270A8}" type="slidenum">
              <a:rPr lang="en-US" smtClean="0">
                <a:solidFill>
                  <a:srgbClr val="9D2512"/>
                </a:solidFill>
              </a:rPr>
              <a:pPr eaLnBrk="1" hangingPunct="1"/>
              <a:t>31</a:t>
            </a:fld>
            <a:endParaRPr lang="en-US" smtClean="0">
              <a:solidFill>
                <a:srgbClr val="9D2512"/>
              </a:solidFill>
            </a:endParaRPr>
          </a:p>
        </p:txBody>
      </p:sp>
      <p:pic>
        <p:nvPicPr>
          <p:cNvPr id="51206" name="Picture 7" descr="India St from SANDA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338"/>
          <a:stretch/>
        </p:blipFill>
        <p:spPr bwMode="auto">
          <a:xfrm>
            <a:off x="366792" y="3429000"/>
            <a:ext cx="4267200" cy="258150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00600" y="762000"/>
            <a:ext cx="4038600" cy="2739211"/>
          </a:xfrm>
          <a:prstGeom prst="rect">
            <a:avLst/>
          </a:prstGeom>
          <a:noFill/>
        </p:spPr>
        <p:txBody>
          <a:bodyPr wrap="square" rtlCol="0">
            <a:spAutoFit/>
          </a:bodyPr>
          <a:lstStyle/>
          <a:p>
            <a:pPr marL="514350" indent="-514350">
              <a:buFont typeface="Wingdings" panose="05000000000000000000" pitchFamily="2" charset="2"/>
              <a:buChar char="ü"/>
            </a:pPr>
            <a:r>
              <a:rPr lang="en-US" sz="3200" dirty="0" smtClean="0">
                <a:latin typeface="+mj-lt"/>
                <a:ea typeface="ＭＳ Ｐゴシック" pitchFamily="34" charset="-128"/>
              </a:rPr>
              <a:t>Good Sidewalks</a:t>
            </a:r>
          </a:p>
          <a:p>
            <a:pPr marL="457200" indent="-457200">
              <a:buFont typeface="Wingdings" panose="05000000000000000000" pitchFamily="2" charset="2"/>
              <a:buChar char="ü"/>
            </a:pPr>
            <a:r>
              <a:rPr lang="en-US" sz="3200" dirty="0" smtClean="0">
                <a:latin typeface="+mj-lt"/>
                <a:ea typeface="ＭＳ Ｐゴシック" pitchFamily="34" charset="-128"/>
              </a:rPr>
              <a:t>Safe and Easy Street Crossings</a:t>
            </a:r>
          </a:p>
          <a:p>
            <a:pPr marL="892175" lvl="2" indent="-342900">
              <a:buClr>
                <a:schemeClr val="accent1"/>
              </a:buClr>
              <a:buFont typeface="Wingdings" panose="05000000000000000000" pitchFamily="2" charset="2"/>
              <a:buChar char="ü"/>
            </a:pPr>
            <a:r>
              <a:rPr lang="en-US" sz="2400" dirty="0" smtClean="0">
                <a:latin typeface="+mj-lt"/>
                <a:ea typeface="ＭＳ Ｐゴシック" pitchFamily="34" charset="-128"/>
              </a:rPr>
              <a:t>Approximately every 300 feet</a:t>
            </a:r>
          </a:p>
          <a:p>
            <a:endParaRPr lang="en-US" sz="2800" dirty="0"/>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32</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STEPS TO A WALKABLE COMMUNITY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F4C9BEC-02D2-4D35-86E0-4300F38CF121}" type="slidenum">
              <a:rPr lang="en-US" smtClean="0">
                <a:solidFill>
                  <a:srgbClr val="9D2512"/>
                </a:solidFill>
              </a:rPr>
              <a:pPr eaLnBrk="1" hangingPunct="1"/>
              <a:t>32</a:t>
            </a:fld>
            <a:endParaRPr lang="en-US" smtClean="0">
              <a:solidFill>
                <a:srgbClr val="9D2512"/>
              </a:solidFill>
            </a:endParaRPr>
          </a:p>
        </p:txBody>
      </p:sp>
      <p:pic>
        <p:nvPicPr>
          <p:cNvPr id="33797" name="Picture 2" descr="1014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601787"/>
            <a:ext cx="5486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Arrow Connector 28"/>
          <p:cNvCxnSpPr/>
          <p:nvPr/>
        </p:nvCxnSpPr>
        <p:spPr>
          <a:xfrm>
            <a:off x="1989563" y="4125951"/>
            <a:ext cx="2321313" cy="53340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70663" y="990600"/>
            <a:ext cx="5744737" cy="754053"/>
          </a:xfrm>
          <a:prstGeom prst="rect">
            <a:avLst/>
          </a:prstGeom>
          <a:noFill/>
        </p:spPr>
        <p:txBody>
          <a:bodyPr wrap="square">
            <a:spAutoFit/>
          </a:bodyPr>
          <a:lstStyle/>
          <a:p>
            <a:pPr algn="ctr">
              <a:defRPr/>
            </a:pPr>
            <a:r>
              <a:rPr lang="en-US" sz="2500" b="1" dirty="0">
                <a:solidFill>
                  <a:schemeClr val="accent6">
                    <a:lumMod val="75000"/>
                  </a:schemeClr>
                </a:solidFill>
                <a:latin typeface="+mj-lt"/>
              </a:rPr>
              <a:t>Good Sidewalk Design: </a:t>
            </a:r>
            <a:r>
              <a:rPr lang="en-US" sz="2500" b="1" i="1" dirty="0">
                <a:solidFill>
                  <a:schemeClr val="accent6">
                    <a:lumMod val="75000"/>
                  </a:schemeClr>
                </a:solidFill>
                <a:latin typeface="+mj-lt"/>
              </a:rPr>
              <a:t>Residential Areas</a:t>
            </a:r>
          </a:p>
          <a:p>
            <a:pPr algn="ctr">
              <a:defRPr/>
            </a:pPr>
            <a:endParaRPr lang="en-US" dirty="0">
              <a:solidFill>
                <a:schemeClr val="accent6">
                  <a:lumMod val="50000"/>
                </a:schemeClr>
              </a:solidFill>
            </a:endParaRPr>
          </a:p>
        </p:txBody>
      </p:sp>
      <p:cxnSp>
        <p:nvCxnSpPr>
          <p:cNvPr id="14" name="Straight Arrow Connector 13"/>
          <p:cNvCxnSpPr/>
          <p:nvPr/>
        </p:nvCxnSpPr>
        <p:spPr>
          <a:xfrm>
            <a:off x="2590800" y="5303722"/>
            <a:ext cx="1981200" cy="283039"/>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24976" y="2428943"/>
            <a:ext cx="2971800" cy="1904932"/>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0598" y="4980666"/>
            <a:ext cx="2504378" cy="707886"/>
          </a:xfrm>
          <a:prstGeom prst="rect">
            <a:avLst/>
          </a:prstGeom>
          <a:solidFill>
            <a:schemeClr val="bg1"/>
          </a:solidFill>
          <a:ln>
            <a:solidFill>
              <a:schemeClr val="accent6">
                <a:lumMod val="75000"/>
              </a:schemeClr>
            </a:solidFill>
          </a:ln>
        </p:spPr>
        <p:txBody>
          <a:bodyPr wrap="square">
            <a:spAutoFit/>
          </a:bodyPr>
          <a:lstStyle/>
          <a:p>
            <a:pPr>
              <a:defRPr/>
            </a:pPr>
            <a:r>
              <a:rPr lang="en-US" sz="2000" dirty="0">
                <a:solidFill>
                  <a:schemeClr val="accent6">
                    <a:lumMod val="50000"/>
                  </a:schemeClr>
                </a:solidFill>
                <a:latin typeface="+mj-lt"/>
              </a:rPr>
              <a:t>Buffer Zone: plants, trees, mailboxes, etc.</a:t>
            </a:r>
          </a:p>
        </p:txBody>
      </p:sp>
      <p:sp>
        <p:nvSpPr>
          <p:cNvPr id="23" name="TextBox 22"/>
          <p:cNvSpPr txBox="1"/>
          <p:nvPr/>
        </p:nvSpPr>
        <p:spPr>
          <a:xfrm>
            <a:off x="462776" y="3133725"/>
            <a:ext cx="2362200" cy="1323439"/>
          </a:xfrm>
          <a:prstGeom prst="rect">
            <a:avLst/>
          </a:prstGeom>
          <a:solidFill>
            <a:schemeClr val="bg1"/>
          </a:solidFill>
          <a:ln>
            <a:solidFill>
              <a:schemeClr val="accent6">
                <a:lumMod val="75000"/>
              </a:schemeClr>
            </a:solidFill>
          </a:ln>
        </p:spPr>
        <p:txBody>
          <a:bodyPr>
            <a:spAutoFit/>
          </a:bodyPr>
          <a:lstStyle/>
          <a:p>
            <a:pPr>
              <a:defRPr/>
            </a:pPr>
            <a:r>
              <a:rPr lang="en-US" sz="2000" dirty="0">
                <a:solidFill>
                  <a:schemeClr val="accent6">
                    <a:lumMod val="50000"/>
                  </a:schemeClr>
                </a:solidFill>
                <a:latin typeface="+mj-lt"/>
              </a:rPr>
              <a:t>Curb Zone: protects buffer zone, ADA ramps at street crossings</a:t>
            </a:r>
          </a:p>
        </p:txBody>
      </p:sp>
      <p:sp>
        <p:nvSpPr>
          <p:cNvPr id="24" name="TextBox 23"/>
          <p:cNvSpPr txBox="1"/>
          <p:nvPr/>
        </p:nvSpPr>
        <p:spPr>
          <a:xfrm>
            <a:off x="808463" y="1295700"/>
            <a:ext cx="2362200" cy="1323439"/>
          </a:xfrm>
          <a:prstGeom prst="rect">
            <a:avLst/>
          </a:prstGeom>
          <a:solidFill>
            <a:schemeClr val="bg1"/>
          </a:solidFill>
          <a:ln>
            <a:solidFill>
              <a:schemeClr val="accent6">
                <a:lumMod val="75000"/>
              </a:schemeClr>
            </a:solidFill>
          </a:ln>
        </p:spPr>
        <p:txBody>
          <a:bodyPr>
            <a:spAutoFit/>
          </a:bodyPr>
          <a:lstStyle/>
          <a:p>
            <a:pPr>
              <a:defRPr/>
            </a:pPr>
            <a:r>
              <a:rPr lang="en-US" sz="2000" dirty="0">
                <a:solidFill>
                  <a:schemeClr val="accent6">
                    <a:lumMod val="50000"/>
                  </a:schemeClr>
                </a:solidFill>
                <a:latin typeface="+mj-lt"/>
              </a:rPr>
              <a:t>Pedestrian Zone: sidewalks are level, unbroken, and at least 5 feet wide </a:t>
            </a:r>
          </a:p>
        </p:txBody>
      </p:sp>
      <p:sp>
        <p:nvSpPr>
          <p:cNvPr id="34" name="TextBox 33"/>
          <p:cNvSpPr txBox="1"/>
          <p:nvPr/>
        </p:nvSpPr>
        <p:spPr>
          <a:xfrm>
            <a:off x="6989956" y="3658393"/>
            <a:ext cx="1828800" cy="1200150"/>
          </a:xfrm>
          <a:prstGeom prst="rect">
            <a:avLst/>
          </a:prstGeom>
          <a:noFill/>
          <a:ln w="12700">
            <a:solidFill>
              <a:schemeClr val="bg1"/>
            </a:solidFill>
          </a:ln>
        </p:spPr>
        <p:txBody>
          <a:bodyPr wrap="square">
            <a:spAutoFit/>
          </a:bodyPr>
          <a:lstStyle/>
          <a:p>
            <a:pPr algn="ctr">
              <a:defRPr/>
            </a:pPr>
            <a:r>
              <a:rPr lang="en-US" b="1" dirty="0">
                <a:solidFill>
                  <a:schemeClr val="bg1"/>
                </a:solidFill>
              </a:rPr>
              <a:t>Façade Zone: between sidewalk and buildings</a:t>
            </a:r>
          </a:p>
        </p:txBody>
      </p:sp>
      <p:sp>
        <p:nvSpPr>
          <p:cNvPr id="15" name="Rounded Rectangle 1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458200" y="6172200"/>
            <a:ext cx="457200" cy="479258"/>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33</a:t>
            </a:r>
            <a:endParaRPr lang="en-US" sz="1125" dirty="0">
              <a:solidFill>
                <a:schemeClr val="tx1"/>
              </a:solidFill>
              <a:latin typeface="Capitals"/>
              <a:cs typeface="Capitals"/>
            </a:endParaRPr>
          </a:p>
        </p:txBody>
      </p:sp>
      <p:sp>
        <p:nvSpPr>
          <p:cNvPr id="19" name="Rounded Rectangle 18"/>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1: GOOD SIDEWALKS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053" descr="PortlandShopsPopOut"/>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t="5333"/>
          <a:stretch>
            <a:fillRect/>
          </a:stretch>
        </p:blipFill>
        <p:spPr bwMode="auto">
          <a:xfrm>
            <a:off x="2745058" y="1713571"/>
            <a:ext cx="57150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8A58705-883B-47D8-AC4F-F594F20E86F0}" type="slidenum">
              <a:rPr lang="en-US" smtClean="0">
                <a:solidFill>
                  <a:srgbClr val="9D2512"/>
                </a:solidFill>
              </a:rPr>
              <a:pPr eaLnBrk="1" hangingPunct="1"/>
              <a:t>33</a:t>
            </a:fld>
            <a:endParaRPr lang="en-US" smtClean="0">
              <a:solidFill>
                <a:srgbClr val="9D2512"/>
              </a:solidFill>
            </a:endParaRPr>
          </a:p>
        </p:txBody>
      </p:sp>
      <p:cxnSp>
        <p:nvCxnSpPr>
          <p:cNvPr id="14" name="Straight Arrow Connector 13"/>
          <p:cNvCxnSpPr/>
          <p:nvPr/>
        </p:nvCxnSpPr>
        <p:spPr>
          <a:xfrm>
            <a:off x="1981200" y="5321468"/>
            <a:ext cx="4267200" cy="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81200" y="3831749"/>
            <a:ext cx="3200400" cy="98188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61270" y="2418191"/>
            <a:ext cx="3429930" cy="1849009"/>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1970" y="1869253"/>
            <a:ext cx="2362200" cy="1015663"/>
          </a:xfrm>
          <a:prstGeom prst="rect">
            <a:avLst/>
          </a:prstGeom>
          <a:solidFill>
            <a:schemeClr val="bg1"/>
          </a:solidFill>
          <a:ln>
            <a:solidFill>
              <a:schemeClr val="accent6">
                <a:lumMod val="75000"/>
              </a:schemeClr>
            </a:solidFill>
          </a:ln>
        </p:spPr>
        <p:txBody>
          <a:bodyPr>
            <a:spAutoFit/>
          </a:bodyPr>
          <a:lstStyle/>
          <a:p>
            <a:pPr>
              <a:defRPr/>
            </a:pPr>
            <a:r>
              <a:rPr lang="en-US" sz="2000" dirty="0">
                <a:solidFill>
                  <a:schemeClr val="accent6">
                    <a:lumMod val="50000"/>
                  </a:schemeClr>
                </a:solidFill>
                <a:latin typeface="+mj-lt"/>
              </a:rPr>
              <a:t>Buffer Zone: trees, mailboxes, outdoor seating, lighting, etc.</a:t>
            </a:r>
          </a:p>
        </p:txBody>
      </p:sp>
      <p:sp>
        <p:nvSpPr>
          <p:cNvPr id="23" name="TextBox 22"/>
          <p:cNvSpPr txBox="1"/>
          <p:nvPr/>
        </p:nvSpPr>
        <p:spPr>
          <a:xfrm>
            <a:off x="609600" y="4813637"/>
            <a:ext cx="2057400" cy="1015663"/>
          </a:xfrm>
          <a:prstGeom prst="rect">
            <a:avLst/>
          </a:prstGeom>
          <a:solidFill>
            <a:schemeClr val="bg1"/>
          </a:solidFill>
          <a:ln>
            <a:solidFill>
              <a:schemeClr val="accent6">
                <a:lumMod val="75000"/>
              </a:schemeClr>
            </a:solidFill>
          </a:ln>
        </p:spPr>
        <p:txBody>
          <a:bodyPr>
            <a:spAutoFit/>
          </a:bodyPr>
          <a:lstStyle/>
          <a:p>
            <a:pPr>
              <a:defRPr/>
            </a:pPr>
            <a:r>
              <a:rPr lang="en-US" sz="2000" dirty="0">
                <a:solidFill>
                  <a:schemeClr val="accent6">
                    <a:lumMod val="50000"/>
                  </a:schemeClr>
                </a:solidFill>
                <a:latin typeface="+mj-lt"/>
              </a:rPr>
              <a:t>Curb Zone: ADA ramps at street crossings</a:t>
            </a:r>
          </a:p>
        </p:txBody>
      </p:sp>
      <p:sp>
        <p:nvSpPr>
          <p:cNvPr id="24" name="TextBox 23"/>
          <p:cNvSpPr txBox="1"/>
          <p:nvPr/>
        </p:nvSpPr>
        <p:spPr>
          <a:xfrm>
            <a:off x="327102" y="3170030"/>
            <a:ext cx="2362200" cy="1323439"/>
          </a:xfrm>
          <a:prstGeom prst="rect">
            <a:avLst/>
          </a:prstGeom>
          <a:solidFill>
            <a:schemeClr val="bg1"/>
          </a:solidFill>
          <a:ln>
            <a:solidFill>
              <a:schemeClr val="accent6">
                <a:lumMod val="75000"/>
              </a:schemeClr>
            </a:solidFill>
          </a:ln>
        </p:spPr>
        <p:txBody>
          <a:bodyPr>
            <a:spAutoFit/>
          </a:bodyPr>
          <a:lstStyle/>
          <a:p>
            <a:pPr>
              <a:defRPr/>
            </a:pPr>
            <a:r>
              <a:rPr lang="en-US" sz="2000" dirty="0">
                <a:solidFill>
                  <a:schemeClr val="accent6">
                    <a:lumMod val="50000"/>
                  </a:schemeClr>
                </a:solidFill>
                <a:latin typeface="+mj-lt"/>
              </a:rPr>
              <a:t>Pedestrian Zone: sidewalks are level, unbroken, and at least 8 feet wide </a:t>
            </a:r>
          </a:p>
        </p:txBody>
      </p:sp>
      <p:cxnSp>
        <p:nvCxnSpPr>
          <p:cNvPr id="30" name="Straight Arrow Connector 29"/>
          <p:cNvCxnSpPr/>
          <p:nvPr/>
        </p:nvCxnSpPr>
        <p:spPr>
          <a:xfrm flipH="1">
            <a:off x="7848600" y="1817687"/>
            <a:ext cx="228600" cy="261143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050359" y="1513516"/>
            <a:ext cx="1752600" cy="400110"/>
          </a:xfrm>
          <a:prstGeom prst="rect">
            <a:avLst/>
          </a:prstGeom>
          <a:solidFill>
            <a:schemeClr val="bg1"/>
          </a:solidFill>
          <a:ln>
            <a:solidFill>
              <a:schemeClr val="accent6">
                <a:lumMod val="75000"/>
              </a:schemeClr>
            </a:solidFill>
          </a:ln>
        </p:spPr>
        <p:txBody>
          <a:bodyPr>
            <a:spAutoFit/>
          </a:bodyPr>
          <a:lstStyle/>
          <a:p>
            <a:pPr algn="ctr">
              <a:defRPr/>
            </a:pPr>
            <a:r>
              <a:rPr lang="en-US" sz="2000" dirty="0">
                <a:solidFill>
                  <a:schemeClr val="accent6">
                    <a:lumMod val="50000"/>
                  </a:schemeClr>
                </a:solidFill>
                <a:latin typeface="+mj-lt"/>
              </a:rPr>
              <a:t>Façade Zone</a:t>
            </a:r>
          </a:p>
        </p:txBody>
      </p:sp>
      <p:sp>
        <p:nvSpPr>
          <p:cNvPr id="15" name="Rounded Rectangle 1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460058" y="6172200"/>
            <a:ext cx="455342"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34</a:t>
            </a:r>
            <a:endParaRPr lang="en-US" sz="1125" dirty="0">
              <a:solidFill>
                <a:schemeClr val="tx1"/>
              </a:solidFill>
              <a:latin typeface="Capitals"/>
              <a:cs typeface="Capitals"/>
            </a:endParaRPr>
          </a:p>
        </p:txBody>
      </p:sp>
      <p:sp>
        <p:nvSpPr>
          <p:cNvPr id="21" name="Rounded Rectangle 2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1: GOOD SIDEWALKS</a:t>
            </a:r>
            <a:endParaRPr lang="en-US" sz="2800" b="1" dirty="0"/>
          </a:p>
        </p:txBody>
      </p:sp>
      <p:sp>
        <p:nvSpPr>
          <p:cNvPr id="25" name="TextBox 24"/>
          <p:cNvSpPr txBox="1"/>
          <p:nvPr/>
        </p:nvSpPr>
        <p:spPr>
          <a:xfrm>
            <a:off x="304800" y="1028581"/>
            <a:ext cx="6605239" cy="800219"/>
          </a:xfrm>
          <a:prstGeom prst="rect">
            <a:avLst/>
          </a:prstGeom>
          <a:noFill/>
        </p:spPr>
        <p:txBody>
          <a:bodyPr wrap="square">
            <a:spAutoFit/>
          </a:bodyPr>
          <a:lstStyle/>
          <a:p>
            <a:pPr algn="ctr">
              <a:defRPr/>
            </a:pPr>
            <a:r>
              <a:rPr lang="en-US" sz="2800" b="1" dirty="0">
                <a:solidFill>
                  <a:schemeClr val="accent6">
                    <a:lumMod val="75000"/>
                  </a:schemeClr>
                </a:solidFill>
                <a:latin typeface="+mj-lt"/>
              </a:rPr>
              <a:t>Good Sidewalk Design: </a:t>
            </a:r>
            <a:r>
              <a:rPr lang="en-US" sz="2800" b="1" i="1" dirty="0" smtClean="0">
                <a:solidFill>
                  <a:schemeClr val="accent6">
                    <a:lumMod val="75000"/>
                  </a:schemeClr>
                </a:solidFill>
                <a:latin typeface="+mj-lt"/>
              </a:rPr>
              <a:t>Commercial </a:t>
            </a:r>
            <a:r>
              <a:rPr lang="en-US" sz="2800" b="1" i="1" dirty="0">
                <a:solidFill>
                  <a:schemeClr val="accent6">
                    <a:lumMod val="75000"/>
                  </a:schemeClr>
                </a:solidFill>
                <a:latin typeface="+mj-lt"/>
              </a:rPr>
              <a:t>Areas</a:t>
            </a:r>
          </a:p>
          <a:p>
            <a:pPr algn="ctr">
              <a:defRPr/>
            </a:pPr>
            <a:endParaRPr lang="en-US" dirty="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5" name="Picture 5" descr="Pedestrian xing-unsafe"/>
          <p:cNvPicPr>
            <a:picLocks noChangeAspect="1" noChangeArrowheads="1"/>
          </p:cNvPicPr>
          <p:nvPr/>
        </p:nvPicPr>
        <p:blipFill>
          <a:blip r:embed="rId3" cstate="print">
            <a:extLst>
              <a:ext uri="{28A0092B-C50C-407E-A947-70E740481C1C}">
                <a14:useLocalDpi xmlns:a14="http://schemas.microsoft.com/office/drawing/2010/main" val="0"/>
              </a:ext>
            </a:extLst>
          </a:blip>
          <a:srcRect l="2776" t="2194" r="1755" b="4958"/>
          <a:stretch>
            <a:fillRect/>
          </a:stretch>
        </p:blipFill>
        <p:spPr bwMode="auto">
          <a:xfrm>
            <a:off x="594002" y="1333428"/>
            <a:ext cx="6930748" cy="4495800"/>
          </a:xfrm>
          <a:prstGeom prst="roundRect">
            <a:avLst>
              <a:gd name="adj" fmla="val 8594"/>
            </a:avLst>
          </a:prstGeom>
          <a:solidFill>
            <a:srgbClr val="FFFFFF">
              <a:shade val="85000"/>
            </a:srgbClr>
          </a:solidFill>
          <a:ln>
            <a:noFill/>
          </a:ln>
          <a:effectLst/>
          <a:extLst/>
        </p:spPr>
      </p:pic>
      <p:sp>
        <p:nvSpPr>
          <p:cNvPr id="358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D7E43A5-908B-4C1B-81DF-CCA6201EFD5C}" type="slidenum">
              <a:rPr lang="en-US" smtClean="0">
                <a:solidFill>
                  <a:srgbClr val="9D2512"/>
                </a:solidFill>
              </a:rPr>
              <a:pPr eaLnBrk="1" hangingPunct="1"/>
              <a:t>34</a:t>
            </a:fld>
            <a:endParaRPr lang="en-US"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87007" y="6172200"/>
            <a:ext cx="428393"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35</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1: GOOD SIDEWALKS</a:t>
            </a:r>
            <a:endParaRPr lang="en-US" sz="2800" b="1" dirty="0"/>
          </a:p>
        </p:txBody>
      </p:sp>
      <p:sp>
        <p:nvSpPr>
          <p:cNvPr id="35843" name="Content Placeholder 2"/>
          <p:cNvSpPr>
            <a:spLocks noGrp="1"/>
          </p:cNvSpPr>
          <p:nvPr>
            <p:ph idx="1"/>
          </p:nvPr>
        </p:nvSpPr>
        <p:spPr>
          <a:xfrm>
            <a:off x="638407" y="5410200"/>
            <a:ext cx="7848600" cy="533400"/>
          </a:xfrm>
        </p:spPr>
        <p:txBody>
          <a:bodyPr>
            <a:normAutofit fontScale="77500" lnSpcReduction="20000"/>
          </a:bodyPr>
          <a:lstStyle/>
          <a:p>
            <a:pPr marL="0" indent="0" algn="ctr">
              <a:buNone/>
            </a:pPr>
            <a:r>
              <a:rPr lang="en-US" sz="4400" dirty="0" smtClean="0">
                <a:solidFill>
                  <a:schemeClr val="bg1"/>
                </a:solidFill>
                <a:ea typeface="ＭＳ Ｐゴシック" pitchFamily="34" charset="-128"/>
              </a:rPr>
              <a:t>Good Sidewalks</a:t>
            </a:r>
          </a:p>
        </p:txBody>
      </p:sp>
      <p:sp>
        <p:nvSpPr>
          <p:cNvPr id="14" name="Oval 13"/>
          <p:cNvSpPr/>
          <p:nvPr/>
        </p:nvSpPr>
        <p:spPr>
          <a:xfrm>
            <a:off x="6358054" y="838145"/>
            <a:ext cx="2209800" cy="2193667"/>
          </a:xfrm>
          <a:prstGeom prst="ellipse">
            <a:avLst/>
          </a:prstGeom>
          <a:solidFill>
            <a:schemeClr val="bg1">
              <a:alpha val="69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00800" y="1016675"/>
            <a:ext cx="2209800" cy="2031325"/>
          </a:xfrm>
          <a:prstGeom prst="rect">
            <a:avLst/>
          </a:prstGeom>
        </p:spPr>
        <p:txBody>
          <a:bodyPr wrap="square">
            <a:spAutoFit/>
          </a:bodyPr>
          <a:lstStyle/>
          <a:p>
            <a:pPr algn="ctr"/>
            <a:r>
              <a:rPr lang="en-US" sz="2100" b="1" dirty="0">
                <a:latin typeface="+mj-lt"/>
                <a:ea typeface="ＭＳ Ｐゴシック" pitchFamily="34" charset="-128"/>
              </a:rPr>
              <a:t>Safe and </a:t>
            </a:r>
            <a:endParaRPr lang="en-US" sz="2100" b="1" dirty="0" smtClean="0">
              <a:latin typeface="+mj-lt"/>
              <a:ea typeface="ＭＳ Ｐゴシック" pitchFamily="34" charset="-128"/>
            </a:endParaRPr>
          </a:p>
          <a:p>
            <a:pPr algn="ctr"/>
            <a:r>
              <a:rPr lang="en-US" sz="2100" b="1" dirty="0" smtClean="0">
                <a:latin typeface="+mj-lt"/>
                <a:ea typeface="ＭＳ Ｐゴシック" pitchFamily="34" charset="-128"/>
              </a:rPr>
              <a:t>Easy </a:t>
            </a:r>
            <a:r>
              <a:rPr lang="en-US" sz="2100" b="1" dirty="0">
                <a:latin typeface="+mj-lt"/>
                <a:ea typeface="ＭＳ Ｐゴシック" pitchFamily="34" charset="-128"/>
              </a:rPr>
              <a:t>Street </a:t>
            </a:r>
            <a:r>
              <a:rPr lang="en-US" sz="2100" b="1" dirty="0" smtClean="0">
                <a:latin typeface="+mj-lt"/>
                <a:ea typeface="ＭＳ Ｐゴシック" pitchFamily="34" charset="-128"/>
              </a:rPr>
              <a:t>Crossings Approximately </a:t>
            </a:r>
            <a:r>
              <a:rPr lang="en-US" sz="2100" b="1" dirty="0">
                <a:latin typeface="+mj-lt"/>
                <a:ea typeface="ＭＳ Ｐゴシック" pitchFamily="34" charset="-128"/>
              </a:rPr>
              <a:t>every 300 </a:t>
            </a:r>
            <a:endParaRPr lang="en-US" sz="2100" b="1" dirty="0" smtClean="0">
              <a:latin typeface="+mj-lt"/>
              <a:ea typeface="ＭＳ Ｐゴシック" pitchFamily="34" charset="-128"/>
            </a:endParaRPr>
          </a:p>
          <a:p>
            <a:pPr algn="ctr"/>
            <a:r>
              <a:rPr lang="en-US" sz="2100" b="1" dirty="0" smtClean="0">
                <a:latin typeface="+mj-lt"/>
                <a:ea typeface="ＭＳ Ｐゴシック" pitchFamily="34" charset="-128"/>
              </a:rPr>
              <a:t>feet</a:t>
            </a:r>
            <a:endParaRPr lang="en-US" sz="2100" b="1" dirty="0">
              <a:latin typeface="+mj-lt"/>
              <a:ea typeface="ＭＳ Ｐゴシック" pitchFamily="34" charset="-128"/>
            </a:endParaRPr>
          </a:p>
        </p:txBody>
      </p:sp>
      <p:pic>
        <p:nvPicPr>
          <p:cNvPr id="50178" name="Picture 2" descr="C:\Users\acabal1\AppData\Local\Microsoft\Windows\Temporary Internet Files\Content.IE5\G89OTS4H\MC900434750[1].png"/>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5334000" y="457200"/>
            <a:ext cx="1752457" cy="1752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1000"/>
                                        <p:tgtEl>
                                          <p:spTgt spid="50178"/>
                                        </p:tgtEl>
                                      </p:cBhvr>
                                    </p:animEffect>
                                    <p:anim calcmode="lin" valueType="num">
                                      <p:cBhvr>
                                        <p:cTn id="8" dur="1000" fill="hold"/>
                                        <p:tgtEl>
                                          <p:spTgt spid="50178"/>
                                        </p:tgtEl>
                                        <p:attrNameLst>
                                          <p:attrName>ppt_x</p:attrName>
                                        </p:attrNameLst>
                                      </p:cBhvr>
                                      <p:tavLst>
                                        <p:tav tm="0">
                                          <p:val>
                                            <p:strVal val="#ppt_x"/>
                                          </p:val>
                                        </p:tav>
                                        <p:tav tm="100000">
                                          <p:val>
                                            <p:strVal val="#ppt_x"/>
                                          </p:val>
                                        </p:tav>
                                      </p:tavLst>
                                    </p:anim>
                                    <p:anim calcmode="lin" valueType="num">
                                      <p:cBhvr>
                                        <p:cTn id="9" dur="1000" fill="hold"/>
                                        <p:tgtEl>
                                          <p:spTgt spid="5017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F0EC05B-A7AF-479A-8327-9827516DB83B}" type="slidenum">
              <a:rPr lang="en-US" smtClean="0">
                <a:solidFill>
                  <a:srgbClr val="9D2512"/>
                </a:solidFill>
              </a:rPr>
              <a:pPr eaLnBrk="1" hangingPunct="1"/>
              <a:t>35</a:t>
            </a:fld>
            <a:endParaRPr lang="en-US" smtClean="0">
              <a:solidFill>
                <a:srgbClr val="9D2512"/>
              </a:solidFill>
            </a:endParaRPr>
          </a:p>
        </p:txBody>
      </p:sp>
      <p:pic>
        <p:nvPicPr>
          <p:cNvPr id="36868" name="Picture 10" descr="Cross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7525" y="3554742"/>
            <a:ext cx="3089275" cy="2316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869" name="Picture 2" descr="Island Circle blvd mother &amp; daughter xing 2nd hal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400" y="914400"/>
            <a:ext cx="3175000" cy="2343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870" name="Picture 4" descr="Boyle Heights III 0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3725" y="902629"/>
            <a:ext cx="3089275" cy="2317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871" name="Picture 7" descr="000C3E3A-E952-1C34-80BD80D21AC3FE77"/>
          <p:cNvPicPr>
            <a:picLocks noChangeAspect="1" noChangeArrowheads="1"/>
          </p:cNvPicPr>
          <p:nvPr/>
        </p:nvPicPr>
        <p:blipFill>
          <a:blip r:embed="rId6" cstate="print">
            <a:extLst>
              <a:ext uri="{28A0092B-C50C-407E-A947-70E740481C1C}">
                <a14:useLocalDpi xmlns:a14="http://schemas.microsoft.com/office/drawing/2010/main" val="0"/>
              </a:ext>
            </a:extLst>
          </a:blip>
          <a:srcRect b="4301"/>
          <a:stretch>
            <a:fillRect/>
          </a:stretch>
        </p:blipFill>
        <p:spPr bwMode="auto">
          <a:xfrm>
            <a:off x="392035" y="3657600"/>
            <a:ext cx="3167063"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6872" name="TextBox 13"/>
          <p:cNvSpPr txBox="1">
            <a:spLocks noChangeArrowheads="1"/>
          </p:cNvSpPr>
          <p:nvPr/>
        </p:nvSpPr>
        <p:spPr bwMode="auto">
          <a:xfrm>
            <a:off x="3657600" y="2157948"/>
            <a:ext cx="1828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2400" dirty="0">
                <a:latin typeface="+mj-lt"/>
              </a:rPr>
              <a:t>Crosswalks can be painted for high visibility or decorated and  textured with brick or pressed concrete</a:t>
            </a:r>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36</a:t>
            </a:r>
            <a:endParaRPr lang="en-US" sz="1125" dirty="0">
              <a:solidFill>
                <a:schemeClr val="tx1"/>
              </a:solidFill>
              <a:latin typeface="Capitals"/>
              <a:cs typeface="Capitals"/>
            </a:endParaRPr>
          </a:p>
        </p:txBody>
      </p:sp>
      <p:sp>
        <p:nvSpPr>
          <p:cNvPr id="14" name="Rounded Rectangle 13"/>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2: SAFE AND EASY STREET CROSSINGS</a:t>
            </a:r>
            <a:endParaRPr lang="en-US" sz="2800" b="1" dirty="0"/>
          </a:p>
        </p:txBody>
      </p:sp>
      <p:pic>
        <p:nvPicPr>
          <p:cNvPr id="51203" name="Picture 3" descr="C:\Users\acabal1\AppData\Local\Microsoft\Windows\Temporary Internet Files\Content.IE5\DZ2PCQYT\MC900389574[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2407" y="1047521"/>
            <a:ext cx="992993" cy="1027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4" descr="raisedcrosswal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7282" y="1086303"/>
            <a:ext cx="4651917" cy="346506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F31CB72-5A00-4CFB-A22D-2D3ACAE2E97C}" type="slidenum">
              <a:rPr lang="en-US" smtClean="0">
                <a:solidFill>
                  <a:srgbClr val="9D2512"/>
                </a:solidFill>
              </a:rPr>
              <a:pPr eaLnBrk="1" hangingPunct="1"/>
              <a:t>36</a:t>
            </a:fld>
            <a:endParaRPr lang="en-US" smtClean="0">
              <a:solidFill>
                <a:srgbClr val="9D2512"/>
              </a:solidFill>
            </a:endParaRPr>
          </a:p>
        </p:txBody>
      </p:sp>
      <p:sp>
        <p:nvSpPr>
          <p:cNvPr id="37893" name="TextBox 13"/>
          <p:cNvSpPr txBox="1">
            <a:spLocks noChangeArrowheads="1"/>
          </p:cNvSpPr>
          <p:nvPr/>
        </p:nvSpPr>
        <p:spPr bwMode="auto">
          <a:xfrm>
            <a:off x="0" y="914400"/>
            <a:ext cx="41872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4800" i="1" dirty="0">
                <a:latin typeface="+mj-lt"/>
              </a:rPr>
              <a:t>Raised </a:t>
            </a:r>
            <a:endParaRPr lang="en-US" sz="4800" i="1" dirty="0" smtClean="0">
              <a:latin typeface="+mj-lt"/>
            </a:endParaRPr>
          </a:p>
          <a:p>
            <a:pPr algn="ctr" eaLnBrk="1" hangingPunct="1"/>
            <a:r>
              <a:rPr lang="en-US" sz="4800" i="1" dirty="0" smtClean="0">
                <a:latin typeface="+mj-lt"/>
              </a:rPr>
              <a:t>Crosswalks</a:t>
            </a:r>
            <a:endParaRPr lang="en-US" sz="4800" i="1" dirty="0">
              <a:latin typeface="+mj-lt"/>
            </a:endParaRPr>
          </a:p>
        </p:txBody>
      </p:sp>
      <p:pic>
        <p:nvPicPr>
          <p:cNvPr id="37894" name="Picture 8" descr="Oceansideraisedxwal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20"/>
          <a:stretch/>
        </p:blipFill>
        <p:spPr bwMode="auto">
          <a:xfrm>
            <a:off x="510788" y="2571750"/>
            <a:ext cx="3714595" cy="3505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37</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2: SAFE AND EASY STREET CROSSINGS</a:t>
            </a:r>
            <a:endParaRPr lang="en-US" sz="2800" b="1" dirty="0"/>
          </a:p>
        </p:txBody>
      </p:sp>
      <p:pic>
        <p:nvPicPr>
          <p:cNvPr id="52226"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6375303" y="3887127"/>
            <a:ext cx="2797097" cy="2797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4800600" y="3935621"/>
            <a:ext cx="2797097" cy="2797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5658E40-49EA-46EB-AEFD-5F819BC5B3A7}" type="slidenum">
              <a:rPr lang="en-US" smtClean="0">
                <a:solidFill>
                  <a:srgbClr val="9D2512"/>
                </a:solidFill>
              </a:rPr>
              <a:pPr eaLnBrk="1" hangingPunct="1"/>
              <a:t>37</a:t>
            </a:fld>
            <a:endParaRPr lang="en-US" smtClean="0">
              <a:solidFill>
                <a:srgbClr val="9D2512"/>
              </a:solidFill>
            </a:endParaRPr>
          </a:p>
        </p:txBody>
      </p:sp>
      <p:sp>
        <p:nvSpPr>
          <p:cNvPr id="38916" name="TextBox 13"/>
          <p:cNvSpPr txBox="1">
            <a:spLocks noChangeArrowheads="1"/>
          </p:cNvSpPr>
          <p:nvPr/>
        </p:nvSpPr>
        <p:spPr bwMode="auto">
          <a:xfrm>
            <a:off x="509065" y="685800"/>
            <a:ext cx="350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3600" i="1" dirty="0">
                <a:latin typeface="+mj-lt"/>
              </a:rPr>
              <a:t>Medians</a:t>
            </a:r>
          </a:p>
        </p:txBody>
      </p:sp>
      <p:pic>
        <p:nvPicPr>
          <p:cNvPr id="38917" name="Picture 3" descr="0001D621-E7A0-1C34-80BD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l="3510"/>
          <a:stretch>
            <a:fillRect/>
          </a:stretch>
        </p:blipFill>
        <p:spPr bwMode="auto">
          <a:xfrm>
            <a:off x="4038600" y="1295400"/>
            <a:ext cx="4620950" cy="3200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38918" name="Picture 5" descr="00069400-E853-1C34-80BD80D21AC3FE7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84" r="10344"/>
          <a:stretch/>
        </p:blipFill>
        <p:spPr bwMode="auto">
          <a:xfrm>
            <a:off x="609600" y="1322397"/>
            <a:ext cx="3314397" cy="311625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38919" name="TextBox 10"/>
          <p:cNvSpPr txBox="1">
            <a:spLocks noChangeArrowheads="1"/>
          </p:cNvSpPr>
          <p:nvPr/>
        </p:nvSpPr>
        <p:spPr bwMode="auto">
          <a:xfrm>
            <a:off x="381000" y="4644985"/>
            <a:ext cx="84582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buFont typeface="Arial" pitchFamily="34" charset="0"/>
              <a:buChar char="•"/>
            </a:pPr>
            <a:r>
              <a:rPr lang="en-US" sz="2800" dirty="0">
                <a:latin typeface="+mj-lt"/>
              </a:rPr>
              <a:t>Shorten the crossing </a:t>
            </a:r>
            <a:r>
              <a:rPr lang="en-US" sz="2800" dirty="0" smtClean="0">
                <a:latin typeface="+mj-lt"/>
              </a:rPr>
              <a:t>distance</a:t>
            </a:r>
            <a:endParaRPr lang="en-US" sz="2800" dirty="0">
              <a:latin typeface="+mj-lt"/>
            </a:endParaRPr>
          </a:p>
          <a:p>
            <a:pPr lvl="3" eaLnBrk="1" hangingPunct="1">
              <a:buFont typeface="Arial" pitchFamily="34" charset="0"/>
              <a:buChar char="•"/>
            </a:pPr>
            <a:r>
              <a:rPr lang="en-US" sz="2800" dirty="0">
                <a:latin typeface="+mj-lt"/>
              </a:rPr>
              <a:t>Provide refuge for </a:t>
            </a:r>
            <a:r>
              <a:rPr lang="en-US" sz="2800" dirty="0" smtClean="0">
                <a:latin typeface="+mj-lt"/>
              </a:rPr>
              <a:t>pedestrians</a:t>
            </a:r>
            <a:endParaRPr lang="en-US" sz="2800" dirty="0">
              <a:latin typeface="+mj-lt"/>
            </a:endParaRPr>
          </a:p>
          <a:p>
            <a:pPr lvl="8" eaLnBrk="1" hangingPunct="1">
              <a:buFont typeface="Arial" pitchFamily="34" charset="0"/>
              <a:buChar char="•"/>
            </a:pPr>
            <a:r>
              <a:rPr lang="en-US" sz="2800" dirty="0" smtClean="0">
                <a:latin typeface="+mj-lt"/>
              </a:rPr>
              <a:t>May </a:t>
            </a:r>
            <a:r>
              <a:rPr lang="en-US" sz="2800" dirty="0">
                <a:latin typeface="+mj-lt"/>
              </a:rPr>
              <a:t>slow traffic</a:t>
            </a:r>
          </a:p>
          <a:p>
            <a:pPr algn="ctr" eaLnBrk="1" hangingPunct="1"/>
            <a:endParaRPr lang="en-US" dirty="0"/>
          </a:p>
        </p:txBody>
      </p:sp>
      <p:sp>
        <p:nvSpPr>
          <p:cNvPr id="12" name="Oval 11"/>
          <p:cNvSpPr/>
          <p:nvPr/>
        </p:nvSpPr>
        <p:spPr>
          <a:xfrm>
            <a:off x="5105400" y="1905000"/>
            <a:ext cx="1219200" cy="1066800"/>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086600" y="2590800"/>
            <a:ext cx="1447800" cy="1371600"/>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1"/>
          <p:cNvSpPr txBox="1">
            <a:spLocks/>
          </p:cNvSpPr>
          <p:nvPr/>
        </p:nvSpPr>
        <p:spPr>
          <a:xfrm>
            <a:off x="8458201" y="6172200"/>
            <a:ext cx="48736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38</a:t>
            </a:r>
            <a:endParaRPr lang="en-US" sz="1125" dirty="0">
              <a:solidFill>
                <a:schemeClr val="tx1"/>
              </a:solidFill>
              <a:latin typeface="Capitals"/>
              <a:cs typeface="Capitals"/>
            </a:endParaRPr>
          </a:p>
        </p:txBody>
      </p:sp>
      <p:sp>
        <p:nvSpPr>
          <p:cNvPr id="16" name="Rounded Rectangle 1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2: SAFE AND EASY STREET CROSSINGS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F90D469E-2FBE-4648-B839-CAB5D83C268B}" type="slidenum">
              <a:rPr lang="en-US" smtClean="0">
                <a:solidFill>
                  <a:srgbClr val="9D2512"/>
                </a:solidFill>
              </a:rPr>
              <a:pPr eaLnBrk="1" hangingPunct="1"/>
              <a:t>38</a:t>
            </a:fld>
            <a:endParaRPr lang="en-US" smtClean="0">
              <a:solidFill>
                <a:srgbClr val="9D2512"/>
              </a:solidFill>
            </a:endParaRPr>
          </a:p>
        </p:txBody>
      </p:sp>
      <p:sp>
        <p:nvSpPr>
          <p:cNvPr id="39940" name="TextBox 13"/>
          <p:cNvSpPr txBox="1">
            <a:spLocks noChangeArrowheads="1"/>
          </p:cNvSpPr>
          <p:nvPr/>
        </p:nvSpPr>
        <p:spPr bwMode="auto">
          <a:xfrm>
            <a:off x="2971800" y="914400"/>
            <a:ext cx="205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sz="3200" i="1" dirty="0">
                <a:latin typeface="+mj-lt"/>
              </a:rPr>
              <a:t>Curb Extensions</a:t>
            </a:r>
          </a:p>
        </p:txBody>
      </p:sp>
      <p:sp>
        <p:nvSpPr>
          <p:cNvPr id="39941" name="TextBox 10"/>
          <p:cNvSpPr txBox="1">
            <a:spLocks noChangeArrowheads="1"/>
          </p:cNvSpPr>
          <p:nvPr/>
        </p:nvSpPr>
        <p:spPr bwMode="auto">
          <a:xfrm>
            <a:off x="228600" y="4479429"/>
            <a:ext cx="4800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buFont typeface="Arial" pitchFamily="34" charset="0"/>
              <a:buChar char="•"/>
            </a:pPr>
            <a:r>
              <a:rPr lang="en-US" sz="2800" dirty="0">
                <a:latin typeface="+mj-lt"/>
              </a:rPr>
              <a:t>Shorten the crossing </a:t>
            </a:r>
            <a:r>
              <a:rPr lang="en-US" sz="2800" dirty="0" smtClean="0">
                <a:latin typeface="+mj-lt"/>
              </a:rPr>
              <a:t>distance</a:t>
            </a:r>
            <a:endParaRPr lang="en-US" sz="2800" dirty="0">
              <a:latin typeface="+mj-lt"/>
            </a:endParaRPr>
          </a:p>
          <a:p>
            <a:pPr eaLnBrk="1" hangingPunct="1">
              <a:buFont typeface="Arial" pitchFamily="34" charset="0"/>
              <a:buChar char="•"/>
            </a:pPr>
            <a:r>
              <a:rPr lang="en-US" sz="2800" dirty="0">
                <a:latin typeface="+mj-lt"/>
              </a:rPr>
              <a:t>Driver can see </a:t>
            </a:r>
            <a:r>
              <a:rPr lang="en-US" sz="2800" dirty="0" smtClean="0">
                <a:latin typeface="+mj-lt"/>
              </a:rPr>
              <a:t>pedestrian</a:t>
            </a:r>
            <a:endParaRPr lang="en-US" sz="2800" dirty="0">
              <a:latin typeface="+mj-lt"/>
            </a:endParaRPr>
          </a:p>
          <a:p>
            <a:pPr eaLnBrk="1" hangingPunct="1">
              <a:buFont typeface="Arial" pitchFamily="34" charset="0"/>
              <a:buChar char="•"/>
            </a:pPr>
            <a:r>
              <a:rPr lang="en-US" sz="2800" dirty="0">
                <a:latin typeface="+mj-lt"/>
              </a:rPr>
              <a:t>Slows cars in intersection</a:t>
            </a:r>
          </a:p>
          <a:p>
            <a:pPr eaLnBrk="1" hangingPunct="1"/>
            <a:endParaRPr lang="en-US" sz="2000" dirty="0"/>
          </a:p>
        </p:txBody>
      </p:sp>
      <p:pic>
        <p:nvPicPr>
          <p:cNvPr id="10" name="Picture 4" descr="ACFNGI0Eby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1431" y="1027991"/>
            <a:ext cx="3703638" cy="250773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39943" name="Picture 2" descr="Y:\Resources\Photos\bulbo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6069" y="3680548"/>
            <a:ext cx="3673131" cy="245355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 name="Picture 7" descr="1"/>
          <p:cNvPicPr>
            <a:picLocks noChangeAspect="1" noChangeArrowheads="1"/>
          </p:cNvPicPr>
          <p:nvPr/>
        </p:nvPicPr>
        <p:blipFill>
          <a:blip r:embed="rId5" cstate="print">
            <a:extLst>
              <a:ext uri="{28A0092B-C50C-407E-A947-70E740481C1C}">
                <a14:useLocalDpi xmlns:a14="http://schemas.microsoft.com/office/drawing/2010/main" val="0"/>
              </a:ext>
            </a:extLst>
          </a:blip>
          <a:srcRect l="13553" r="32748" b="3584"/>
          <a:stretch>
            <a:fillRect/>
          </a:stretch>
        </p:blipFill>
        <p:spPr bwMode="auto">
          <a:xfrm>
            <a:off x="285750" y="914401"/>
            <a:ext cx="2601503" cy="3124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458200" y="6254496"/>
            <a:ext cx="457200"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39</a:t>
            </a:r>
            <a:endParaRPr lang="en-US" sz="1125" dirty="0">
              <a:solidFill>
                <a:schemeClr val="tx1"/>
              </a:solidFill>
              <a:latin typeface="Capitals"/>
              <a:cs typeface="Capitals"/>
            </a:endParaRPr>
          </a:p>
        </p:txBody>
      </p:sp>
      <p:sp>
        <p:nvSpPr>
          <p:cNvPr id="14" name="Rounded Rectangle 13"/>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2: SAFE AND EASY STREET CROSSINGS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CA0041C-C821-45FA-88F1-CC8902DA0FDA}" type="slidenum">
              <a:rPr lang="en-US" smtClean="0">
                <a:solidFill>
                  <a:srgbClr val="9D2512"/>
                </a:solidFill>
              </a:rPr>
              <a:pPr eaLnBrk="1" hangingPunct="1"/>
              <a:t>39</a:t>
            </a:fld>
            <a:endParaRPr lang="en-US" smtClean="0">
              <a:solidFill>
                <a:srgbClr val="9D2512"/>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40</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graphicFrame>
        <p:nvGraphicFramePr>
          <p:cNvPr id="12" name="Object 2"/>
          <p:cNvGraphicFramePr>
            <a:graphicFrameLocks noChangeAspect="1"/>
          </p:cNvGraphicFramePr>
          <p:nvPr/>
        </p:nvGraphicFramePr>
        <p:xfrm>
          <a:off x="1393548" y="1427806"/>
          <a:ext cx="6356905" cy="4725166"/>
        </p:xfrm>
        <a:graphic>
          <a:graphicData uri="http://schemas.openxmlformats.org/drawingml/2006/chart">
            <c:chart xmlns:c="http://schemas.openxmlformats.org/drawingml/2006/chart" xmlns:r="http://schemas.openxmlformats.org/officeDocument/2006/relationships" r:id="rId3"/>
          </a:graphicData>
        </a:graphic>
      </p:graphicFrame>
      <p:sp>
        <p:nvSpPr>
          <p:cNvPr id="13" name="Rounded Rectangle 12"/>
          <p:cNvSpPr/>
          <p:nvPr/>
        </p:nvSpPr>
        <p:spPr>
          <a:xfrm>
            <a:off x="1808292" y="831736"/>
            <a:ext cx="5527417" cy="457200"/>
          </a:xfrm>
          <a:prstGeom prst="roundRect">
            <a:avLst>
              <a:gd name="adj" fmla="val 27084"/>
            </a:avLst>
          </a:prstGeom>
          <a:gradFill>
            <a:gsLst>
              <a:gs pos="0">
                <a:srgbClr val="DA5120"/>
              </a:gs>
              <a:gs pos="100000">
                <a:srgbClr val="E78E23"/>
              </a:gs>
            </a:gsLst>
          </a:gradFill>
          <a:ln w="25400">
            <a:solidFill>
              <a:srgbClr val="DA51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panose="020B0604020202020204" pitchFamily="34" charset="0"/>
                <a:cs typeface="Arial" panose="020B0604020202020204" pitchFamily="34" charset="0"/>
              </a:rPr>
              <a:t>Probability of Fatality Due to Vehicle Speed</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ctrTitle"/>
          </p:nvPr>
        </p:nvSpPr>
        <p:spPr>
          <a:xfrm>
            <a:off x="3536795" y="457200"/>
            <a:ext cx="5562600" cy="1447800"/>
          </a:xfrm>
        </p:spPr>
        <p:txBody>
          <a:bodyPr>
            <a:normAutofit fontScale="90000"/>
          </a:bodyPr>
          <a:lstStyle/>
          <a:p>
            <a:r>
              <a:rPr lang="en-US" dirty="0" smtClean="0"/>
              <a:t/>
            </a:r>
            <a:br>
              <a:rPr lang="en-US" dirty="0" smtClean="0"/>
            </a:br>
            <a:r>
              <a:rPr lang="en-US" sz="4400" dirty="0" smtClean="0">
                <a:ea typeface="ＭＳ Ｐゴシック" pitchFamily="34" charset="-128"/>
              </a:rPr>
              <a:t>Why Do We Care About Walkability? </a:t>
            </a:r>
            <a:endParaRPr lang="en-US" dirty="0"/>
          </a:p>
        </p:txBody>
      </p:sp>
      <p:sp>
        <p:nvSpPr>
          <p:cNvPr id="6" name="Subtitle 5"/>
          <p:cNvSpPr>
            <a:spLocks noGrp="1"/>
          </p:cNvSpPr>
          <p:nvPr>
            <p:ph type="subTitle" idx="1"/>
          </p:nvPr>
        </p:nvSpPr>
        <p:spPr>
          <a:xfrm>
            <a:off x="3429000" y="2209800"/>
            <a:ext cx="5715000" cy="3784600"/>
          </a:xfrm>
        </p:spPr>
        <p:txBody>
          <a:bodyPr>
            <a:normAutofit/>
          </a:bodyPr>
          <a:lstStyle/>
          <a:p>
            <a:r>
              <a:rPr lang="en-US" sz="2800" cap="none" dirty="0" smtClean="0"/>
              <a:t>For Youth</a:t>
            </a:r>
          </a:p>
          <a:p>
            <a:r>
              <a:rPr lang="en-US" sz="2800" cap="none" dirty="0" smtClean="0"/>
              <a:t>For Families</a:t>
            </a:r>
          </a:p>
          <a:p>
            <a:r>
              <a:rPr lang="en-US" sz="2800" cap="none" dirty="0" smtClean="0"/>
              <a:t>For Seniors</a:t>
            </a:r>
          </a:p>
          <a:p>
            <a:r>
              <a:rPr lang="en-US" sz="2800" cap="none" dirty="0" smtClean="0"/>
              <a:t>For Disabled</a:t>
            </a:r>
          </a:p>
          <a:p>
            <a:r>
              <a:rPr lang="en-US" sz="2800" cap="none" dirty="0" smtClean="0"/>
              <a:t>For Businesses</a:t>
            </a:r>
          </a:p>
          <a:p>
            <a:r>
              <a:rPr lang="en-US" sz="2800" cap="none" dirty="0" smtClean="0"/>
              <a:t>For Community</a:t>
            </a:r>
          </a:p>
          <a:p>
            <a:r>
              <a:rPr lang="en-US" sz="2800" cap="none" dirty="0" smtClean="0"/>
              <a:t>For Environment</a:t>
            </a:r>
          </a:p>
          <a:p>
            <a:endParaRPr lang="en-US" sz="2800" cap="none" dirty="0"/>
          </a:p>
        </p:txBody>
      </p:sp>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4</a:t>
            </a:fld>
            <a:endParaRPr lang="en-US" dirty="0"/>
          </a:p>
        </p:txBody>
      </p:sp>
      <p:pic>
        <p:nvPicPr>
          <p:cNvPr id="89090" name="Picture 2" descr="pedestrian crossings,pedestrian crosswalk,pedestrians,Photographs,signs,symbols,transportation,XING"/>
          <p:cNvPicPr>
            <a:picLocks noChangeAspect="1" noChangeArrowheads="1"/>
          </p:cNvPicPr>
          <p:nvPr/>
        </p:nvPicPr>
        <p:blipFill>
          <a:blip r:embed="rId3" cstate="print"/>
          <a:srcRect l="20000" r="20000"/>
          <a:stretch>
            <a:fillRect/>
          </a:stretch>
        </p:blipFill>
        <p:spPr bwMode="auto">
          <a:xfrm>
            <a:off x="381000" y="914400"/>
            <a:ext cx="3048000" cy="5080000"/>
          </a:xfrm>
          <a:prstGeom prst="roundRect">
            <a:avLst/>
          </a:prstGeom>
          <a:noFill/>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WALKABILITY</a:t>
            </a:r>
            <a:endParaRPr lang="en-US" sz="2800"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a:solidFill>
                  <a:schemeClr val="tx1"/>
                </a:solidFill>
                <a:latin typeface="Capitals"/>
                <a:cs typeface="Capitals"/>
              </a:rPr>
              <a:t>4</a:t>
            </a:r>
          </a:p>
        </p:txBody>
      </p:sp>
    </p:spTree>
    <p:extLst>
      <p:ext uri="{BB962C8B-B14F-4D97-AF65-F5344CB8AC3E}">
        <p14:creationId xmlns:p14="http://schemas.microsoft.com/office/powerpoint/2010/main" val="3203246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01625" y="914400"/>
            <a:ext cx="8504238" cy="5184775"/>
          </a:xfrm>
        </p:spPr>
        <p:txBody>
          <a:bodyPr>
            <a:normAutofit/>
          </a:bodyPr>
          <a:lstStyle/>
          <a:p>
            <a:pPr algn="ctr">
              <a:buFont typeface="Wingdings 2" pitchFamily="18" charset="2"/>
              <a:buNone/>
            </a:pPr>
            <a:r>
              <a:rPr lang="en-US" sz="4000" dirty="0" smtClean="0">
                <a:ea typeface="ＭＳ Ｐゴシック" pitchFamily="34" charset="-128"/>
              </a:rPr>
              <a:t>On which road would you drive faster?  </a:t>
            </a:r>
          </a:p>
        </p:txBody>
      </p:sp>
      <p:sp>
        <p:nvSpPr>
          <p:cNvPr id="419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7FF800E7-9A26-4F59-949D-7AD202D7C80B}" type="slidenum">
              <a:rPr lang="en-US" smtClean="0">
                <a:solidFill>
                  <a:srgbClr val="9D2512"/>
                </a:solidFill>
              </a:rPr>
              <a:pPr eaLnBrk="1" hangingPunct="1"/>
              <a:t>40</a:t>
            </a:fld>
            <a:endParaRPr lang="en-US" smtClean="0">
              <a:solidFill>
                <a:srgbClr val="9D2512"/>
              </a:solidFill>
            </a:endParaRPr>
          </a:p>
        </p:txBody>
      </p:sp>
      <p:pic>
        <p:nvPicPr>
          <p:cNvPr id="41989" name="Picture 5" descr="TC1driver"/>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t="4559"/>
          <a:stretch>
            <a:fillRect/>
          </a:stretch>
        </p:blipFill>
        <p:spPr bwMode="auto">
          <a:xfrm>
            <a:off x="174625" y="2438400"/>
            <a:ext cx="4354513" cy="277018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a:extLst/>
        </p:spPr>
      </p:pic>
      <p:pic>
        <p:nvPicPr>
          <p:cNvPr id="41990" name="Picture 6" descr="stre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438400"/>
            <a:ext cx="4102100" cy="2770188"/>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a:extLst/>
        </p:spPr>
      </p:pic>
      <p:sp>
        <p:nvSpPr>
          <p:cNvPr id="7" name="TextBox 6"/>
          <p:cNvSpPr txBox="1"/>
          <p:nvPr/>
        </p:nvSpPr>
        <p:spPr>
          <a:xfrm>
            <a:off x="1828800" y="5334000"/>
            <a:ext cx="685800" cy="708025"/>
          </a:xfrm>
          <a:prstGeom prst="rect">
            <a:avLst/>
          </a:prstGeom>
          <a:noFill/>
        </p:spPr>
        <p:txBody>
          <a:bodyPr>
            <a:spAutoFit/>
          </a:bodyPr>
          <a:lstStyle/>
          <a:p>
            <a:pPr>
              <a:defRPr/>
            </a:pPr>
            <a:r>
              <a:rPr lang="en-US" sz="4000" dirty="0">
                <a:solidFill>
                  <a:schemeClr val="accent6"/>
                </a:solidFill>
                <a:latin typeface="+mj-lt"/>
              </a:rPr>
              <a:t> A</a:t>
            </a:r>
          </a:p>
        </p:txBody>
      </p:sp>
      <p:sp>
        <p:nvSpPr>
          <p:cNvPr id="8" name="TextBox 7"/>
          <p:cNvSpPr txBox="1"/>
          <p:nvPr/>
        </p:nvSpPr>
        <p:spPr>
          <a:xfrm>
            <a:off x="6400800" y="5334000"/>
            <a:ext cx="1066800" cy="708025"/>
          </a:xfrm>
          <a:prstGeom prst="rect">
            <a:avLst/>
          </a:prstGeom>
          <a:noFill/>
        </p:spPr>
        <p:txBody>
          <a:bodyPr>
            <a:spAutoFit/>
          </a:bodyPr>
          <a:lstStyle/>
          <a:p>
            <a:pPr>
              <a:defRPr/>
            </a:pPr>
            <a:r>
              <a:rPr lang="en-US" sz="4000" dirty="0">
                <a:latin typeface="+mj-lt"/>
              </a:rPr>
              <a:t> </a:t>
            </a:r>
            <a:r>
              <a:rPr lang="en-US" sz="4000" dirty="0">
                <a:solidFill>
                  <a:schemeClr val="accent6"/>
                </a:solidFill>
                <a:latin typeface="+mj-lt"/>
              </a:rPr>
              <a:t> B</a:t>
            </a:r>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41</a:t>
            </a:r>
            <a:endParaRPr lang="en-US" sz="1125" dirty="0">
              <a:solidFill>
                <a:schemeClr val="tx1"/>
              </a:solidFill>
              <a:latin typeface="Capitals"/>
              <a:cs typeface="Capitals"/>
            </a:endParaRPr>
          </a:p>
        </p:txBody>
      </p:sp>
      <p:sp>
        <p:nvSpPr>
          <p:cNvPr id="15" name="Rounded Rectangle 14"/>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989"/>
                                        </p:tgtEl>
                                        <p:attrNameLst>
                                          <p:attrName>ppt_x</p:attrName>
                                        </p:attrNameLst>
                                      </p:cBhvr>
                                      <p:tavLst>
                                        <p:tav tm="0">
                                          <p:val>
                                            <p:strVal val="ppt_x"/>
                                          </p:val>
                                        </p:tav>
                                        <p:tav tm="100000">
                                          <p:val>
                                            <p:strVal val="ppt_x"/>
                                          </p:val>
                                        </p:tav>
                                      </p:tavLst>
                                    </p:anim>
                                    <p:anim calcmode="lin" valueType="num">
                                      <p:cBhvr additive="base">
                                        <p:cTn id="7" dur="500"/>
                                        <p:tgtEl>
                                          <p:spTgt spid="41989"/>
                                        </p:tgtEl>
                                        <p:attrNameLst>
                                          <p:attrName>ppt_y</p:attrName>
                                        </p:attrNameLst>
                                      </p:cBhvr>
                                      <p:tavLst>
                                        <p:tav tm="0">
                                          <p:val>
                                            <p:strVal val="ppt_y"/>
                                          </p:val>
                                        </p:tav>
                                        <p:tav tm="100000">
                                          <p:val>
                                            <p:strVal val="1+ppt_h/2"/>
                                          </p:val>
                                        </p:tav>
                                      </p:tavLst>
                                    </p:anim>
                                    <p:set>
                                      <p:cBhvr>
                                        <p:cTn id="8" dur="1" fill="hold">
                                          <p:stCondLst>
                                            <p:cond delay="499"/>
                                          </p:stCondLst>
                                        </p:cTn>
                                        <p:tgtEl>
                                          <p:spTgt spid="419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301625" y="838201"/>
            <a:ext cx="8504238" cy="533399"/>
          </a:xfrm>
        </p:spPr>
        <p:txBody>
          <a:bodyPr>
            <a:normAutofit lnSpcReduction="10000"/>
          </a:bodyPr>
          <a:lstStyle/>
          <a:p>
            <a:pPr marL="0" indent="0" algn="ctr">
              <a:buNone/>
            </a:pPr>
            <a:r>
              <a:rPr lang="en-US" dirty="0" smtClean="0">
                <a:ea typeface="ＭＳ Ｐゴシック" pitchFamily="34" charset="-128"/>
              </a:rPr>
              <a:t>Traffic Calming Tool: </a:t>
            </a:r>
            <a:r>
              <a:rPr lang="en-US" i="1" dirty="0" smtClean="0">
                <a:ea typeface="ＭＳ Ｐゴシック" pitchFamily="34" charset="-128"/>
              </a:rPr>
              <a:t>Narrow Road </a:t>
            </a:r>
            <a:r>
              <a:rPr lang="en-US" i="1" dirty="0">
                <a:ea typeface="ＭＳ Ｐゴシック" pitchFamily="34" charset="-128"/>
              </a:rPr>
              <a:t>V</a:t>
            </a:r>
            <a:r>
              <a:rPr lang="en-US" i="1" dirty="0" smtClean="0">
                <a:ea typeface="ＭＳ Ｐゴシック" pitchFamily="34" charset="-128"/>
              </a:rPr>
              <a:t>isually </a:t>
            </a:r>
          </a:p>
        </p:txBody>
      </p:sp>
      <p:sp>
        <p:nvSpPr>
          <p:cNvPr id="430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D530F17-DBCE-4626-A4F4-61783610F398}" type="slidenum">
              <a:rPr lang="en-US" smtClean="0">
                <a:solidFill>
                  <a:srgbClr val="9D2512"/>
                </a:solidFill>
              </a:rPr>
              <a:pPr eaLnBrk="1" hangingPunct="1"/>
              <a:t>41</a:t>
            </a:fld>
            <a:endParaRPr lang="en-US" smtClean="0">
              <a:solidFill>
                <a:srgbClr val="9D2512"/>
              </a:solidFill>
            </a:endParaRPr>
          </a:p>
        </p:txBody>
      </p:sp>
      <p:pic>
        <p:nvPicPr>
          <p:cNvPr id="43013" name="Picture 2" descr="Bike lanes"/>
          <p:cNvPicPr>
            <a:picLocks noChangeAspect="1" noChangeArrowheads="1"/>
          </p:cNvPicPr>
          <p:nvPr/>
        </p:nvPicPr>
        <p:blipFill>
          <a:blip r:embed="rId3" cstate="print">
            <a:extLst>
              <a:ext uri="{28A0092B-C50C-407E-A947-70E740481C1C}">
                <a14:useLocalDpi xmlns:a14="http://schemas.microsoft.com/office/drawing/2010/main" val="0"/>
              </a:ext>
            </a:extLst>
          </a:blip>
          <a:srcRect l="5185" t="7095" r="5927" b="10585"/>
          <a:stretch>
            <a:fillRect/>
          </a:stretch>
        </p:blipFill>
        <p:spPr bwMode="auto">
          <a:xfrm>
            <a:off x="1143000" y="1600200"/>
            <a:ext cx="6858000" cy="423227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42</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838200"/>
            <a:ext cx="8504238" cy="1295400"/>
          </a:xfrm>
        </p:spPr>
        <p:txBody>
          <a:bodyPr>
            <a:noAutofit/>
          </a:bodyPr>
          <a:lstStyle/>
          <a:p>
            <a:pPr marL="0" indent="0" algn="ctr">
              <a:buNone/>
            </a:pPr>
            <a:r>
              <a:rPr lang="en-US" sz="3600" dirty="0" smtClean="0">
                <a:ea typeface="ＭＳ Ｐゴシック" pitchFamily="34" charset="-128"/>
              </a:rPr>
              <a:t>Traffic Calming Tool: </a:t>
            </a:r>
          </a:p>
          <a:p>
            <a:pPr marL="0" indent="0" algn="ctr">
              <a:buNone/>
            </a:pPr>
            <a:r>
              <a:rPr lang="en-US" sz="3600" i="1" dirty="0" smtClean="0">
                <a:ea typeface="ＭＳ Ｐゴシック" pitchFamily="34" charset="-128"/>
              </a:rPr>
              <a:t>Traffic Circle or Roundabout</a:t>
            </a:r>
          </a:p>
        </p:txBody>
      </p:sp>
      <p:sp>
        <p:nvSpPr>
          <p:cNvPr id="440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3BBEE19-E107-41A0-96D9-12A051A461D9}" type="slidenum">
              <a:rPr lang="en-US" smtClean="0">
                <a:solidFill>
                  <a:srgbClr val="9D2512"/>
                </a:solidFill>
              </a:rPr>
              <a:pPr eaLnBrk="1" hangingPunct="1"/>
              <a:t>42</a:t>
            </a:fld>
            <a:endParaRPr lang="en-US" smtClean="0">
              <a:solidFill>
                <a:srgbClr val="9D2512"/>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43</a:t>
            </a:r>
            <a:endParaRPr lang="en-US" sz="1125" dirty="0">
              <a:solidFill>
                <a:schemeClr val="tx1"/>
              </a:solidFill>
              <a:latin typeface="Capitals"/>
              <a:cs typeface="Capitals"/>
            </a:endParaRPr>
          </a:p>
        </p:txBody>
      </p:sp>
      <p:sp>
        <p:nvSpPr>
          <p:cNvPr id="12" name="Rounded Rectangle 11"/>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
        <p:nvSpPr>
          <p:cNvPr id="3" name="Curved Right Arrow 2"/>
          <p:cNvSpPr/>
          <p:nvPr/>
        </p:nvSpPr>
        <p:spPr>
          <a:xfrm>
            <a:off x="1084456" y="838200"/>
            <a:ext cx="990600" cy="1447800"/>
          </a:xfrm>
          <a:prstGeom prst="curvedRightArrow">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4" name="Curved Left Arrow 3"/>
          <p:cNvSpPr/>
          <p:nvPr/>
        </p:nvSpPr>
        <p:spPr>
          <a:xfrm>
            <a:off x="7315200" y="801029"/>
            <a:ext cx="990600" cy="1524000"/>
          </a:xfrm>
          <a:prstGeom prst="curvedLeftArrow">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450199"/>
            <a:ext cx="5257800" cy="3188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006" y="3733800"/>
            <a:ext cx="3538805" cy="235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228600" y="1066800"/>
            <a:ext cx="8504238" cy="1371600"/>
          </a:xfrm>
        </p:spPr>
        <p:txBody>
          <a:bodyPr>
            <a:normAutofit/>
          </a:bodyPr>
          <a:lstStyle/>
          <a:p>
            <a:pPr marL="0" indent="0" algn="ctr">
              <a:buNone/>
            </a:pPr>
            <a:r>
              <a:rPr lang="en-US" dirty="0" smtClean="0">
                <a:ea typeface="ＭＳ Ｐゴシック" pitchFamily="34" charset="-128"/>
              </a:rPr>
              <a:t>Traffic Calming Tool: </a:t>
            </a:r>
          </a:p>
          <a:p>
            <a:pPr marL="0" indent="0" algn="ctr">
              <a:buNone/>
            </a:pPr>
            <a:r>
              <a:rPr lang="en-US" sz="3600" b="1" i="1" dirty="0" smtClean="0">
                <a:ea typeface="ＭＳ Ｐゴシック" pitchFamily="34" charset="-128"/>
              </a:rPr>
              <a:t>Islands or Curves (Chicanes) </a:t>
            </a:r>
          </a:p>
          <a:p>
            <a:endParaRPr lang="en-US" dirty="0" smtClean="0">
              <a:ea typeface="ＭＳ Ｐゴシック" pitchFamily="34" charset="-128"/>
            </a:endParaRPr>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AB4CE72-6F78-4125-AE25-B49B302875B3}" type="slidenum">
              <a:rPr lang="en-US" smtClean="0">
                <a:solidFill>
                  <a:srgbClr val="9D2512"/>
                </a:solidFill>
              </a:rPr>
              <a:pPr eaLnBrk="1" hangingPunct="1"/>
              <a:t>43</a:t>
            </a:fld>
            <a:endParaRPr lang="en-US" smtClean="0">
              <a:solidFill>
                <a:srgbClr val="9D2512"/>
              </a:solidFill>
            </a:endParaRPr>
          </a:p>
        </p:txBody>
      </p:sp>
      <p:pic>
        <p:nvPicPr>
          <p:cNvPr id="45061" name="Picture 3" descr="000E2BBC-D245-1CD6-8318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36850"/>
            <a:ext cx="4343400" cy="284734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45062" name="Picture 4" descr="P1010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0" y="2667000"/>
            <a:ext cx="3889587" cy="291719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254496"/>
            <a:ext cx="457200"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44</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301625" y="838201"/>
            <a:ext cx="8504238" cy="1981200"/>
          </a:xfrm>
        </p:spPr>
        <p:txBody>
          <a:bodyPr>
            <a:normAutofit/>
          </a:bodyPr>
          <a:lstStyle/>
          <a:p>
            <a:pPr marL="0" indent="0">
              <a:buNone/>
            </a:pPr>
            <a:r>
              <a:rPr lang="en-US" dirty="0" smtClean="0">
                <a:ea typeface="ＭＳ Ｐゴシック" pitchFamily="34" charset="-128"/>
              </a:rPr>
              <a:t>Traffic Calming Tool: </a:t>
            </a:r>
            <a:r>
              <a:rPr lang="en-US" i="1" dirty="0" smtClean="0">
                <a:ea typeface="ＭＳ Ｐゴシック" pitchFamily="34" charset="-128"/>
              </a:rPr>
              <a:t>Diagonal Parking</a:t>
            </a:r>
          </a:p>
          <a:p>
            <a:pPr marL="0" indent="0">
              <a:buNone/>
            </a:pPr>
            <a:endParaRPr lang="en-US" sz="900" i="1" dirty="0" smtClean="0">
              <a:ea typeface="ＭＳ Ｐゴシック" pitchFamily="34" charset="-128"/>
            </a:endParaRPr>
          </a:p>
          <a:p>
            <a:pPr lvl="1">
              <a:buFont typeface="Wingdings" pitchFamily="2" charset="2"/>
              <a:buChar char="Ø"/>
            </a:pPr>
            <a:r>
              <a:rPr lang="en-US" dirty="0" smtClean="0">
                <a:ea typeface="ＭＳ Ｐゴシック" pitchFamily="34" charset="-128"/>
              </a:rPr>
              <a:t>Reverse angle parking or head-out (right)</a:t>
            </a:r>
          </a:p>
          <a:p>
            <a:pPr lvl="1">
              <a:buFont typeface="Wingdings" pitchFamily="2" charset="2"/>
              <a:buChar char="Ø"/>
            </a:pPr>
            <a:r>
              <a:rPr lang="en-US" dirty="0" smtClean="0">
                <a:ea typeface="ＭＳ Ｐゴシック" pitchFamily="34" charset="-128"/>
              </a:rPr>
              <a:t>Typical back-out Parking (left)</a:t>
            </a:r>
          </a:p>
        </p:txBody>
      </p:sp>
      <p:sp>
        <p:nvSpPr>
          <p:cNvPr id="460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03D9619-8E41-4E00-9228-7989083F857A}" type="slidenum">
              <a:rPr lang="en-US" smtClean="0">
                <a:solidFill>
                  <a:srgbClr val="9D2512"/>
                </a:solidFill>
              </a:rPr>
              <a:pPr eaLnBrk="1" hangingPunct="1"/>
              <a:t>44</a:t>
            </a:fld>
            <a:endParaRPr lang="en-US" smtClean="0">
              <a:solidFill>
                <a:srgbClr val="9D2512"/>
              </a:solidFill>
            </a:endParaRPr>
          </a:p>
        </p:txBody>
      </p:sp>
      <p:pic>
        <p:nvPicPr>
          <p:cNvPr id="4608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8977" b="13182"/>
          <a:stretch>
            <a:fillRect/>
          </a:stretch>
        </p:blipFill>
        <p:spPr bwMode="auto">
          <a:xfrm>
            <a:off x="228600" y="3352800"/>
            <a:ext cx="4800600" cy="258127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46086" name="Picture 7" descr="Reverse angle parking.jpg"/>
          <p:cNvPicPr>
            <a:picLocks noChangeAspect="1"/>
          </p:cNvPicPr>
          <p:nvPr/>
        </p:nvPicPr>
        <p:blipFill rotWithShape="1">
          <a:blip r:embed="rId4" cstate="print">
            <a:extLst>
              <a:ext uri="{28A0092B-C50C-407E-A947-70E740481C1C}">
                <a14:useLocalDpi xmlns:a14="http://schemas.microsoft.com/office/drawing/2010/main" val="0"/>
              </a:ext>
            </a:extLst>
          </a:blip>
          <a:srcRect l="2380" t="7936" r="34328" b="11637"/>
          <a:stretch/>
        </p:blipFill>
        <p:spPr bwMode="auto">
          <a:xfrm>
            <a:off x="5181600" y="2619375"/>
            <a:ext cx="3581400" cy="341343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248400"/>
            <a:ext cx="457200" cy="381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45</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457200" y="838200"/>
            <a:ext cx="8229600" cy="5287963"/>
          </a:xfrm>
        </p:spPr>
        <p:txBody>
          <a:bodyPr/>
          <a:lstStyle/>
          <a:p>
            <a:pPr marL="0" indent="0">
              <a:buNone/>
            </a:pPr>
            <a:r>
              <a:rPr lang="en-US" sz="2400" b="1" dirty="0" smtClean="0">
                <a:effectLst>
                  <a:outerShdw blurRad="38100" dist="38100" dir="2700000" algn="tl">
                    <a:srgbClr val="000000">
                      <a:alpha val="43137"/>
                    </a:srgbClr>
                  </a:outerShdw>
                </a:effectLst>
                <a:ea typeface="ＭＳ Ｐゴシック" pitchFamily="34" charset="-128"/>
              </a:rPr>
              <a:t>Not Recommended as a traffic calming tool:</a:t>
            </a:r>
            <a:endParaRPr lang="en-US" sz="1800" b="1" dirty="0" smtClean="0">
              <a:effectLst>
                <a:outerShdw blurRad="38100" dist="38100" dir="2700000" algn="tl">
                  <a:srgbClr val="000000">
                    <a:alpha val="43137"/>
                  </a:srgbClr>
                </a:outerShdw>
              </a:effectLst>
              <a:ea typeface="ＭＳ Ｐゴシック" pitchFamily="34" charset="-128"/>
            </a:endParaRPr>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2DC2D10-F64E-4AE7-A084-6E70A06111C7}" type="slidenum">
              <a:rPr lang="en-US" smtClean="0">
                <a:solidFill>
                  <a:srgbClr val="9D2512"/>
                </a:solidFill>
              </a:rPr>
              <a:pPr eaLnBrk="1" hangingPunct="1"/>
              <a:t>45</a:t>
            </a:fld>
            <a:endParaRPr lang="en-US" smtClean="0">
              <a:solidFill>
                <a:srgbClr val="9D2512"/>
              </a:solidFill>
            </a:endParaRPr>
          </a:p>
        </p:txBody>
      </p:sp>
      <p:sp>
        <p:nvSpPr>
          <p:cNvPr id="5" name="Text Box 3"/>
          <p:cNvSpPr txBox="1">
            <a:spLocks noChangeArrowheads="1"/>
          </p:cNvSpPr>
          <p:nvPr/>
        </p:nvSpPr>
        <p:spPr bwMode="auto">
          <a:xfrm>
            <a:off x="1520825" y="6102350"/>
            <a:ext cx="7546975" cy="298450"/>
          </a:xfrm>
          <a:prstGeom prst="rect">
            <a:avLst/>
          </a:prstGeom>
          <a:noFill/>
          <a:ln w="9525">
            <a:noFill/>
            <a:miter lim="800000"/>
            <a:headEnd/>
            <a:tailEnd/>
          </a:ln>
        </p:spPr>
        <p:txBody>
          <a:bodyPr lIns="96661" tIns="48331" rIns="96661" bIns="48331">
            <a:spAutoFit/>
          </a:bodyPr>
          <a:lstStyle/>
          <a:p>
            <a:pPr defTabSz="966788" eaLnBrk="0" hangingPunct="0">
              <a:defRPr/>
            </a:pPr>
            <a:r>
              <a:rPr lang="en-US" altLang="en-US" sz="1300" dirty="0">
                <a:solidFill>
                  <a:schemeClr val="accent6">
                    <a:lumMod val="75000"/>
                  </a:schemeClr>
                </a:solidFill>
                <a:latin typeface="Arial Black" pitchFamily="34" charset="0"/>
              </a:rPr>
              <a:t>Stop		Stop 		    Stop 		       Stop </a:t>
            </a:r>
          </a:p>
        </p:txBody>
      </p:sp>
      <p:sp>
        <p:nvSpPr>
          <p:cNvPr id="15" name="Rounded Rectangle 1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11"/>
          <p:cNvSpPr txBox="1">
            <a:spLocks/>
          </p:cNvSpPr>
          <p:nvPr/>
        </p:nvSpPr>
        <p:spPr>
          <a:xfrm>
            <a:off x="8382000" y="6019800"/>
            <a:ext cx="609600" cy="762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46</a:t>
            </a:r>
            <a:endParaRPr lang="en-US" sz="1125" dirty="0">
              <a:solidFill>
                <a:schemeClr val="tx1"/>
              </a:solidFill>
              <a:latin typeface="Capitals"/>
              <a:cs typeface="Capitals"/>
            </a:endParaRPr>
          </a:p>
        </p:txBody>
      </p:sp>
      <p:sp>
        <p:nvSpPr>
          <p:cNvPr id="19" name="Rounded Rectangle 18"/>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3: SLOW CARS DOWN</a:t>
            </a:r>
            <a:endParaRPr lang="en-US" sz="2800" b="1" dirty="0"/>
          </a:p>
        </p:txBody>
      </p:sp>
      <p:sp>
        <p:nvSpPr>
          <p:cNvPr id="22" name="Right Arrow 21"/>
          <p:cNvSpPr/>
          <p:nvPr/>
        </p:nvSpPr>
        <p:spPr>
          <a:xfrm rot="5400000">
            <a:off x="5061879" y="4095389"/>
            <a:ext cx="2002179" cy="323586"/>
          </a:xfrm>
          <a:prstGeom prst="rightArrow">
            <a:avLst/>
          </a:prstGeom>
          <a:gradFill flip="none" rotWithShape="1">
            <a:gsLst>
              <a:gs pos="0">
                <a:srgbClr val="600D13"/>
              </a:gs>
              <a:gs pos="100000">
                <a:srgbClr val="CD0920"/>
              </a:gs>
            </a:gsLst>
            <a:lin ang="0" scaled="1"/>
            <a:tileRect/>
          </a:gradFill>
          <a:ln w="12700" cap="flat" cmpd="sng" algn="ctr">
            <a:solidFill>
              <a:srgbClr val="600D1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RedGraph.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223139" y="3470459"/>
            <a:ext cx="7333110" cy="2069035"/>
          </a:xfrm>
          <a:prstGeom prst="rect">
            <a:avLst/>
          </a:prstGeom>
        </p:spPr>
      </p:pic>
      <p:pic>
        <p:nvPicPr>
          <p:cNvPr id="24" name="Picture 23" descr="BlueGraph.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1223139" y="3470459"/>
            <a:ext cx="7333110" cy="2069035"/>
          </a:xfrm>
          <a:prstGeom prst="rect">
            <a:avLst/>
          </a:prstGeom>
        </p:spPr>
      </p:pic>
      <p:sp>
        <p:nvSpPr>
          <p:cNvPr id="25" name="Text Box 6"/>
          <p:cNvSpPr txBox="1">
            <a:spLocks noChangeArrowheads="1"/>
          </p:cNvSpPr>
          <p:nvPr/>
        </p:nvSpPr>
        <p:spPr bwMode="auto">
          <a:xfrm>
            <a:off x="445490" y="3390778"/>
            <a:ext cx="1087154" cy="2288377"/>
          </a:xfrm>
          <a:prstGeom prst="rect">
            <a:avLst/>
          </a:prstGeom>
          <a:noFill/>
          <a:ln w="9525">
            <a:noFill/>
            <a:miter lim="800000"/>
            <a:headEnd/>
            <a:tailEnd/>
          </a:ln>
        </p:spPr>
        <p:txBody>
          <a:bodyPr wrap="square" lIns="96661" tIns="48331" rIns="96661" bIns="48331">
            <a:spAutoFit/>
          </a:bodyPr>
          <a:lstStyle/>
          <a:p>
            <a:pPr defTabSz="966788" eaLnBrk="0" hangingPunct="0">
              <a:lnSpc>
                <a:spcPts val="1850"/>
              </a:lnSpc>
              <a:defRPr/>
            </a:pPr>
            <a:r>
              <a:rPr lang="en-US" altLang="en-US" sz="1500" dirty="0">
                <a:latin typeface="ITC Franklin Gothic Std Dm Cd"/>
                <a:cs typeface="ITC Franklin Gothic Std Dm Cd"/>
              </a:rPr>
              <a:t>40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30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20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10 mph</a:t>
            </a:r>
          </a:p>
          <a:p>
            <a:pPr defTabSz="966788" eaLnBrk="0" hangingPunct="0">
              <a:lnSpc>
                <a:spcPts val="1850"/>
              </a:lnSpc>
              <a:defRPr/>
            </a:pPr>
            <a:endParaRPr lang="en-US" altLang="en-US" sz="1500" dirty="0">
              <a:latin typeface="ITC Franklin Gothic Std Dm Cd"/>
              <a:cs typeface="ITC Franklin Gothic Std Dm Cd"/>
            </a:endParaRPr>
          </a:p>
          <a:p>
            <a:pPr defTabSz="966788" eaLnBrk="0" hangingPunct="0">
              <a:lnSpc>
                <a:spcPts val="1850"/>
              </a:lnSpc>
              <a:defRPr/>
            </a:pPr>
            <a:r>
              <a:rPr lang="en-US" altLang="en-US" sz="1500" dirty="0">
                <a:latin typeface="ITC Franklin Gothic Std Dm Cd"/>
                <a:cs typeface="ITC Franklin Gothic Std Dm Cd"/>
              </a:rPr>
              <a:t>0 mph</a:t>
            </a:r>
          </a:p>
        </p:txBody>
      </p:sp>
      <p:sp>
        <p:nvSpPr>
          <p:cNvPr id="26" name="Line 9"/>
          <p:cNvSpPr>
            <a:spLocks noChangeShapeType="1"/>
          </p:cNvSpPr>
          <p:nvPr/>
        </p:nvSpPr>
        <p:spPr bwMode="auto">
          <a:xfrm>
            <a:off x="1302441" y="5665424"/>
            <a:ext cx="71745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r>
              <a:rPr lang="en-US" dirty="0" smtClean="0"/>
              <a:t>STOP                        </a:t>
            </a:r>
            <a:r>
              <a:rPr lang="en-US" dirty="0" err="1" smtClean="0"/>
              <a:t>STOP</a:t>
            </a:r>
            <a:r>
              <a:rPr lang="en-US" dirty="0" smtClean="0"/>
              <a:t>                                        </a:t>
            </a:r>
            <a:r>
              <a:rPr lang="en-US" dirty="0" err="1" smtClean="0"/>
              <a:t>STOP</a:t>
            </a:r>
            <a:r>
              <a:rPr lang="en-US" dirty="0" smtClean="0"/>
              <a:t>                         </a:t>
            </a:r>
            <a:r>
              <a:rPr lang="en-US" dirty="0" err="1" smtClean="0"/>
              <a:t>STOP</a:t>
            </a:r>
            <a:r>
              <a:rPr lang="en-US" dirty="0" smtClean="0"/>
              <a:t>               </a:t>
            </a:r>
          </a:p>
        </p:txBody>
      </p:sp>
      <p:sp>
        <p:nvSpPr>
          <p:cNvPr id="27" name="Rounded Rectangle 26"/>
          <p:cNvSpPr/>
          <p:nvPr/>
        </p:nvSpPr>
        <p:spPr>
          <a:xfrm>
            <a:off x="2243251" y="2642623"/>
            <a:ext cx="2686984" cy="531197"/>
          </a:xfrm>
          <a:prstGeom prst="roundRect">
            <a:avLst>
              <a:gd name="adj" fmla="val 4755"/>
            </a:avLst>
          </a:prstGeom>
          <a:gradFill flip="none" rotWithShape="1">
            <a:gsLst>
              <a:gs pos="0">
                <a:srgbClr val="0098BA"/>
              </a:gs>
              <a:gs pos="100000">
                <a:srgbClr val="9FD4D0"/>
              </a:gs>
            </a:gsLst>
            <a:lin ang="16200000" scaled="0"/>
            <a:tileRect/>
          </a:gradFill>
          <a:ln w="25400">
            <a:solidFill>
              <a:srgbClr val="0098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dirty="0" smtClean="0">
                <a:solidFill>
                  <a:schemeClr val="tx1"/>
                </a:solidFill>
                <a:latin typeface="Arial" panose="020B0604020202020204" pitchFamily="34" charset="0"/>
                <a:cs typeface="Arial" panose="020B0604020202020204" pitchFamily="34" charset="0"/>
              </a:rPr>
              <a:t>TRAFFIC CALMING</a:t>
            </a:r>
          </a:p>
        </p:txBody>
      </p:sp>
      <p:sp>
        <p:nvSpPr>
          <p:cNvPr id="28" name="Rounded Rectangle 27"/>
          <p:cNvSpPr/>
          <p:nvPr/>
        </p:nvSpPr>
        <p:spPr>
          <a:xfrm>
            <a:off x="5158340" y="2642623"/>
            <a:ext cx="1983169" cy="531197"/>
          </a:xfrm>
          <a:prstGeom prst="roundRect">
            <a:avLst>
              <a:gd name="adj" fmla="val 4755"/>
            </a:avLst>
          </a:prstGeom>
          <a:gradFill flip="none" rotWithShape="1">
            <a:gsLst>
              <a:gs pos="0">
                <a:srgbClr val="600D13"/>
              </a:gs>
              <a:gs pos="100000">
                <a:srgbClr val="C10C20"/>
              </a:gs>
            </a:gsLst>
            <a:lin ang="16200000" scaled="0"/>
            <a:tileRect/>
          </a:gradFill>
          <a:ln w="25400">
            <a:solidFill>
              <a:srgbClr val="600D1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80"/>
              </a:lnSpc>
            </a:pPr>
            <a:r>
              <a:rPr lang="en-US" sz="2000" dirty="0" smtClean="0">
                <a:solidFill>
                  <a:schemeClr val="bg1"/>
                </a:solidFill>
                <a:latin typeface="Arial" panose="020B0604020202020204" pitchFamily="34" charset="0"/>
                <a:cs typeface="Arial" panose="020B0604020202020204" pitchFamily="34" charset="0"/>
              </a:rPr>
              <a:t>STOP SIGNS</a:t>
            </a:r>
          </a:p>
        </p:txBody>
      </p:sp>
      <p:grpSp>
        <p:nvGrpSpPr>
          <p:cNvPr id="29" name="Group 28"/>
          <p:cNvGrpSpPr/>
          <p:nvPr/>
        </p:nvGrpSpPr>
        <p:grpSpPr>
          <a:xfrm>
            <a:off x="520874" y="1291206"/>
            <a:ext cx="8102252" cy="1015663"/>
            <a:chOff x="440299" y="1472630"/>
            <a:chExt cx="8102252" cy="1015663"/>
          </a:xfrm>
        </p:grpSpPr>
        <p:sp>
          <p:nvSpPr>
            <p:cNvPr id="30" name="Rectangle 29"/>
            <p:cNvSpPr/>
            <p:nvPr/>
          </p:nvSpPr>
          <p:spPr>
            <a:xfrm>
              <a:off x="440299" y="1472630"/>
              <a:ext cx="2833162" cy="958660"/>
            </a:xfrm>
            <a:prstGeom prst="rect">
              <a:avLst/>
            </a:prstGeom>
          </p:spPr>
          <p:txBody>
            <a:bodyPr wrap="square">
              <a:spAutoFit/>
            </a:bodyPr>
            <a:lstStyle/>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Stop signs</a:t>
              </a:r>
            </a:p>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Speed limit signs</a:t>
              </a:r>
            </a:p>
          </p:txBody>
        </p:sp>
        <p:sp>
          <p:nvSpPr>
            <p:cNvPr id="31" name="Rectangle 30"/>
            <p:cNvSpPr/>
            <p:nvPr/>
          </p:nvSpPr>
          <p:spPr>
            <a:xfrm>
              <a:off x="3305013" y="1472630"/>
              <a:ext cx="5237538" cy="1015663"/>
            </a:xfrm>
            <a:prstGeom prst="rect">
              <a:avLst/>
            </a:prstGeom>
          </p:spPr>
          <p:txBody>
            <a:bodyPr wrap="square">
              <a:spAutoFit/>
            </a:bodyPr>
            <a:lstStyle/>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Speed bumps </a:t>
              </a:r>
              <a:r>
                <a:rPr lang="en-US" sz="1600" i="1" dirty="0" smtClean="0">
                  <a:latin typeface="Arial" panose="020B0604020202020204" pitchFamily="34" charset="0"/>
                  <a:ea typeface="ＭＳ Ｐゴシック" pitchFamily="34" charset="-128"/>
                  <a:cs typeface="Arial" panose="020B0604020202020204" pitchFamily="34" charset="0"/>
                </a:rPr>
                <a:t>(except in some situations)</a:t>
              </a:r>
            </a:p>
            <a:p>
              <a:pPr marL="365760" lvl="1" indent="-365760">
                <a:lnSpc>
                  <a:spcPts val="3620"/>
                </a:lnSpc>
                <a:buClr>
                  <a:schemeClr val="tx1"/>
                </a:buClr>
                <a:buFont typeface="Arial"/>
                <a:buChar char="•"/>
                <a:defRPr/>
              </a:pPr>
              <a:r>
                <a:rPr lang="en-US" sz="2000" dirty="0" smtClean="0">
                  <a:latin typeface="Arial" panose="020B0604020202020204" pitchFamily="34" charset="0"/>
                  <a:ea typeface="ＭＳ Ｐゴシック" pitchFamily="34" charset="-128"/>
                  <a:cs typeface="Arial" panose="020B0604020202020204" pitchFamily="34" charset="0"/>
                </a:rPr>
                <a:t>Law enforcement alone</a:t>
              </a:r>
            </a:p>
          </p:txBody>
        </p:sp>
      </p:grpSp>
      <p:sp>
        <p:nvSpPr>
          <p:cNvPr id="32" name="Right Arrow 31"/>
          <p:cNvSpPr/>
          <p:nvPr/>
        </p:nvSpPr>
        <p:spPr>
          <a:xfrm rot="5400000">
            <a:off x="2966749" y="3747536"/>
            <a:ext cx="1306472" cy="323586"/>
          </a:xfrm>
          <a:prstGeom prst="rightArrow">
            <a:avLst/>
          </a:prstGeom>
          <a:gradFill flip="none" rotWithShape="1">
            <a:gsLst>
              <a:gs pos="0">
                <a:schemeClr val="accent5"/>
              </a:gs>
              <a:gs pos="100000">
                <a:srgbClr val="9FD4D0"/>
              </a:gs>
            </a:gsLst>
            <a:lin ang="0" scaled="1"/>
            <a:tileRect/>
          </a:gradFill>
          <a:ln w="12700" cap="flat" cmpd="sng" algn="ctr">
            <a:solidFill>
              <a:schemeClr val="accent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8"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152400" y="838200"/>
            <a:ext cx="8653463" cy="5562600"/>
          </a:xfrm>
        </p:spPr>
        <p:txBody>
          <a:bodyPr/>
          <a:lstStyle/>
          <a:p>
            <a:pPr>
              <a:buFont typeface="Wingdings" panose="05000000000000000000" pitchFamily="2" charset="2"/>
              <a:buChar char="ü"/>
            </a:pPr>
            <a:r>
              <a:rPr lang="en-US" dirty="0" smtClean="0">
                <a:ea typeface="ＭＳ Ｐゴシック" pitchFamily="34" charset="-128"/>
              </a:rPr>
              <a:t>Trees</a:t>
            </a:r>
          </a:p>
          <a:p>
            <a:pPr>
              <a:buFont typeface="Wingdings" panose="05000000000000000000" pitchFamily="2" charset="2"/>
              <a:buChar char="ü"/>
            </a:pPr>
            <a:r>
              <a:rPr lang="en-US" dirty="0" smtClean="0">
                <a:ea typeface="ＭＳ Ｐゴシック" pitchFamily="34" charset="-128"/>
              </a:rPr>
              <a:t>Places to sit and rest</a:t>
            </a:r>
          </a:p>
        </p:txBody>
      </p:sp>
      <p:sp>
        <p:nvSpPr>
          <p:cNvPr id="491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347BE3B-A064-496D-87B6-ECDF7D43E760}" type="slidenum">
              <a:rPr lang="en-US" smtClean="0">
                <a:solidFill>
                  <a:srgbClr val="9D2512"/>
                </a:solidFill>
              </a:rPr>
              <a:pPr eaLnBrk="1" hangingPunct="1"/>
              <a:t>46</a:t>
            </a:fld>
            <a:endParaRPr lang="en-US" smtClean="0">
              <a:solidFill>
                <a:srgbClr val="9D2512"/>
              </a:solidFill>
            </a:endParaRPr>
          </a:p>
        </p:txBody>
      </p:sp>
      <p:pic>
        <p:nvPicPr>
          <p:cNvPr id="49157" name="Picture 2" descr="00080C00-EA8A-1C34-80BD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t="9273" r="9052"/>
          <a:stretch>
            <a:fillRect/>
          </a:stretch>
        </p:blipFill>
        <p:spPr bwMode="auto">
          <a:xfrm>
            <a:off x="4260174" y="957529"/>
            <a:ext cx="4350426" cy="323347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49158" name="Picture 5" descr="5th&amp;Univ Trees"/>
          <p:cNvPicPr>
            <a:picLocks noChangeAspect="1" noChangeArrowheads="1"/>
          </p:cNvPicPr>
          <p:nvPr/>
        </p:nvPicPr>
        <p:blipFill>
          <a:blip r:embed="rId4" cstate="print">
            <a:extLst>
              <a:ext uri="{28A0092B-C50C-407E-A947-70E740481C1C}">
                <a14:useLocalDpi xmlns:a14="http://schemas.microsoft.com/office/drawing/2010/main" val="0"/>
              </a:ext>
            </a:extLst>
          </a:blip>
          <a:srcRect b="5769"/>
          <a:stretch>
            <a:fillRect/>
          </a:stretch>
        </p:blipFill>
        <p:spPr bwMode="auto">
          <a:xfrm>
            <a:off x="457200" y="2209800"/>
            <a:ext cx="3059947" cy="384454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3810000" y="4528871"/>
            <a:ext cx="5105400" cy="1490929"/>
          </a:xfrm>
          <a:prstGeom prst="rect">
            <a:avLst/>
          </a:prstGeom>
          <a:noFill/>
          <a:ln w="9525">
            <a:noFill/>
            <a:miter lim="800000"/>
            <a:headEnd/>
            <a:tailEnd/>
          </a:ln>
        </p:spPr>
        <p:txBody>
          <a:bodyPr/>
          <a:lstStyle/>
          <a:p>
            <a:pPr>
              <a:buFont typeface="Wingdings" panose="05000000000000000000" pitchFamily="2" charset="2"/>
              <a:buChar char="ü"/>
            </a:pPr>
            <a:r>
              <a:rPr lang="en-US" sz="2800" dirty="0" smtClean="0">
                <a:latin typeface="+mj-lt"/>
                <a:ea typeface="ＭＳ Ｐゴシック" pitchFamily="34" charset="-128"/>
              </a:rPr>
              <a:t>Clean and maintained</a:t>
            </a:r>
            <a:endParaRPr lang="en-US" sz="2800" dirty="0">
              <a:latin typeface="+mj-lt"/>
              <a:ea typeface="ＭＳ Ｐゴシック" pitchFamily="34" charset="-128"/>
            </a:endParaRPr>
          </a:p>
          <a:p>
            <a:pPr>
              <a:buFont typeface="Wingdings" panose="05000000000000000000" pitchFamily="2" charset="2"/>
              <a:buChar char="ü"/>
            </a:pPr>
            <a:r>
              <a:rPr lang="en-US" sz="2800" dirty="0" smtClean="0">
                <a:latin typeface="+mj-lt"/>
                <a:ea typeface="ＭＳ Ｐゴシック" pitchFamily="34" charset="-128"/>
              </a:rPr>
              <a:t>Pedestrian lighting</a:t>
            </a:r>
          </a:p>
          <a:p>
            <a:pPr>
              <a:buFont typeface="Wingdings" panose="05000000000000000000" pitchFamily="2" charset="2"/>
              <a:buChar char="ü"/>
            </a:pPr>
            <a:r>
              <a:rPr lang="en-US" sz="2800" dirty="0" smtClean="0">
                <a:latin typeface="+mj-lt"/>
                <a:ea typeface="ＭＳ Ｐゴシック" pitchFamily="34" charset="-128"/>
                <a:cs typeface="+mn-cs"/>
              </a:rPr>
              <a:t>Access to water and bathroom</a:t>
            </a:r>
            <a:endParaRPr lang="en-US" sz="2700" dirty="0">
              <a:latin typeface="+mj-lt"/>
              <a:ea typeface="ＭＳ Ｐゴシック" pitchFamily="-111" charset="-128"/>
              <a:cs typeface="+mn-cs"/>
            </a:endParaRPr>
          </a:p>
          <a:p>
            <a:pPr marL="273050" indent="-273050" eaLnBrk="0" hangingPunct="0">
              <a:spcBef>
                <a:spcPct val="20000"/>
              </a:spcBef>
              <a:buSzPct val="85000"/>
              <a:buFont typeface="Wingdings 2" pitchFamily="-111" charset="2"/>
              <a:buChar char=""/>
              <a:defRPr/>
            </a:pPr>
            <a:endParaRPr lang="en-US" sz="2700" dirty="0">
              <a:latin typeface="+mn-lt"/>
              <a:ea typeface="ＭＳ Ｐゴシック" pitchFamily="-111" charset="-128"/>
              <a:cs typeface="+mn-cs"/>
            </a:endParaRPr>
          </a:p>
        </p:txBody>
      </p:sp>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267700" y="6059110"/>
            <a:ext cx="838200" cy="6858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47</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4: SAFETY, COMFORT AND BEAUTY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172147" y="4648201"/>
            <a:ext cx="4733925" cy="1219200"/>
          </a:xfrm>
        </p:spPr>
        <p:txBody>
          <a:bodyPr>
            <a:normAutofit/>
          </a:bodyPr>
          <a:lstStyle/>
          <a:p>
            <a:pPr>
              <a:buFont typeface="Wingdings" panose="05000000000000000000" pitchFamily="2" charset="2"/>
              <a:buChar char="ü"/>
            </a:pPr>
            <a:r>
              <a:rPr lang="en-US" dirty="0" smtClean="0">
                <a:ea typeface="ＭＳ Ｐゴシック" pitchFamily="34" charset="-128"/>
              </a:rPr>
              <a:t>Public art that reflects the community </a:t>
            </a:r>
          </a:p>
        </p:txBody>
      </p:sp>
      <p:sp>
        <p:nvSpPr>
          <p:cNvPr id="50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D39A21A5-E82A-4DB7-AEC2-59AAF6B1748F}" type="slidenum">
              <a:rPr lang="en-US" smtClean="0">
                <a:solidFill>
                  <a:srgbClr val="9D2512"/>
                </a:solidFill>
              </a:rPr>
              <a:pPr eaLnBrk="1" hangingPunct="1"/>
              <a:t>47</a:t>
            </a:fld>
            <a:endParaRPr lang="en-US" smtClean="0">
              <a:solidFill>
                <a:srgbClr val="9D2512"/>
              </a:solidFill>
            </a:endParaRPr>
          </a:p>
        </p:txBody>
      </p:sp>
      <p:pic>
        <p:nvPicPr>
          <p:cNvPr id="50181" name="Picture 3" descr="P1010037"/>
          <p:cNvPicPr>
            <a:picLocks noChangeAspect="1" noChangeArrowheads="1"/>
          </p:cNvPicPr>
          <p:nvPr/>
        </p:nvPicPr>
        <p:blipFill>
          <a:blip r:embed="rId3" cstate="print">
            <a:extLst>
              <a:ext uri="{28A0092B-C50C-407E-A947-70E740481C1C}">
                <a14:useLocalDpi xmlns:a14="http://schemas.microsoft.com/office/drawing/2010/main" val="0"/>
              </a:ext>
            </a:extLst>
          </a:blip>
          <a:srcRect l="5138" t="14368" r="7529" b="14844"/>
          <a:stretch>
            <a:fillRect/>
          </a:stretch>
        </p:blipFill>
        <p:spPr bwMode="auto">
          <a:xfrm>
            <a:off x="5029200" y="914400"/>
            <a:ext cx="3886200" cy="2362200"/>
          </a:xfrm>
          <a:prstGeom prst="roundRect">
            <a:avLst>
              <a:gd name="adj" fmla="val 8594"/>
            </a:avLst>
          </a:prstGeom>
          <a:solidFill>
            <a:srgbClr val="FFFFFF">
              <a:shade val="85000"/>
            </a:srgbClr>
          </a:solidFill>
          <a:ln>
            <a:noFill/>
          </a:ln>
          <a:effectLst/>
          <a:extLst/>
        </p:spPr>
      </p:pic>
      <p:pic>
        <p:nvPicPr>
          <p:cNvPr id="50182" name="Picture 5" descr="IMG_05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147" y="990600"/>
            <a:ext cx="4733925" cy="3405188"/>
          </a:xfrm>
          <a:prstGeom prst="roundRect">
            <a:avLst>
              <a:gd name="adj" fmla="val 8594"/>
            </a:avLst>
          </a:prstGeom>
          <a:solidFill>
            <a:srgbClr val="FFFFFF">
              <a:shade val="85000"/>
            </a:srgbClr>
          </a:solidFill>
          <a:ln>
            <a:noFill/>
          </a:ln>
          <a:effectLst/>
          <a:extLst/>
        </p:spPr>
      </p:pic>
      <p:pic>
        <p:nvPicPr>
          <p:cNvPr id="50183" name="Picture 2" descr="water fountain olympia, wa"/>
          <p:cNvPicPr>
            <a:picLocks noChangeAspect="1" noChangeArrowheads="1"/>
          </p:cNvPicPr>
          <p:nvPr/>
        </p:nvPicPr>
        <p:blipFill>
          <a:blip r:embed="rId5" cstate="print">
            <a:extLst>
              <a:ext uri="{28A0092B-C50C-407E-A947-70E740481C1C}">
                <a14:useLocalDpi xmlns:a14="http://schemas.microsoft.com/office/drawing/2010/main" val="0"/>
              </a:ext>
            </a:extLst>
          </a:blip>
          <a:srcRect l="3767" t="7895" r="3926" b="7895"/>
          <a:stretch>
            <a:fillRect/>
          </a:stretch>
        </p:blipFill>
        <p:spPr bwMode="auto">
          <a:xfrm>
            <a:off x="5105400" y="3581400"/>
            <a:ext cx="3810000" cy="2390588"/>
          </a:xfrm>
          <a:prstGeom prst="roundRect">
            <a:avLst>
              <a:gd name="adj" fmla="val 8594"/>
            </a:avLst>
          </a:prstGeom>
          <a:solidFill>
            <a:srgbClr val="FFFFFF">
              <a:shade val="85000"/>
            </a:srgbClr>
          </a:solidFill>
          <a:ln>
            <a:noFill/>
          </a:ln>
          <a:effectLst/>
          <a:extLst/>
        </p:spPr>
      </p:pic>
      <p:sp>
        <p:nvSpPr>
          <p:cNvPr id="8" name="Rounded Rectangle 7"/>
          <p:cNvSpPr/>
          <p:nvPr/>
        </p:nvSpPr>
        <p:spPr>
          <a:xfrm>
            <a:off x="247533" y="6175248"/>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58201" y="6175248"/>
            <a:ext cx="476132"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48</a:t>
            </a:r>
            <a:endParaRPr lang="en-US" sz="1125" dirty="0">
              <a:solidFill>
                <a:schemeClr val="tx1"/>
              </a:solidFill>
              <a:latin typeface="Capitals"/>
              <a:cs typeface="Capitals"/>
            </a:endParaRPr>
          </a:p>
        </p:txBody>
      </p:sp>
      <p:sp>
        <p:nvSpPr>
          <p:cNvPr id="13" name="Rounded Rectangle 12"/>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4: SAFETY, COMFORT AND BEAUTY</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338931" y="4876801"/>
            <a:ext cx="8504238" cy="838200"/>
          </a:xfrm>
        </p:spPr>
        <p:txBody>
          <a:bodyPr>
            <a:normAutofit/>
          </a:bodyPr>
          <a:lstStyle/>
          <a:p>
            <a:pPr marL="0" indent="0" algn="ctr">
              <a:buNone/>
            </a:pPr>
            <a:r>
              <a:rPr lang="en-US" sz="4000" dirty="0" smtClean="0">
                <a:effectLst>
                  <a:outerShdw blurRad="38100" dist="38100" dir="2700000" algn="tl">
                    <a:srgbClr val="000000">
                      <a:alpha val="43137"/>
                    </a:srgbClr>
                  </a:outerShdw>
                </a:effectLst>
                <a:ea typeface="ＭＳ Ｐゴシック" pitchFamily="34" charset="-128"/>
              </a:rPr>
              <a:t>Residential Street (Before) </a:t>
            </a:r>
          </a:p>
        </p:txBody>
      </p:sp>
      <p:sp>
        <p:nvSpPr>
          <p:cNvPr id="522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8F26495-1046-406F-9E5C-BBC2C44C90A8}" type="slidenum">
              <a:rPr lang="en-US" smtClean="0">
                <a:solidFill>
                  <a:srgbClr val="9D2512"/>
                </a:solidFill>
              </a:rPr>
              <a:pPr eaLnBrk="1" hangingPunct="1"/>
              <a:t>48</a:t>
            </a:fld>
            <a:endParaRPr lang="en-US" smtClean="0">
              <a:solidFill>
                <a:srgbClr val="9D2512"/>
              </a:solidFill>
            </a:endParaRPr>
          </a:p>
        </p:txBody>
      </p:sp>
      <p:pic>
        <p:nvPicPr>
          <p:cNvPr id="52229" name="Picture 2" descr="H1_01"/>
          <p:cNvPicPr>
            <a:picLocks noChangeAspect="1" noChangeArrowheads="1"/>
          </p:cNvPicPr>
          <p:nvPr/>
        </p:nvPicPr>
        <p:blipFill>
          <a:blip r:embed="rId3" cstate="print">
            <a:extLst>
              <a:ext uri="{28A0092B-C50C-407E-A947-70E740481C1C}">
                <a14:useLocalDpi xmlns:a14="http://schemas.microsoft.com/office/drawing/2010/main" val="0"/>
              </a:ext>
            </a:extLst>
          </a:blip>
          <a:srcRect t="894" r="893"/>
          <a:stretch>
            <a:fillRect/>
          </a:stretch>
        </p:blipFill>
        <p:spPr bwMode="auto">
          <a:xfrm>
            <a:off x="171450" y="990600"/>
            <a:ext cx="8839200" cy="3670300"/>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36102" y="6254496"/>
            <a:ext cx="479298" cy="3749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49</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Content Placeholder 2"/>
          <p:cNvSpPr>
            <a:spLocks noGrp="1"/>
          </p:cNvSpPr>
          <p:nvPr>
            <p:ph idx="1"/>
          </p:nvPr>
        </p:nvSpPr>
        <p:spPr>
          <a:xfrm>
            <a:off x="381000" y="4876801"/>
            <a:ext cx="8504238" cy="838200"/>
          </a:xfrm>
        </p:spPr>
        <p:txBody>
          <a:bodyPr>
            <a:normAutofit/>
          </a:bodyPr>
          <a:lstStyle/>
          <a:p>
            <a:pPr marL="0" indent="0" algn="ctr">
              <a:buNone/>
            </a:pPr>
            <a:r>
              <a:rPr lang="en-US" sz="3600" dirty="0" smtClean="0">
                <a:effectLst>
                  <a:outerShdw blurRad="38100" dist="38100" dir="2700000" algn="tl">
                    <a:srgbClr val="000000">
                      <a:alpha val="43137"/>
                    </a:srgbClr>
                  </a:outerShdw>
                </a:effectLst>
                <a:ea typeface="ＭＳ Ｐゴシック" pitchFamily="34" charset="-128"/>
              </a:rPr>
              <a:t>Residential Street (After #1) </a:t>
            </a:r>
          </a:p>
          <a:p>
            <a:endParaRPr lang="en-US" dirty="0" smtClean="0">
              <a:ea typeface="ＭＳ Ｐゴシック" pitchFamily="34" charset="-128"/>
            </a:endParaRPr>
          </a:p>
        </p:txBody>
      </p:sp>
      <p:sp>
        <p:nvSpPr>
          <p:cNvPr id="532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F7610FD-C147-4E7A-B0D1-15044CA22EB1}" type="slidenum">
              <a:rPr lang="en-US" smtClean="0">
                <a:solidFill>
                  <a:srgbClr val="9D2512"/>
                </a:solidFill>
              </a:rPr>
              <a:pPr eaLnBrk="1" hangingPunct="1"/>
              <a:t>49</a:t>
            </a:fld>
            <a:endParaRPr lang="en-US" smtClean="0">
              <a:solidFill>
                <a:srgbClr val="9D2512"/>
              </a:solidFill>
            </a:endParaRPr>
          </a:p>
        </p:txBody>
      </p:sp>
      <p:pic>
        <p:nvPicPr>
          <p:cNvPr id="53253" name="Picture 2" descr="H1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143000"/>
            <a:ext cx="8839200" cy="3608387"/>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248400"/>
            <a:ext cx="457200" cy="381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50</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38200"/>
            <a:ext cx="3505200" cy="5260975"/>
          </a:xfrm>
        </p:spPr>
        <p:txBody>
          <a:bodyPr>
            <a:normAutofit/>
          </a:bodyPr>
          <a:lstStyle/>
          <a:p>
            <a:pPr marL="0" indent="0" algn="ctr">
              <a:buNone/>
              <a:defRPr/>
            </a:pPr>
            <a:r>
              <a:rPr lang="en-US" b="1" dirty="0" smtClean="0"/>
              <a:t>For Youth and Families</a:t>
            </a:r>
          </a:p>
          <a:p>
            <a:pPr lvl="1">
              <a:buFont typeface="Arial" panose="020B0604020202020204" pitchFamily="34" charset="0"/>
              <a:buChar char="•"/>
              <a:defRPr/>
            </a:pPr>
            <a:endParaRPr lang="en-US" sz="1000" dirty="0" smtClean="0"/>
          </a:p>
          <a:p>
            <a:pPr marL="650875" lvl="1" indent="-457200">
              <a:buFont typeface="Arial" panose="020B0604020202020204" pitchFamily="34" charset="0"/>
              <a:buChar char="•"/>
              <a:defRPr/>
            </a:pPr>
            <a:r>
              <a:rPr lang="en-US" dirty="0" smtClean="0"/>
              <a:t>Improves health</a:t>
            </a:r>
          </a:p>
          <a:p>
            <a:pPr lvl="1">
              <a:buFont typeface="Arial" panose="020B0604020202020204" pitchFamily="34" charset="0"/>
              <a:buChar char="•"/>
              <a:defRPr/>
            </a:pPr>
            <a:endParaRPr lang="en-US" sz="1000" dirty="0" smtClean="0"/>
          </a:p>
          <a:p>
            <a:pPr marL="650875" lvl="1" indent="-457200">
              <a:buFont typeface="Arial" panose="020B0604020202020204" pitchFamily="34" charset="0"/>
              <a:buChar char="•"/>
              <a:defRPr/>
            </a:pPr>
            <a:r>
              <a:rPr lang="en-US" dirty="0" smtClean="0"/>
              <a:t>Increases mobility without depending on cars</a:t>
            </a:r>
            <a:endParaRPr lang="en-US" sz="1000" dirty="0" smtClean="0"/>
          </a:p>
          <a:p>
            <a:pPr marL="650875" lvl="1" indent="-457200">
              <a:buFont typeface="Arial" panose="020B0604020202020204" pitchFamily="34" charset="0"/>
              <a:buChar char="•"/>
              <a:defRPr/>
            </a:pPr>
            <a:r>
              <a:rPr lang="en-US" dirty="0" smtClean="0"/>
              <a:t>Independence</a:t>
            </a:r>
          </a:p>
          <a:p>
            <a:pPr marL="650875" lvl="1" indent="-457200">
              <a:buFont typeface="Arial" panose="020B0604020202020204" pitchFamily="34" charset="0"/>
              <a:buChar char="•"/>
              <a:defRPr/>
            </a:pPr>
            <a:r>
              <a:rPr lang="en-US" dirty="0" smtClean="0"/>
              <a:t>Teaches </a:t>
            </a:r>
            <a:r>
              <a:rPr lang="en-US" dirty="0" smtClean="0"/>
              <a:t>responsibility</a:t>
            </a:r>
            <a:endParaRPr lang="en-US" dirty="0" smtClean="0"/>
          </a:p>
          <a:p>
            <a:pPr>
              <a:defRPr/>
            </a:pPr>
            <a:endParaRPr lang="en-US" dirty="0"/>
          </a:p>
        </p:txBody>
      </p:sp>
      <p:sp>
        <p:nvSpPr>
          <p:cNvPr id="18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0CB2D26-F36D-4B12-93A3-196992ABF7AA}" type="slidenum">
              <a:rPr lang="en-US" smtClean="0">
                <a:solidFill>
                  <a:srgbClr val="9D2512"/>
                </a:solidFill>
              </a:rPr>
              <a:pPr eaLnBrk="1" hangingPunct="1"/>
              <a:t>5</a:t>
            </a:fld>
            <a:endParaRPr lang="en-US" dirty="0" smtClean="0">
              <a:solidFill>
                <a:srgbClr val="9D2512"/>
              </a:solidFill>
            </a:endParaRPr>
          </a:p>
        </p:txBody>
      </p:sp>
      <p:pic>
        <p:nvPicPr>
          <p:cNvPr id="18437" name="Picture 2" descr="Y:\Resources\Photos\Teenagers on street photos\teenagers on street  big photos\crs027104.jpg"/>
          <p:cNvPicPr>
            <a:picLocks noChangeAspect="1" noChangeArrowheads="1"/>
          </p:cNvPicPr>
          <p:nvPr/>
        </p:nvPicPr>
        <p:blipFill>
          <a:blip r:embed="rId3" cstate="print">
            <a:extLst>
              <a:ext uri="{28A0092B-C50C-407E-A947-70E740481C1C}">
                <a14:useLocalDpi xmlns:a14="http://schemas.microsoft.com/office/drawing/2010/main" val="0"/>
              </a:ext>
            </a:extLst>
          </a:blip>
          <a:srcRect t="10245" r="18333"/>
          <a:stretch>
            <a:fillRect/>
          </a:stretch>
        </p:blipFill>
        <p:spPr bwMode="auto">
          <a:xfrm>
            <a:off x="3892410" y="1143000"/>
            <a:ext cx="5000688" cy="4191000"/>
          </a:xfrm>
          <a:prstGeom prst="round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ounded Rectangle 6"/>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0" y="4953000"/>
            <a:ext cx="9143999" cy="1066800"/>
          </a:xfrm>
        </p:spPr>
        <p:txBody>
          <a:bodyPr>
            <a:normAutofit/>
          </a:bodyPr>
          <a:lstStyle/>
          <a:p>
            <a:pPr marL="0" indent="0" algn="ctr">
              <a:buNone/>
            </a:pPr>
            <a:r>
              <a:rPr lang="en-US" sz="3600" dirty="0" smtClean="0">
                <a:effectLst>
                  <a:outerShdw blurRad="38100" dist="38100" dir="2700000" algn="tl">
                    <a:srgbClr val="000000">
                      <a:alpha val="43137"/>
                    </a:srgbClr>
                  </a:outerShdw>
                </a:effectLst>
                <a:ea typeface="ＭＳ Ｐゴシック" pitchFamily="34" charset="-128"/>
              </a:rPr>
              <a:t>Residential Street (After #2) </a:t>
            </a:r>
          </a:p>
        </p:txBody>
      </p:sp>
      <p:sp>
        <p:nvSpPr>
          <p:cNvPr id="542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ABF47098-4B04-4CB7-A88F-36D1DA83B08D}" type="slidenum">
              <a:rPr lang="en-US" smtClean="0">
                <a:solidFill>
                  <a:srgbClr val="9D2512"/>
                </a:solidFill>
              </a:rPr>
              <a:pPr eaLnBrk="1" hangingPunct="1"/>
              <a:t>50</a:t>
            </a:fld>
            <a:endParaRPr lang="en-US" smtClean="0">
              <a:solidFill>
                <a:srgbClr val="9D2512"/>
              </a:solidFill>
            </a:endParaRPr>
          </a:p>
        </p:txBody>
      </p:sp>
      <p:pic>
        <p:nvPicPr>
          <p:cNvPr id="54277" name="Picture 2" descr="H1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95" y="1066800"/>
            <a:ext cx="8839200" cy="3670300"/>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44322"/>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23557" y="6254496"/>
            <a:ext cx="491843" cy="347026"/>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51</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Content Placeholder 2"/>
          <p:cNvSpPr>
            <a:spLocks noGrp="1"/>
          </p:cNvSpPr>
          <p:nvPr>
            <p:ph idx="1"/>
          </p:nvPr>
        </p:nvSpPr>
        <p:spPr>
          <a:xfrm>
            <a:off x="334962" y="5334000"/>
            <a:ext cx="8504238" cy="682625"/>
          </a:xfrm>
        </p:spPr>
        <p:txBody>
          <a:bodyPr>
            <a:noAutofit/>
          </a:bodyPr>
          <a:lstStyle/>
          <a:p>
            <a:pPr marL="0" indent="0" algn="ctr">
              <a:buNone/>
            </a:pPr>
            <a:r>
              <a:rPr lang="en-US" sz="3600" dirty="0" smtClean="0">
                <a:effectLst>
                  <a:outerShdw blurRad="38100" dist="38100" dir="2700000" algn="tl">
                    <a:srgbClr val="000000">
                      <a:alpha val="43137"/>
                    </a:srgbClr>
                  </a:outerShdw>
                </a:effectLst>
                <a:ea typeface="ＭＳ Ｐゴシック" pitchFamily="34" charset="-128"/>
              </a:rPr>
              <a:t>Commercial Area (Before) </a:t>
            </a:r>
          </a:p>
        </p:txBody>
      </p:sp>
      <p:sp>
        <p:nvSpPr>
          <p:cNvPr id="553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6F327000-6569-472A-8632-3E84D20A36F8}" type="slidenum">
              <a:rPr lang="en-US" smtClean="0">
                <a:solidFill>
                  <a:srgbClr val="9D2512"/>
                </a:solidFill>
              </a:rPr>
              <a:pPr eaLnBrk="1" hangingPunct="1"/>
              <a:t>51</a:t>
            </a:fld>
            <a:endParaRPr lang="en-US" smtClean="0">
              <a:solidFill>
                <a:srgbClr val="9D2512"/>
              </a:solidFill>
            </a:endParaRPr>
          </a:p>
        </p:txBody>
      </p:sp>
      <p:pic>
        <p:nvPicPr>
          <p:cNvPr id="55301" name="Picture 2" descr="Ba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8839200" cy="4160837"/>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248400"/>
            <a:ext cx="457200" cy="381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52</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190500" y="5410201"/>
            <a:ext cx="8504238" cy="609600"/>
          </a:xfrm>
        </p:spPr>
        <p:txBody>
          <a:bodyPr>
            <a:normAutofit lnSpcReduction="10000"/>
          </a:bodyPr>
          <a:lstStyle/>
          <a:p>
            <a:pPr marL="0" indent="0" algn="ctr">
              <a:buNone/>
            </a:pPr>
            <a:r>
              <a:rPr lang="en-US" sz="3600" dirty="0" smtClean="0">
                <a:effectLst>
                  <a:outerShdw blurRad="38100" dist="38100" dir="2700000" algn="tl">
                    <a:srgbClr val="000000">
                      <a:alpha val="43137"/>
                    </a:srgbClr>
                  </a:outerShdw>
                </a:effectLst>
                <a:ea typeface="ＭＳ Ｐゴシック" pitchFamily="34" charset="-128"/>
              </a:rPr>
              <a:t>Commercial Area (After #1) </a:t>
            </a:r>
          </a:p>
        </p:txBody>
      </p:sp>
      <p:sp>
        <p:nvSpPr>
          <p:cNvPr id="563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8F1E0A7-65A1-4640-B5C7-B714324293A0}" type="slidenum">
              <a:rPr lang="en-US" smtClean="0">
                <a:solidFill>
                  <a:srgbClr val="9D2512"/>
                </a:solidFill>
              </a:rPr>
              <a:pPr eaLnBrk="1" hangingPunct="1"/>
              <a:t>52</a:t>
            </a:fld>
            <a:endParaRPr lang="en-US" smtClean="0">
              <a:solidFill>
                <a:srgbClr val="9D2512"/>
              </a:solidFill>
            </a:endParaRPr>
          </a:p>
        </p:txBody>
      </p:sp>
      <p:pic>
        <p:nvPicPr>
          <p:cNvPr id="56325" name="Picture 2" descr="Ba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83" y="990600"/>
            <a:ext cx="8839200" cy="4160837"/>
          </a:xfrm>
          <a:prstGeom prst="roundRect">
            <a:avLst>
              <a:gd name="adj" fmla="val 8594"/>
            </a:avLst>
          </a:prstGeom>
          <a:solidFill>
            <a:srgbClr val="FFFFFF">
              <a:shade val="85000"/>
            </a:srgbClr>
          </a:solidFill>
          <a:ln>
            <a:noFill/>
          </a:ln>
          <a:effectLs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458200" y="6254496"/>
            <a:ext cx="456531" cy="3749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53</a:t>
            </a:r>
            <a:endParaRPr lang="en-US" sz="1125" dirty="0">
              <a:solidFill>
                <a:schemeClr val="tx1"/>
              </a:solidFill>
              <a:latin typeface="Capitals"/>
              <a:cs typeface="Capitals"/>
            </a:endParaRPr>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Ba_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18117"/>
            <a:ext cx="8839200" cy="4124325"/>
          </a:xfrm>
          <a:prstGeom prst="roundRect">
            <a:avLst>
              <a:gd name="adj" fmla="val 8594"/>
            </a:avLst>
          </a:prstGeom>
          <a:solidFill>
            <a:srgbClr val="FFFFFF">
              <a:shade val="85000"/>
            </a:srgbClr>
          </a:solidFill>
          <a:ln>
            <a:noFill/>
          </a:ln>
          <a:effectLst/>
          <a:extLst/>
        </p:spPr>
      </p:pic>
      <p:sp>
        <p:nvSpPr>
          <p:cNvPr id="57348" name="Content Placeholder 2"/>
          <p:cNvSpPr>
            <a:spLocks noGrp="1"/>
          </p:cNvSpPr>
          <p:nvPr>
            <p:ph idx="1"/>
          </p:nvPr>
        </p:nvSpPr>
        <p:spPr>
          <a:xfrm>
            <a:off x="381000" y="5257800"/>
            <a:ext cx="8505825" cy="685800"/>
          </a:xfrm>
        </p:spPr>
        <p:txBody>
          <a:bodyPr>
            <a:normAutofit/>
          </a:bodyPr>
          <a:lstStyle/>
          <a:p>
            <a:pPr marL="0" indent="0" algn="ctr">
              <a:buNone/>
            </a:pPr>
            <a:r>
              <a:rPr lang="en-US" sz="3600" dirty="0" smtClean="0">
                <a:effectLst>
                  <a:outerShdw blurRad="38100" dist="38100" dir="2700000" algn="tl">
                    <a:srgbClr val="000000">
                      <a:alpha val="43137"/>
                    </a:srgbClr>
                  </a:outerShdw>
                </a:effectLst>
                <a:ea typeface="ＭＳ Ｐゴシック" pitchFamily="34" charset="-128"/>
              </a:rPr>
              <a:t>Commercial Area (After #2)</a:t>
            </a:r>
          </a:p>
        </p:txBody>
      </p:sp>
      <p:sp>
        <p:nvSpPr>
          <p:cNvPr id="573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D82587B-B2D5-42DF-AFC8-76B724E631B0}" type="slidenum">
              <a:rPr lang="en-US" smtClean="0">
                <a:solidFill>
                  <a:srgbClr val="9D2512"/>
                </a:solidFill>
              </a:rPr>
              <a:pPr eaLnBrk="1" hangingPunct="1"/>
              <a:t>53</a:t>
            </a:fld>
            <a:endParaRPr lang="en-US"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1352" y="6254496"/>
            <a:ext cx="3840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54</a:t>
            </a:r>
            <a:endParaRPr lang="en-US" sz="1125" dirty="0">
              <a:solidFill>
                <a:schemeClr val="tx1"/>
              </a:solidFill>
              <a:latin typeface="Capitals"/>
              <a:cs typeface="Capitals"/>
            </a:endParaRPr>
          </a:p>
        </p:txBody>
      </p:sp>
      <p:sp>
        <p:nvSpPr>
          <p:cNvPr id="11" name="Rounded Rectangle 10"/>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STEP 5: CREATING WALKABLE COMMUNITIES</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F52CB9E-A41E-481F-9591-EF7AC458AEF1}" type="slidenum">
              <a:rPr lang="en-US" smtClean="0"/>
              <a:pPr>
                <a:defRPr/>
              </a:pPr>
              <a:t>54</a:t>
            </a:fld>
            <a:endParaRPr lang="en-US"/>
          </a:p>
        </p:txBody>
      </p:sp>
      <p:pic>
        <p:nvPicPr>
          <p:cNvPr id="196610" name="Picture 2"/>
          <p:cNvPicPr>
            <a:picLocks noChangeAspect="1" noChangeArrowheads="1"/>
          </p:cNvPicPr>
          <p:nvPr/>
        </p:nvPicPr>
        <p:blipFill>
          <a:blip r:embed="rId3" cstate="print"/>
          <a:srcRect/>
          <a:stretch>
            <a:fillRect/>
          </a:stretch>
        </p:blipFill>
        <p:spPr bwMode="auto">
          <a:xfrm>
            <a:off x="304800" y="533400"/>
            <a:ext cx="4027623" cy="4800600"/>
          </a:xfrm>
          <a:prstGeom prst="roundRect">
            <a:avLst>
              <a:gd name="adj" fmla="val 8594"/>
            </a:avLst>
          </a:prstGeom>
          <a:solidFill>
            <a:srgbClr val="FFFFFF">
              <a:shade val="85000"/>
            </a:srgbClr>
          </a:solidFill>
          <a:ln>
            <a:noFill/>
          </a:ln>
          <a:effectLst/>
        </p:spPr>
      </p:pic>
      <p:pic>
        <p:nvPicPr>
          <p:cNvPr id="4" name="Picture 2"/>
          <p:cNvPicPr>
            <a:picLocks noChangeAspect="1" noChangeArrowheads="1"/>
          </p:cNvPicPr>
          <p:nvPr/>
        </p:nvPicPr>
        <p:blipFill>
          <a:blip r:embed="rId4" cstate="print"/>
          <a:srcRect/>
          <a:stretch>
            <a:fillRect/>
          </a:stretch>
        </p:blipFill>
        <p:spPr bwMode="auto">
          <a:xfrm>
            <a:off x="4553415" y="2133600"/>
            <a:ext cx="4419600" cy="3714750"/>
          </a:xfrm>
          <a:prstGeom prst="roundRect">
            <a:avLst>
              <a:gd name="adj" fmla="val 8594"/>
            </a:avLst>
          </a:prstGeom>
          <a:solidFill>
            <a:srgbClr val="FFFFFF">
              <a:shade val="85000"/>
            </a:srgbClr>
          </a:solidFill>
          <a:ln>
            <a:noFill/>
          </a:ln>
          <a:effectLst/>
        </p:spPr>
      </p:pic>
      <p:sp>
        <p:nvSpPr>
          <p:cNvPr id="5" name="TextBox 4"/>
          <p:cNvSpPr txBox="1"/>
          <p:nvPr/>
        </p:nvSpPr>
        <p:spPr>
          <a:xfrm>
            <a:off x="4572955" y="685800"/>
            <a:ext cx="4400060" cy="1446550"/>
          </a:xfrm>
          <a:prstGeom prst="rect">
            <a:avLst/>
          </a:prstGeom>
          <a:noFill/>
        </p:spPr>
        <p:txBody>
          <a:bodyPr wrap="square" rtlCol="0">
            <a:spAutoFit/>
          </a:bodyPr>
          <a:lstStyle/>
          <a:p>
            <a:pPr algn="ctr"/>
            <a:r>
              <a:rPr lang="en-US" sz="4400" b="1" dirty="0" smtClean="0">
                <a:ln>
                  <a:solidFill>
                    <a:srgbClr val="00B050"/>
                  </a:solidFill>
                </a:ln>
                <a:latin typeface="+mj-lt"/>
              </a:rPr>
              <a:t>Put your streets </a:t>
            </a:r>
          </a:p>
          <a:p>
            <a:pPr algn="ctr"/>
            <a:r>
              <a:rPr lang="en-US" sz="4400" b="1" dirty="0" smtClean="0">
                <a:ln>
                  <a:solidFill>
                    <a:srgbClr val="00B050"/>
                  </a:solidFill>
                </a:ln>
                <a:latin typeface="+mj-lt"/>
              </a:rPr>
              <a:t>on a diet</a:t>
            </a:r>
            <a:endParaRPr lang="en-US" sz="4400" b="1" dirty="0">
              <a:ln>
                <a:solidFill>
                  <a:srgbClr val="00B050"/>
                </a:solidFill>
              </a:ln>
              <a:latin typeface="+mj-lt"/>
            </a:endParaRPr>
          </a:p>
        </p:txBody>
      </p:sp>
      <p:sp>
        <p:nvSpPr>
          <p:cNvPr id="6" name="TextBox 5"/>
          <p:cNvSpPr txBox="1"/>
          <p:nvPr/>
        </p:nvSpPr>
        <p:spPr>
          <a:xfrm>
            <a:off x="7162800" y="6400800"/>
            <a:ext cx="1670764" cy="369332"/>
          </a:xfrm>
          <a:prstGeom prst="rect">
            <a:avLst/>
          </a:prstGeom>
          <a:noFill/>
        </p:spPr>
        <p:txBody>
          <a:bodyPr wrap="square" rtlCol="0">
            <a:spAutoFit/>
          </a:bodyPr>
          <a:lstStyle/>
          <a:p>
            <a:r>
              <a:rPr lang="en-US" dirty="0" smtClean="0">
                <a:solidFill>
                  <a:schemeClr val="bg1"/>
                </a:solidFill>
              </a:rPr>
              <a:t>Mark Fenton</a:t>
            </a:r>
            <a:endParaRPr lang="en-US" dirty="0">
              <a:solidFill>
                <a:schemeClr val="bg1"/>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172200"/>
            <a:ext cx="384048"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55</a:t>
            </a:r>
            <a:endParaRPr lang="en-US" sz="1125" dirty="0">
              <a:solidFill>
                <a:schemeClr val="tx1"/>
              </a:solidFill>
              <a:latin typeface="Capitals"/>
              <a:cs typeface="Capitals"/>
            </a:endParaRPr>
          </a:p>
        </p:txBody>
      </p:sp>
      <p:pic>
        <p:nvPicPr>
          <p:cNvPr id="55298" name="Picture 2" descr="C:\Users\acabal1\AppData\Local\Microsoft\Windows\Temporary Internet Files\Content.IE5\KIB7VT6T\MC900015071[1].wmf"/>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418645" y="272694"/>
            <a:ext cx="4572955" cy="413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10000" y="1828800"/>
            <a:ext cx="5029200" cy="3886200"/>
          </a:xfrm>
        </p:spPr>
        <p:txBody>
          <a:bodyPr anchor="t">
            <a:noAutofit/>
          </a:bodyPr>
          <a:lstStyle/>
          <a:p>
            <a:pPr marL="457200" indent="-457200">
              <a:buFont typeface="Arial" panose="020B0604020202020204" pitchFamily="34" charset="0"/>
              <a:buChar char="•"/>
            </a:pPr>
            <a:r>
              <a:rPr lang="en-US" sz="3200" cap="none" dirty="0" smtClean="0">
                <a:ln>
                  <a:solidFill>
                    <a:srgbClr val="7030A0"/>
                  </a:solidFill>
                </a:ln>
              </a:rPr>
              <a:t>Core Concepts Of CPTED </a:t>
            </a:r>
          </a:p>
          <a:p>
            <a:pPr marL="457200" indent="-457200">
              <a:buFont typeface="Arial" panose="020B0604020202020204" pitchFamily="34" charset="0"/>
              <a:buChar char="•"/>
            </a:pPr>
            <a:r>
              <a:rPr lang="en-US" sz="3200" cap="none" dirty="0" smtClean="0">
                <a:ln>
                  <a:solidFill>
                    <a:srgbClr val="7030A0"/>
                  </a:solidFill>
                </a:ln>
              </a:rPr>
              <a:t>Assessment Tools </a:t>
            </a:r>
          </a:p>
          <a:p>
            <a:pPr marL="457200" indent="-457200">
              <a:buFont typeface="Arial" panose="020B0604020202020204" pitchFamily="34" charset="0"/>
              <a:buChar char="•"/>
            </a:pPr>
            <a:r>
              <a:rPr lang="en-US" sz="3200" cap="none" dirty="0" smtClean="0">
                <a:ln>
                  <a:solidFill>
                    <a:srgbClr val="7030A0"/>
                  </a:solidFill>
                </a:ln>
              </a:rPr>
              <a:t>Steps To The Community-based Process</a:t>
            </a:r>
            <a:endParaRPr lang="en-US" sz="3200" cap="none" dirty="0">
              <a:ln>
                <a:solidFill>
                  <a:srgbClr val="7030A0"/>
                </a:solidFill>
              </a:ln>
            </a:endParaRPr>
          </a:p>
        </p:txBody>
      </p:sp>
      <p:sp>
        <p:nvSpPr>
          <p:cNvPr id="4" name="Slide Number Placeholder 3"/>
          <p:cNvSpPr>
            <a:spLocks noGrp="1"/>
          </p:cNvSpPr>
          <p:nvPr>
            <p:ph type="sldNum" sz="quarter" idx="12"/>
          </p:nvPr>
        </p:nvSpPr>
        <p:spPr/>
        <p:txBody>
          <a:bodyPr/>
          <a:lstStyle/>
          <a:p>
            <a:pPr>
              <a:defRPr/>
            </a:pPr>
            <a:fld id="{C82986C6-42CC-46DB-A3E2-EDCF523A530F}" type="slidenum">
              <a:rPr lang="en-US" smtClean="0"/>
              <a:pPr>
                <a:defRPr/>
              </a:pPr>
              <a:t>55</a:t>
            </a:fld>
            <a:endParaRPr lang="en-US"/>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382000" y="6172200"/>
            <a:ext cx="6096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56</a:t>
            </a:r>
            <a:endParaRPr lang="en-US" sz="1125" dirty="0">
              <a:solidFill>
                <a:schemeClr val="tx1"/>
              </a:solidFill>
              <a:latin typeface="Capitals"/>
              <a:cs typeface="Capitals"/>
            </a:endParaRPr>
          </a:p>
        </p:txBody>
      </p:sp>
      <p:sp>
        <p:nvSpPr>
          <p:cNvPr id="14" name="Rounded Rectangle 13"/>
          <p:cNvSpPr/>
          <p:nvPr/>
        </p:nvSpPr>
        <p:spPr>
          <a:xfrm>
            <a:off x="228600" y="228600"/>
            <a:ext cx="8686800" cy="12954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CRIME PREVENTION THROUGH ENVIRONMENTAL DESIGN (CPTED)</a:t>
            </a:r>
            <a:endParaRPr lang="en-US" sz="3200" b="1" dirty="0"/>
          </a:p>
        </p:txBody>
      </p:sp>
      <p:pic>
        <p:nvPicPr>
          <p:cNvPr id="56323" name="Picture 3" descr="C:\Users\acabal1\AppData\Local\Microsoft\Windows\Temporary Internet Files\Content.IE5\2DSL29U7\MP9004422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292712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3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p:cNvSpPr>
            <a:spLocks noGrp="1"/>
          </p:cNvSpPr>
          <p:nvPr>
            <p:ph type="body" idx="1"/>
          </p:nvPr>
        </p:nvSpPr>
        <p:spPr>
          <a:xfrm>
            <a:off x="228600" y="986053"/>
            <a:ext cx="4040188" cy="639762"/>
          </a:xfrm>
        </p:spPr>
        <p:txBody>
          <a:bodyPr>
            <a:normAutofit/>
          </a:bodyPr>
          <a:lstStyle/>
          <a:p>
            <a:pPr>
              <a:buFont typeface="Wingdings 2" pitchFamily="-111" charset="2"/>
              <a:buNone/>
              <a:defRPr/>
            </a:pPr>
            <a:r>
              <a:rPr sz="2800" dirty="0" smtClean="0"/>
              <a:t>States </a:t>
            </a:r>
            <a:r>
              <a:rPr lang="en-US" sz="2800" dirty="0" smtClean="0"/>
              <a:t>that …</a:t>
            </a:r>
            <a:endParaRPr sz="2800" dirty="0"/>
          </a:p>
        </p:txBody>
      </p:sp>
      <p:sp>
        <p:nvSpPr>
          <p:cNvPr id="62468" name="Content Placeholder 3"/>
          <p:cNvSpPr>
            <a:spLocks noGrp="1"/>
          </p:cNvSpPr>
          <p:nvPr>
            <p:ph sz="half" idx="2"/>
          </p:nvPr>
        </p:nvSpPr>
        <p:spPr>
          <a:xfrm>
            <a:off x="42746" y="1600200"/>
            <a:ext cx="3157654" cy="4343400"/>
          </a:xfrm>
          <a:noFill/>
        </p:spPr>
        <p:txBody>
          <a:bodyPr>
            <a:normAutofit fontScale="92500"/>
          </a:bodyPr>
          <a:lstStyle/>
          <a:p>
            <a:pPr eaLnBrk="1" hangingPunct="1"/>
            <a:r>
              <a:rPr lang="en-US" dirty="0" smtClean="0">
                <a:ea typeface="ＭＳ Ｐゴシック" pitchFamily="34" charset="-128"/>
              </a:rPr>
              <a:t>“If a window in a building is broken &amp; left unrepaired, all the other windows will soon be broken”</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Once people believe that “no one cares” there is a lowering of “the sense of mutual regard &amp; the obligations of civility”</a:t>
            </a:r>
          </a:p>
          <a:p>
            <a:endParaRPr lang="en-US" dirty="0" smtClean="0">
              <a:ea typeface="ＭＳ Ｐゴシック" pitchFamily="34" charset="-128"/>
            </a:endParaRPr>
          </a:p>
        </p:txBody>
      </p:sp>
      <p:sp>
        <p:nvSpPr>
          <p:cNvPr id="5" name="Text Placeholder 4"/>
          <p:cNvSpPr>
            <a:spLocks noGrp="1"/>
          </p:cNvSpPr>
          <p:nvPr>
            <p:ph type="body" sz="quarter" idx="3"/>
          </p:nvPr>
        </p:nvSpPr>
        <p:spPr>
          <a:xfrm>
            <a:off x="6092825" y="986053"/>
            <a:ext cx="3432175" cy="690347"/>
          </a:xfrm>
        </p:spPr>
        <p:txBody>
          <a:bodyPr>
            <a:normAutofit/>
          </a:bodyPr>
          <a:lstStyle/>
          <a:p>
            <a:pPr>
              <a:buFont typeface="Wingdings 2" pitchFamily="-111" charset="2"/>
              <a:buNone/>
              <a:defRPr/>
            </a:pPr>
            <a:r>
              <a:rPr lang="en-US" sz="2800" dirty="0" smtClean="0"/>
              <a:t>Consequences…</a:t>
            </a:r>
            <a:endParaRPr lang="en-US" sz="2800" dirty="0"/>
          </a:p>
        </p:txBody>
      </p:sp>
      <p:sp>
        <p:nvSpPr>
          <p:cNvPr id="62469" name="Content Placeholder 5"/>
          <p:cNvSpPr>
            <a:spLocks noGrp="1"/>
          </p:cNvSpPr>
          <p:nvPr>
            <p:ph sz="quarter" idx="4"/>
          </p:nvPr>
        </p:nvSpPr>
        <p:spPr>
          <a:xfrm>
            <a:off x="5715000" y="1600200"/>
            <a:ext cx="3352800" cy="4419600"/>
          </a:xfrm>
        </p:spPr>
        <p:txBody>
          <a:bodyPr>
            <a:normAutofit fontScale="92500"/>
          </a:bodyPr>
          <a:lstStyle/>
          <a:p>
            <a:pPr eaLnBrk="1" hangingPunct="1"/>
            <a:r>
              <a:rPr lang="en-US" dirty="0" smtClean="0">
                <a:ea typeface="ＭＳ Ｐゴシック" pitchFamily="34" charset="-128"/>
              </a:rPr>
              <a:t>People do not participate  in neighborhood activities</a:t>
            </a:r>
          </a:p>
          <a:p>
            <a:pPr eaLnBrk="1" hangingPunct="1"/>
            <a:endParaRPr lang="en-US" dirty="0" smtClean="0">
              <a:ea typeface="ＭＳ Ｐゴシック" pitchFamily="34" charset="-128"/>
            </a:endParaRPr>
          </a:p>
          <a:p>
            <a:pPr eaLnBrk="1" hangingPunct="1"/>
            <a:r>
              <a:rPr lang="en-US" dirty="0" smtClean="0">
                <a:ea typeface="ＭＳ Ｐゴシック" pitchFamily="34" charset="-128"/>
              </a:rPr>
              <a:t>The area becomes more susceptible to crime:</a:t>
            </a:r>
          </a:p>
          <a:p>
            <a:pPr lvl="1" eaLnBrk="1" hangingPunct="1">
              <a:buFont typeface="Wingdings" pitchFamily="2" charset="2"/>
              <a:buChar char="Ø"/>
            </a:pPr>
            <a:r>
              <a:rPr lang="en-US" sz="2400" dirty="0" smtClean="0">
                <a:solidFill>
                  <a:schemeClr val="tx1"/>
                </a:solidFill>
                <a:ea typeface="ＭＳ Ｐゴシック" pitchFamily="34" charset="-128"/>
              </a:rPr>
              <a:t>Gangs</a:t>
            </a:r>
          </a:p>
          <a:p>
            <a:pPr lvl="1" eaLnBrk="1" hangingPunct="1">
              <a:buFont typeface="Wingdings" pitchFamily="2" charset="2"/>
              <a:buChar char="Ø"/>
            </a:pPr>
            <a:r>
              <a:rPr lang="en-US" sz="2400" dirty="0" smtClean="0">
                <a:solidFill>
                  <a:schemeClr val="tx1"/>
                </a:solidFill>
                <a:ea typeface="ＭＳ Ｐゴシック" pitchFamily="34" charset="-128"/>
              </a:rPr>
              <a:t>Drugs &amp; alcohol</a:t>
            </a:r>
          </a:p>
          <a:p>
            <a:pPr lvl="1" eaLnBrk="1" hangingPunct="1">
              <a:buFont typeface="Wingdings" pitchFamily="2" charset="2"/>
              <a:buChar char="Ø"/>
            </a:pPr>
            <a:r>
              <a:rPr lang="en-US" sz="2400" dirty="0" smtClean="0">
                <a:solidFill>
                  <a:schemeClr val="tx1"/>
                </a:solidFill>
                <a:ea typeface="ＭＳ Ｐゴシック" pitchFamily="34" charset="-128"/>
              </a:rPr>
              <a:t>Loitering</a:t>
            </a:r>
          </a:p>
          <a:p>
            <a:pPr lvl="1" eaLnBrk="1" hangingPunct="1">
              <a:buFont typeface="Wingdings" pitchFamily="2" charset="2"/>
              <a:buChar char="Ø"/>
            </a:pPr>
            <a:r>
              <a:rPr lang="en-US" sz="2400" dirty="0" smtClean="0">
                <a:solidFill>
                  <a:schemeClr val="tx1"/>
                </a:solidFill>
                <a:ea typeface="ＭＳ Ｐゴシック" pitchFamily="34" charset="-128"/>
              </a:rPr>
              <a:t>Prostitution</a:t>
            </a:r>
          </a:p>
          <a:p>
            <a:pPr lvl="1" eaLnBrk="1" hangingPunct="1">
              <a:buFont typeface="Wingdings" pitchFamily="2" charset="2"/>
              <a:buChar char="Ø"/>
            </a:pPr>
            <a:r>
              <a:rPr lang="en-US" sz="2400" dirty="0" smtClean="0">
                <a:solidFill>
                  <a:schemeClr val="tx1"/>
                </a:solidFill>
                <a:ea typeface="ＭＳ Ｐゴシック" pitchFamily="34" charset="-128"/>
              </a:rPr>
              <a:t>Graffiti</a:t>
            </a:r>
          </a:p>
          <a:p>
            <a:endParaRPr lang="en-US" dirty="0" smtClean="0">
              <a:ea typeface="ＭＳ Ｐゴシック" pitchFamily="34" charset="-128"/>
            </a:endParaRPr>
          </a:p>
        </p:txBody>
      </p:sp>
      <p:sp>
        <p:nvSpPr>
          <p:cNvPr id="62472"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C2DA8675-6396-4774-8BCD-C55D1433DD6A}" type="slidenum">
              <a:rPr lang="en-US" smtClean="0">
                <a:solidFill>
                  <a:srgbClr val="9D2512"/>
                </a:solidFill>
              </a:rPr>
              <a:pPr eaLnBrk="1" hangingPunct="1"/>
              <a:t>56</a:t>
            </a:fld>
            <a:endParaRPr lang="en-US" smtClean="0">
              <a:solidFill>
                <a:srgbClr val="9D2512"/>
              </a:solidFill>
            </a:endParaRPr>
          </a:p>
        </p:txBody>
      </p:sp>
      <p:pic>
        <p:nvPicPr>
          <p:cNvPr id="62471" name="Picture 2" descr="http://herd.typepad.com/.a/6a00d83451e1dc69e201053681e1c1970c-800w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676400"/>
            <a:ext cx="2590800" cy="414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60195" y="62484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8534400" y="63246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248400"/>
            <a:ext cx="488795"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57</a:t>
            </a:r>
            <a:endParaRPr lang="en-US" sz="1125" dirty="0">
              <a:solidFill>
                <a:schemeClr val="tx1"/>
              </a:solidFill>
              <a:latin typeface="Capitals"/>
              <a:cs typeface="Capitals"/>
            </a:endParaRPr>
          </a:p>
        </p:txBody>
      </p:sp>
      <p:sp>
        <p:nvSpPr>
          <p:cNvPr id="14" name="Rounded Rectangle 13"/>
          <p:cNvSpPr/>
          <p:nvPr/>
        </p:nvSpPr>
        <p:spPr>
          <a:xfrm>
            <a:off x="228600" y="228600"/>
            <a:ext cx="8686800" cy="757453"/>
          </a:xfrm>
          <a:prstGeom prst="roundRect">
            <a:avLst>
              <a:gd name="adj" fmla="val 16742"/>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lnSpc>
                <a:spcPts val="2840"/>
              </a:lnSpc>
              <a:spcBef>
                <a:spcPts val="0"/>
              </a:spcBef>
              <a:spcAft>
                <a:spcPts val="0"/>
              </a:spcAft>
            </a:pPr>
            <a:r>
              <a:rPr lang="en-US" sz="2700" kern="0" cap="all" spc="150" dirty="0" smtClean="0">
                <a:solidFill>
                  <a:prstClr val="white"/>
                </a:solidFill>
                <a:latin typeface="Arial" panose="020B0604020202020204" pitchFamily="34" charset="0"/>
                <a:cs typeface="Arial" panose="020B0604020202020204" pitchFamily="34" charset="0"/>
              </a:rPr>
              <a:t>broken window theory &amp;</a:t>
            </a:r>
          </a:p>
          <a:p>
            <a:pPr algn="ctr" defTabSz="457200" fontAlgn="auto">
              <a:lnSpc>
                <a:spcPts val="2840"/>
              </a:lnSpc>
              <a:spcBef>
                <a:spcPts val="0"/>
              </a:spcBef>
              <a:spcAft>
                <a:spcPts val="0"/>
              </a:spcAft>
            </a:pPr>
            <a:r>
              <a:rPr lang="en-US" sz="2700" kern="0" cap="all" spc="150" dirty="0" smtClean="0">
                <a:solidFill>
                  <a:prstClr val="white"/>
                </a:solidFill>
                <a:latin typeface="Arial" panose="020B0604020202020204" pitchFamily="34" charset="0"/>
                <a:cs typeface="Arial" panose="020B0604020202020204" pitchFamily="34" charset="0"/>
              </a:rPr>
              <a:t>criminal impacts on communities</a:t>
            </a:r>
            <a:endParaRPr lang="en-US" sz="2700" kern="0" cap="all" spc="150" dirty="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42747" y="1138453"/>
            <a:ext cx="3157653" cy="4957547"/>
          </a:xfrm>
          <a:prstGeom prst="rect">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5715000" y="1138452"/>
            <a:ext cx="3352800" cy="4957547"/>
          </a:xfrm>
          <a:prstGeom prst="rect">
            <a:avLst/>
          </a:prstGeom>
          <a:no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46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46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46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46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46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46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2469" grpId="0" build="p"/>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fld id="{D346134C-77F3-497D-99AE-B164B77C0727}" type="slidenum">
              <a:rPr lang="es-MX" smtClean="0">
                <a:latin typeface="Times New Roman" pitchFamily="18" charset="0"/>
              </a:rPr>
              <a:pPr/>
              <a:t>57</a:t>
            </a:fld>
            <a:endParaRPr lang="es-MX" smtClean="0">
              <a:latin typeface="Times New Roman" pitchFamily="18" charset="0"/>
            </a:endParaRPr>
          </a:p>
        </p:txBody>
      </p:sp>
      <p:pic>
        <p:nvPicPr>
          <p:cNvPr id="6349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27"/>
          <a:stretch/>
        </p:blipFill>
        <p:spPr bwMode="auto">
          <a:xfrm>
            <a:off x="4674241" y="3462630"/>
            <a:ext cx="4130833" cy="2705853"/>
          </a:xfrm>
          <a:prstGeom prst="roundRect">
            <a:avLst>
              <a:gd name="adj" fmla="val 8594"/>
            </a:avLst>
          </a:prstGeom>
          <a:solidFill>
            <a:srgbClr val="FFFFFF">
              <a:shade val="85000"/>
            </a:srgbClr>
          </a:solidFill>
          <a:ln>
            <a:noFill/>
          </a:ln>
          <a:effectLst/>
          <a:extLst/>
        </p:spPr>
      </p:pic>
      <p:pic>
        <p:nvPicPr>
          <p:cNvPr id="6349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800" y="176865"/>
            <a:ext cx="4191000" cy="3143250"/>
          </a:xfrm>
          <a:prstGeom prst="roundRect">
            <a:avLst>
              <a:gd name="adj" fmla="val 8594"/>
            </a:avLst>
          </a:prstGeom>
          <a:solidFill>
            <a:srgbClr val="FFFFFF">
              <a:shade val="85000"/>
            </a:srgbClr>
          </a:solidFill>
          <a:ln>
            <a:noFill/>
          </a:ln>
          <a:effectLst/>
          <a:extLst/>
        </p:spPr>
      </p:pic>
      <p:pic>
        <p:nvPicPr>
          <p:cNvPr id="6349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0969" y="176865"/>
            <a:ext cx="4148231" cy="3099735"/>
          </a:xfrm>
          <a:prstGeom prst="roundRect">
            <a:avLst>
              <a:gd name="adj" fmla="val 8594"/>
            </a:avLst>
          </a:prstGeom>
          <a:solidFill>
            <a:srgbClr val="FFFFFF">
              <a:shade val="85000"/>
            </a:srgbClr>
          </a:solidFill>
          <a:ln>
            <a:noFill/>
          </a:ln>
          <a:effectLst/>
          <a:extLst/>
        </p:spPr>
      </p:pic>
      <p:pic>
        <p:nvPicPr>
          <p:cNvPr id="6349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288"/>
          <a:stretch/>
        </p:blipFill>
        <p:spPr bwMode="auto">
          <a:xfrm>
            <a:off x="351263" y="3485525"/>
            <a:ext cx="4191000" cy="2768451"/>
          </a:xfrm>
          <a:prstGeom prst="roundRect">
            <a:avLst>
              <a:gd name="adj" fmla="val 8594"/>
            </a:avLst>
          </a:prstGeom>
          <a:solidFill>
            <a:srgbClr val="FFFFFF">
              <a:shade val="85000"/>
            </a:srgbClr>
          </a:solidFill>
          <a:ln>
            <a:noFill/>
          </a:ln>
          <a:effectLs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58</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81000" y="1066800"/>
            <a:ext cx="4040188" cy="914400"/>
          </a:xfrm>
        </p:spPr>
        <p:txBody>
          <a:bodyPr>
            <a:normAutofit/>
          </a:bodyPr>
          <a:lstStyle/>
          <a:p>
            <a:pPr>
              <a:buFont typeface="Wingdings 2" pitchFamily="-111" charset="2"/>
              <a:buNone/>
              <a:defRPr/>
            </a:pPr>
            <a:r>
              <a:rPr sz="4000" dirty="0"/>
              <a:t>What </a:t>
            </a:r>
            <a:r>
              <a:rPr sz="4000" dirty="0" smtClean="0"/>
              <a:t>it is…</a:t>
            </a:r>
            <a:endParaRPr sz="4000" dirty="0"/>
          </a:p>
        </p:txBody>
      </p:sp>
      <p:sp>
        <p:nvSpPr>
          <p:cNvPr id="5" name="Content Placeholder 4"/>
          <p:cNvSpPr>
            <a:spLocks noGrp="1"/>
          </p:cNvSpPr>
          <p:nvPr>
            <p:ph sz="half" idx="2"/>
          </p:nvPr>
        </p:nvSpPr>
        <p:spPr>
          <a:xfrm>
            <a:off x="228600" y="1905000"/>
            <a:ext cx="4343400" cy="4114800"/>
          </a:xfrm>
        </p:spPr>
        <p:txBody>
          <a:bodyPr/>
          <a:lstStyle/>
          <a:p>
            <a:pPr>
              <a:buFont typeface="Wingdings" pitchFamily="2" charset="2"/>
              <a:buChar char="Ø"/>
              <a:defRPr/>
            </a:pPr>
            <a:r>
              <a:rPr lang="en-US" sz="2400" dirty="0" smtClean="0"/>
              <a:t>CPTED is a crime prevention philosophy that promotes the proper design and effective use of the built environment to:</a:t>
            </a:r>
          </a:p>
          <a:p>
            <a:pPr>
              <a:buFont typeface="Wingdings" pitchFamily="2" charset="2"/>
              <a:buChar char="Ø"/>
              <a:defRPr/>
            </a:pPr>
            <a:endParaRPr lang="en-US" sz="800" dirty="0" smtClean="0"/>
          </a:p>
          <a:p>
            <a:pPr lvl="1">
              <a:buClr>
                <a:schemeClr val="accent1"/>
              </a:buClr>
              <a:buFont typeface="Wingdings" pitchFamily="2" charset="2"/>
              <a:buChar char="§"/>
              <a:defRPr/>
            </a:pPr>
            <a:r>
              <a:rPr lang="en-US" sz="2400" dirty="0" smtClean="0">
                <a:solidFill>
                  <a:schemeClr val="tx1"/>
                </a:solidFill>
                <a:ea typeface="+mn-ea"/>
              </a:rPr>
              <a:t>Reduce Criminal Activity</a:t>
            </a:r>
          </a:p>
          <a:p>
            <a:pPr lvl="1">
              <a:buClr>
                <a:schemeClr val="accent1"/>
              </a:buClr>
              <a:buFont typeface="Wingdings" pitchFamily="2" charset="2"/>
              <a:buChar char="§"/>
              <a:defRPr/>
            </a:pPr>
            <a:endParaRPr lang="en-US" sz="800" dirty="0" smtClean="0">
              <a:solidFill>
                <a:schemeClr val="tx1"/>
              </a:solidFill>
              <a:ea typeface="+mn-ea"/>
            </a:endParaRPr>
          </a:p>
          <a:p>
            <a:pPr lvl="1">
              <a:buClr>
                <a:schemeClr val="accent1"/>
              </a:buClr>
              <a:buFont typeface="Wingdings" pitchFamily="2" charset="2"/>
              <a:buChar char="§"/>
              <a:defRPr/>
            </a:pPr>
            <a:r>
              <a:rPr lang="en-US" sz="2400" dirty="0" smtClean="0">
                <a:solidFill>
                  <a:schemeClr val="tx1"/>
                </a:solidFill>
                <a:ea typeface="+mn-ea"/>
              </a:rPr>
              <a:t>Reduce the Fear of Crime</a:t>
            </a:r>
          </a:p>
          <a:p>
            <a:pPr lvl="1">
              <a:buClr>
                <a:schemeClr val="accent1"/>
              </a:buClr>
              <a:buFont typeface="Wingdings" pitchFamily="2" charset="2"/>
              <a:buChar char="§"/>
              <a:defRPr/>
            </a:pPr>
            <a:endParaRPr lang="en-US" sz="800" dirty="0" smtClean="0">
              <a:solidFill>
                <a:schemeClr val="tx1"/>
              </a:solidFill>
              <a:ea typeface="+mn-ea"/>
            </a:endParaRPr>
          </a:p>
          <a:p>
            <a:pPr lvl="1">
              <a:buClr>
                <a:schemeClr val="accent1"/>
              </a:buClr>
              <a:buFont typeface="Wingdings" pitchFamily="2" charset="2"/>
              <a:buChar char="§"/>
              <a:defRPr/>
            </a:pPr>
            <a:r>
              <a:rPr lang="en-US" sz="2400" dirty="0" smtClean="0">
                <a:solidFill>
                  <a:schemeClr val="tx1"/>
                </a:solidFill>
                <a:ea typeface="+mn-ea"/>
              </a:rPr>
              <a:t>Improve Quality of Life</a:t>
            </a:r>
            <a:endParaRPr lang="en-US" sz="2400" dirty="0" smtClean="0">
              <a:solidFill>
                <a:schemeClr val="tx1"/>
              </a:solidFill>
            </a:endParaRPr>
          </a:p>
          <a:p>
            <a:pPr>
              <a:buFont typeface="Wingdings 2" pitchFamily="-111" charset="2"/>
              <a:buChar char=""/>
              <a:defRPr/>
            </a:pPr>
            <a:endParaRPr lang="en-US" dirty="0"/>
          </a:p>
        </p:txBody>
      </p:sp>
      <p:sp>
        <p:nvSpPr>
          <p:cNvPr id="66567"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33A0566-573F-41E3-8459-C13FEA0AA156}" type="slidenum">
              <a:rPr lang="en-US" smtClean="0">
                <a:solidFill>
                  <a:srgbClr val="9D2512"/>
                </a:solidFill>
              </a:rPr>
              <a:pPr eaLnBrk="1" hangingPunct="1"/>
              <a:t>58</a:t>
            </a:fld>
            <a:endParaRPr lang="en-US" smtClean="0">
              <a:solidFill>
                <a:srgbClr val="9D2512"/>
              </a:solidFill>
            </a:endParaRPr>
          </a:p>
        </p:txBody>
      </p:sp>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9906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CRIME PREVENTION THROUGH ENVIRONMENTAL DESIGN (CPTED)</a:t>
            </a:r>
            <a:endParaRPr lang="en-US" sz="2800"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11"/>
          <p:cNvSpPr txBox="1">
            <a:spLocks/>
          </p:cNvSpPr>
          <p:nvPr/>
        </p:nvSpPr>
        <p:spPr>
          <a:xfrm>
            <a:off x="8458200" y="6248400"/>
            <a:ext cx="457200" cy="3048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59</a:t>
            </a:r>
            <a:endParaRPr lang="en-US" sz="1125" dirty="0">
              <a:solidFill>
                <a:schemeClr val="tx1"/>
              </a:solidFill>
              <a:latin typeface="Capitals"/>
              <a:cs typeface="Capitals"/>
            </a:endParaRPr>
          </a:p>
        </p:txBody>
      </p:sp>
      <p:pic>
        <p:nvPicPr>
          <p:cNvPr id="57346" name="Picture 2" descr="C:\Users\acabal1\AppData\Local\Microsoft\Windows\Temporary Internet Files\Content.IE5\2DSL29U7\MP900440905[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63343" y="2895600"/>
            <a:ext cx="4399657" cy="2971800"/>
          </a:xfrm>
          <a:prstGeom prst="roundRect">
            <a:avLst>
              <a:gd name="adj" fmla="val 8594"/>
            </a:avLst>
          </a:prstGeom>
          <a:solidFill>
            <a:srgbClr val="FFFFFF">
              <a:shade val="85000"/>
            </a:srgbClr>
          </a:solidFill>
          <a:ln>
            <a:noFill/>
          </a:ln>
          <a:effectLs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Slide Number Placeholder 3"/>
          <p:cNvSpPr>
            <a:spLocks noGrp="1"/>
          </p:cNvSpPr>
          <p:nvPr>
            <p:ph type="sldNum" sz="quarter" idx="12"/>
          </p:nvPr>
        </p:nvSpPr>
        <p:spPr bwMode="auto">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defRPr/>
            </a:pPr>
            <a:fld id="{AF2682F0-62FC-4C25-915C-9035E1ACDF01}" type="slidenum">
              <a:rPr lang="es-MX" smtClean="0">
                <a:solidFill>
                  <a:schemeClr val="accent3">
                    <a:lumMod val="75000"/>
                  </a:schemeClr>
                </a:solidFill>
                <a:latin typeface="Times New Roman" pitchFamily="18" charset="0"/>
              </a:rPr>
              <a:pPr>
                <a:defRPr/>
              </a:pPr>
              <a:t>59</a:t>
            </a:fld>
            <a:endParaRPr lang="es-MX" dirty="0" smtClean="0">
              <a:solidFill>
                <a:schemeClr val="accent3">
                  <a:lumMod val="75000"/>
                </a:schemeClr>
              </a:solidFill>
              <a:latin typeface="Times New Roman" pitchFamily="18" charset="0"/>
            </a:endParaRPr>
          </a:p>
        </p:txBody>
      </p:sp>
      <p:sp>
        <p:nvSpPr>
          <p:cNvPr id="2" name="Rectangle 1"/>
          <p:cNvSpPr/>
          <p:nvPr/>
        </p:nvSpPr>
        <p:spPr>
          <a:xfrm>
            <a:off x="1" y="1443639"/>
            <a:ext cx="8001000" cy="2308324"/>
          </a:xfrm>
          <a:prstGeom prst="rect">
            <a:avLst/>
          </a:prstGeom>
        </p:spPr>
        <p:txBody>
          <a:bodyPr wrap="square">
            <a:spAutoFit/>
          </a:bodyPr>
          <a:lstStyle/>
          <a:p>
            <a:pPr marL="914400" lvl="1" indent="-457200">
              <a:lnSpc>
                <a:spcPct val="80000"/>
              </a:lnSpc>
              <a:buFont typeface="Book Antiqua" pitchFamily="18" charset="0"/>
              <a:buAutoNum type="arabicPeriod"/>
              <a:defRPr/>
            </a:pPr>
            <a:r>
              <a:rPr lang="en-US" sz="3600" b="1" dirty="0">
                <a:ln>
                  <a:solidFill>
                    <a:srgbClr val="7030A0"/>
                  </a:solidFill>
                </a:ln>
                <a:solidFill>
                  <a:schemeClr val="accent4">
                    <a:lumMod val="75000"/>
                  </a:schemeClr>
                </a:solidFill>
                <a:latin typeface="+mj-lt"/>
              </a:rPr>
              <a:t>Access </a:t>
            </a:r>
            <a:r>
              <a:rPr lang="en-US" sz="3600" b="1" dirty="0" smtClean="0">
                <a:ln>
                  <a:solidFill>
                    <a:srgbClr val="7030A0"/>
                  </a:solidFill>
                </a:ln>
                <a:solidFill>
                  <a:schemeClr val="accent4">
                    <a:lumMod val="75000"/>
                  </a:schemeClr>
                </a:solidFill>
                <a:latin typeface="+mj-lt"/>
              </a:rPr>
              <a:t>Control</a:t>
            </a:r>
            <a:endParaRPr lang="en-US" sz="3600" i="1" dirty="0">
              <a:ln>
                <a:solidFill>
                  <a:srgbClr val="7030A0"/>
                </a:solidFill>
              </a:ln>
              <a:solidFill>
                <a:schemeClr val="accent4">
                  <a:lumMod val="75000"/>
                </a:schemeClr>
              </a:solidFill>
              <a:latin typeface="+mj-lt"/>
            </a:endParaRPr>
          </a:p>
          <a:p>
            <a:pPr marL="1371600" lvl="2" indent="-457200">
              <a:lnSpc>
                <a:spcPct val="80000"/>
              </a:lnSpc>
              <a:defRPr/>
            </a:pPr>
            <a:endParaRPr lang="en-US" sz="3600" i="1" dirty="0">
              <a:ln>
                <a:solidFill>
                  <a:srgbClr val="7030A0"/>
                </a:solidFill>
              </a:ln>
              <a:solidFill>
                <a:schemeClr val="accent4">
                  <a:lumMod val="75000"/>
                </a:schemeClr>
              </a:solidFill>
              <a:latin typeface="+mj-lt"/>
            </a:endParaRPr>
          </a:p>
          <a:p>
            <a:pPr marL="914400" lvl="1" indent="-457200">
              <a:lnSpc>
                <a:spcPct val="80000"/>
              </a:lnSpc>
              <a:buFont typeface="Book Antiqua" pitchFamily="18" charset="0"/>
              <a:buAutoNum type="arabicPeriod"/>
              <a:defRPr/>
            </a:pPr>
            <a:r>
              <a:rPr lang="en-US" sz="3600" b="1" dirty="0">
                <a:ln>
                  <a:solidFill>
                    <a:srgbClr val="7030A0"/>
                  </a:solidFill>
                </a:ln>
                <a:solidFill>
                  <a:schemeClr val="accent4">
                    <a:lumMod val="75000"/>
                  </a:schemeClr>
                </a:solidFill>
                <a:latin typeface="+mj-lt"/>
              </a:rPr>
              <a:t>Natural </a:t>
            </a:r>
            <a:r>
              <a:rPr lang="en-US" sz="3600" b="1" dirty="0" smtClean="0">
                <a:ln>
                  <a:solidFill>
                    <a:srgbClr val="7030A0"/>
                  </a:solidFill>
                </a:ln>
                <a:solidFill>
                  <a:schemeClr val="accent4">
                    <a:lumMod val="75000"/>
                  </a:schemeClr>
                </a:solidFill>
                <a:latin typeface="+mj-lt"/>
              </a:rPr>
              <a:t>Surveillance</a:t>
            </a:r>
            <a:endParaRPr lang="en-US" sz="3600" dirty="0">
              <a:ln>
                <a:solidFill>
                  <a:srgbClr val="7030A0"/>
                </a:solidFill>
              </a:ln>
              <a:solidFill>
                <a:schemeClr val="accent4">
                  <a:lumMod val="75000"/>
                </a:schemeClr>
              </a:solidFill>
              <a:latin typeface="+mj-lt"/>
            </a:endParaRPr>
          </a:p>
          <a:p>
            <a:pPr marL="1371600" lvl="2" indent="-457200">
              <a:lnSpc>
                <a:spcPct val="80000"/>
              </a:lnSpc>
              <a:defRPr/>
            </a:pPr>
            <a:endParaRPr lang="en-US" sz="3600" dirty="0">
              <a:ln>
                <a:solidFill>
                  <a:srgbClr val="7030A0"/>
                </a:solidFill>
              </a:ln>
              <a:solidFill>
                <a:schemeClr val="accent4">
                  <a:lumMod val="75000"/>
                </a:schemeClr>
              </a:solidFill>
              <a:latin typeface="+mj-lt"/>
            </a:endParaRPr>
          </a:p>
          <a:p>
            <a:pPr marL="914400" lvl="1" indent="-457200">
              <a:lnSpc>
                <a:spcPct val="80000"/>
              </a:lnSpc>
              <a:buFont typeface="Book Antiqua" pitchFamily="18" charset="0"/>
              <a:buAutoNum type="arabicPeriod"/>
              <a:defRPr/>
            </a:pPr>
            <a:r>
              <a:rPr lang="en-US" sz="3600" b="1" dirty="0">
                <a:ln>
                  <a:solidFill>
                    <a:srgbClr val="7030A0"/>
                  </a:solidFill>
                </a:ln>
                <a:solidFill>
                  <a:schemeClr val="accent4">
                    <a:lumMod val="75000"/>
                  </a:schemeClr>
                </a:solidFill>
                <a:latin typeface="+mj-lt"/>
              </a:rPr>
              <a:t>Image </a:t>
            </a:r>
            <a:r>
              <a:rPr lang="en-US" sz="3600" b="1" dirty="0" smtClean="0">
                <a:ln>
                  <a:solidFill>
                    <a:srgbClr val="7030A0"/>
                  </a:solidFill>
                </a:ln>
                <a:solidFill>
                  <a:schemeClr val="accent4">
                    <a:lumMod val="75000"/>
                  </a:schemeClr>
                </a:solidFill>
                <a:latin typeface="+mj-lt"/>
              </a:rPr>
              <a:t>&amp; Maintenance</a:t>
            </a:r>
            <a:endParaRPr lang="es-MX" sz="3600" dirty="0">
              <a:ln>
                <a:solidFill>
                  <a:srgbClr val="7030A0"/>
                </a:solidFill>
              </a:ln>
              <a:solidFill>
                <a:schemeClr val="accent4">
                  <a:lumMod val="75000"/>
                </a:schemeClr>
              </a:solidFill>
              <a:latin typeface="+mj-lt"/>
            </a:endParaRPr>
          </a:p>
        </p:txBody>
      </p:sp>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58200" y="6254496"/>
            <a:ext cx="460248" cy="3749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60</a:t>
            </a:r>
            <a:endParaRPr lang="en-US" sz="1125" dirty="0">
              <a:solidFill>
                <a:schemeClr val="tx1"/>
              </a:solidFill>
              <a:latin typeface="Capitals"/>
              <a:cs typeface="Capitals"/>
            </a:endParaRPr>
          </a:p>
        </p:txBody>
      </p:sp>
      <p:sp>
        <p:nvSpPr>
          <p:cNvPr id="12" name="Rounded Rectangle 11"/>
          <p:cNvSpPr/>
          <p:nvPr/>
        </p:nvSpPr>
        <p:spPr>
          <a:xfrm>
            <a:off x="228600" y="228600"/>
            <a:ext cx="8686800" cy="6858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CPTED CONCEPTS AND STRATEGIES</a:t>
            </a:r>
            <a:endParaRPr lang="en-US" sz="2800" dirty="0"/>
          </a:p>
        </p:txBody>
      </p:sp>
      <p:pic>
        <p:nvPicPr>
          <p:cNvPr id="58370" name="Picture 2" descr="C:\Users\acabal1\AppData\Local\Microsoft\Windows\Temporary Internet Files\Content.IE5\QEP80W2M\MC90032061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390" y="1402192"/>
            <a:ext cx="3285298" cy="4431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0" y="1908175"/>
            <a:ext cx="3276600" cy="4187825"/>
          </a:xfrm>
        </p:spPr>
        <p:txBody>
          <a:bodyPr>
            <a:normAutofit/>
          </a:bodyPr>
          <a:lstStyle/>
          <a:p>
            <a:pPr>
              <a:defRPr/>
            </a:pPr>
            <a:r>
              <a:rPr lang="en-US" sz="2400" dirty="0" smtClean="0"/>
              <a:t>Increases </a:t>
            </a:r>
            <a:r>
              <a:rPr lang="en-US" sz="2400" dirty="0"/>
              <a:t>sociability and decreases risk of loneliness and depression</a:t>
            </a:r>
          </a:p>
          <a:p>
            <a:pPr>
              <a:defRPr/>
            </a:pPr>
            <a:r>
              <a:rPr lang="en-US" sz="2400" dirty="0" smtClean="0"/>
              <a:t>Improves </a:t>
            </a:r>
            <a:r>
              <a:rPr lang="en-US" sz="2400" dirty="0"/>
              <a:t>health and wellness physically and mentally</a:t>
            </a:r>
          </a:p>
          <a:p>
            <a:pPr>
              <a:defRPr/>
            </a:pPr>
            <a:r>
              <a:rPr lang="en-US" sz="2400" dirty="0" smtClean="0"/>
              <a:t>Continued </a:t>
            </a:r>
            <a:r>
              <a:rPr lang="en-US" sz="2400" dirty="0"/>
              <a:t>independence and mobility</a:t>
            </a:r>
          </a:p>
          <a:p>
            <a:pPr marL="250825" indent="-457200">
              <a:buFont typeface="+mj-lt"/>
              <a:buAutoNum type="arabicPeriod"/>
              <a:defRPr/>
            </a:pPr>
            <a:endParaRPr lang="en-US" sz="1400" dirty="0" smtClean="0"/>
          </a:p>
        </p:txBody>
      </p:sp>
      <p:sp>
        <p:nvSpPr>
          <p:cNvPr id="19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02FFA769-490E-4770-AD21-83EF86E98E5F}" type="slidenum">
              <a:rPr lang="en-US" smtClean="0">
                <a:solidFill>
                  <a:srgbClr val="9D2512"/>
                </a:solidFill>
              </a:rPr>
              <a:pPr eaLnBrk="1" hangingPunct="1"/>
              <a:t>6</a:t>
            </a:fld>
            <a:endParaRPr lang="en-US" dirty="0" smtClean="0">
              <a:solidFill>
                <a:srgbClr val="9D2512"/>
              </a:solidFill>
            </a:endParaRPr>
          </a:p>
        </p:txBody>
      </p:sp>
      <p:pic>
        <p:nvPicPr>
          <p:cNvPr id="19461" name="Picture 3" descr="Evergreen Audit 022"/>
          <p:cNvPicPr>
            <a:picLocks noChangeAspect="1" noChangeArrowheads="1"/>
          </p:cNvPicPr>
          <p:nvPr/>
        </p:nvPicPr>
        <p:blipFill>
          <a:blip r:embed="rId3" cstate="print">
            <a:extLst>
              <a:ext uri="{28A0092B-C50C-407E-A947-70E740481C1C}">
                <a14:useLocalDpi xmlns:a14="http://schemas.microsoft.com/office/drawing/2010/main" val="0"/>
              </a:ext>
            </a:extLst>
          </a:blip>
          <a:srcRect r="4167"/>
          <a:stretch>
            <a:fillRect/>
          </a:stretch>
        </p:blipFill>
        <p:spPr bwMode="auto">
          <a:xfrm>
            <a:off x="228600" y="1295400"/>
            <a:ext cx="5070022" cy="4114800"/>
          </a:xfrm>
          <a:prstGeom prst="round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a:t>
            </a:r>
            <a:endParaRPr lang="en-US" sz="1125" dirty="0">
              <a:solidFill>
                <a:schemeClr val="tx1"/>
              </a:solidFill>
              <a:latin typeface="Capitals"/>
              <a:cs typeface="Capitals"/>
            </a:endParaRPr>
          </a:p>
        </p:txBody>
      </p:sp>
      <p:sp>
        <p:nvSpPr>
          <p:cNvPr id="2" name="Rectangle 1"/>
          <p:cNvSpPr/>
          <p:nvPr/>
        </p:nvSpPr>
        <p:spPr>
          <a:xfrm>
            <a:off x="5029200" y="838200"/>
            <a:ext cx="4572000" cy="954107"/>
          </a:xfrm>
          <a:prstGeom prst="rect">
            <a:avLst/>
          </a:prstGeom>
        </p:spPr>
        <p:txBody>
          <a:bodyPr>
            <a:spAutoFit/>
          </a:bodyPr>
          <a:lstStyle/>
          <a:p>
            <a:pPr lvl="1">
              <a:buNone/>
              <a:defRPr/>
            </a:pPr>
            <a:r>
              <a:rPr lang="en-US" sz="2800" b="1" dirty="0"/>
              <a:t>For our Seniors </a:t>
            </a:r>
            <a:endParaRPr lang="en-US" sz="2800" b="1" dirty="0" smtClean="0"/>
          </a:p>
          <a:p>
            <a:pPr lvl="1">
              <a:buNone/>
              <a:defRPr/>
            </a:pPr>
            <a:r>
              <a:rPr lang="en-US" sz="2800" b="1" dirty="0" smtClean="0"/>
              <a:t>and </a:t>
            </a:r>
            <a:r>
              <a:rPr lang="en-US" sz="2800" b="1" dirty="0"/>
              <a:t>Disabled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609600"/>
            <a:ext cx="5032375" cy="762000"/>
          </a:xfrm>
        </p:spPr>
        <p:txBody>
          <a:bodyPr/>
          <a:lstStyle/>
          <a:p>
            <a:r>
              <a:rPr lang="en-US" sz="3200" dirty="0" smtClean="0">
                <a:solidFill>
                  <a:srgbClr val="7030A0"/>
                </a:solidFill>
                <a:ea typeface="ＭＳ Ｐゴシック" pitchFamily="34" charset="-128"/>
              </a:rPr>
              <a:t>Access Control</a:t>
            </a:r>
          </a:p>
        </p:txBody>
      </p:sp>
      <p:sp>
        <p:nvSpPr>
          <p:cNvPr id="69635" name="Content Placeholder 2"/>
          <p:cNvSpPr>
            <a:spLocks noGrp="1"/>
          </p:cNvSpPr>
          <p:nvPr>
            <p:ph idx="1"/>
          </p:nvPr>
        </p:nvSpPr>
        <p:spPr>
          <a:xfrm>
            <a:off x="-1" y="1329374"/>
            <a:ext cx="4800601" cy="4953000"/>
          </a:xfrm>
        </p:spPr>
        <p:txBody>
          <a:bodyPr>
            <a:normAutofit/>
          </a:bodyPr>
          <a:lstStyle/>
          <a:p>
            <a:pPr marL="438150" indent="-381000">
              <a:buFontTx/>
              <a:buNone/>
            </a:pPr>
            <a:r>
              <a:rPr lang="en-US" sz="2400" b="1" dirty="0" smtClean="0">
                <a:solidFill>
                  <a:schemeClr val="tx1"/>
                </a:solidFill>
                <a:ea typeface="ＭＳ Ｐゴシック" pitchFamily="34" charset="-128"/>
              </a:rPr>
              <a:t>How people get in &amp; out of an area</a:t>
            </a:r>
          </a:p>
          <a:p>
            <a:pPr marL="1238250" lvl="2" indent="-381000" eaLnBrk="1" hangingPunct="1">
              <a:buFont typeface="Wingdings" panose="05000000000000000000" pitchFamily="2" charset="2"/>
              <a:buChar char="ü"/>
            </a:pPr>
            <a:r>
              <a:rPr lang="en-US" dirty="0" smtClean="0">
                <a:ea typeface="ＭＳ Ｐゴシック" pitchFamily="34" charset="-128"/>
              </a:rPr>
              <a:t>Building entrances and exits</a:t>
            </a:r>
          </a:p>
          <a:p>
            <a:pPr marL="1695450" lvl="3" indent="-381000" eaLnBrk="1" hangingPunct="1">
              <a:buFont typeface="Wingdings" pitchFamily="2" charset="2"/>
              <a:buChar char="§"/>
            </a:pPr>
            <a:r>
              <a:rPr lang="en-US" dirty="0" smtClean="0">
                <a:solidFill>
                  <a:schemeClr val="tx1"/>
                </a:solidFill>
                <a:ea typeface="ＭＳ Ｐゴシック" pitchFamily="34" charset="-128"/>
              </a:rPr>
              <a:t>Visible to area users</a:t>
            </a:r>
          </a:p>
          <a:p>
            <a:pPr marL="1695450" lvl="3" indent="-381000" eaLnBrk="1" hangingPunct="1">
              <a:buFont typeface="Wingdings" pitchFamily="2" charset="2"/>
              <a:buChar char="§"/>
            </a:pPr>
            <a:r>
              <a:rPr lang="en-US" dirty="0" smtClean="0">
                <a:solidFill>
                  <a:schemeClr val="tx1"/>
                </a:solidFill>
                <a:ea typeface="ＭＳ Ｐゴシック" pitchFamily="34" charset="-128"/>
              </a:rPr>
              <a:t>Limited number</a:t>
            </a:r>
          </a:p>
          <a:p>
            <a:pPr marL="1695450" lvl="3" indent="-381000" eaLnBrk="1" hangingPunct="1">
              <a:buFont typeface="Wingdings" pitchFamily="2" charset="2"/>
              <a:buChar char="§"/>
            </a:pPr>
            <a:r>
              <a:rPr lang="en-US" dirty="0" smtClean="0">
                <a:solidFill>
                  <a:schemeClr val="tx1"/>
                </a:solidFill>
                <a:ea typeface="ＭＳ Ｐゴシック" pitchFamily="34" charset="-128"/>
              </a:rPr>
              <a:t>Signage </a:t>
            </a:r>
            <a:endParaRPr lang="en-US" sz="1800" dirty="0" smtClean="0">
              <a:solidFill>
                <a:schemeClr val="tx1"/>
              </a:solidFill>
              <a:ea typeface="ＭＳ Ｐゴシック" pitchFamily="34" charset="-128"/>
            </a:endParaRPr>
          </a:p>
          <a:p>
            <a:pPr marL="1238250" lvl="2" indent="-381000" eaLnBrk="1" hangingPunct="1">
              <a:buFont typeface="Wingdings" panose="05000000000000000000" pitchFamily="2" charset="2"/>
              <a:buChar char="ü"/>
            </a:pPr>
            <a:r>
              <a:rPr lang="en-US" dirty="0" smtClean="0">
                <a:ea typeface="ＭＳ Ｐゴシック" pitchFamily="34" charset="-128"/>
              </a:rPr>
              <a:t>Walkways and streets</a:t>
            </a:r>
          </a:p>
          <a:p>
            <a:pPr marL="1695450" lvl="3" indent="-381000" eaLnBrk="1" hangingPunct="1">
              <a:buFont typeface="Wingdings" pitchFamily="2" charset="2"/>
              <a:buChar char="§"/>
            </a:pPr>
            <a:r>
              <a:rPr lang="en-US" dirty="0" smtClean="0">
                <a:solidFill>
                  <a:schemeClr val="tx1"/>
                </a:solidFill>
                <a:ea typeface="ＭＳ Ｐゴシック" pitchFamily="34" charset="-128"/>
              </a:rPr>
              <a:t>Pedestrian-friendly “walk-able” neighborhoods</a:t>
            </a:r>
          </a:p>
          <a:p>
            <a:pPr marL="1695450" lvl="3" indent="-381000" eaLnBrk="1" hangingPunct="1">
              <a:buFont typeface="Wingdings" pitchFamily="2" charset="2"/>
              <a:buChar char="§"/>
            </a:pPr>
            <a:r>
              <a:rPr lang="en-US" dirty="0" smtClean="0">
                <a:solidFill>
                  <a:schemeClr val="tx1"/>
                </a:solidFill>
                <a:ea typeface="ＭＳ Ｐゴシック" pitchFamily="34" charset="-128"/>
              </a:rPr>
              <a:t>Landscaping promotes an open environment and clear visibility</a:t>
            </a:r>
          </a:p>
          <a:p>
            <a:pPr marL="0" indent="0">
              <a:buFont typeface="Wingdings 2" pitchFamily="18" charset="2"/>
              <a:buNone/>
            </a:pPr>
            <a:endParaRPr lang="en-US" dirty="0" smtClean="0">
              <a:ea typeface="ＭＳ Ｐゴシック" pitchFamily="34" charset="-128"/>
            </a:endParaRPr>
          </a:p>
        </p:txBody>
      </p:sp>
      <p:pic>
        <p:nvPicPr>
          <p:cNvPr id="69636"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5047785" y="3536794"/>
            <a:ext cx="3581400" cy="2483006"/>
          </a:xfrm>
          <a:prstGeom prst="roundRect">
            <a:avLst>
              <a:gd name="adj" fmla="val 8594"/>
            </a:avLst>
          </a:prstGeom>
          <a:solidFill>
            <a:srgbClr val="FFFFFF">
              <a:shade val="85000"/>
            </a:srgbClr>
          </a:solidFill>
          <a:ln>
            <a:noFill/>
          </a:ln>
          <a:effectLst/>
        </p:spPr>
      </p:pic>
      <p:pic>
        <p:nvPicPr>
          <p:cNvPr id="696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971" y="959578"/>
            <a:ext cx="3849029" cy="239322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1351" y="6254496"/>
            <a:ext cx="359887"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61</a:t>
            </a:r>
            <a:endParaRPr lang="en-US" sz="1125" dirty="0">
              <a:solidFill>
                <a:schemeClr val="tx1"/>
              </a:solidFill>
              <a:latin typeface="Capitals"/>
              <a:cs typeface="Capitals"/>
            </a:endParaRPr>
          </a:p>
        </p:txBody>
      </p:sp>
      <p:sp>
        <p:nvSpPr>
          <p:cNvPr id="10" name="Rounded Rectangle 9"/>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CPTED CONCEPTS AND STRATEGIES </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itle 1"/>
          <p:cNvSpPr>
            <a:spLocks noGrp="1"/>
          </p:cNvSpPr>
          <p:nvPr>
            <p:ph type="title"/>
          </p:nvPr>
        </p:nvSpPr>
        <p:spPr>
          <a:xfrm>
            <a:off x="4419601" y="685801"/>
            <a:ext cx="4724400" cy="761999"/>
          </a:xfrm>
        </p:spPr>
        <p:txBody>
          <a:bodyPr>
            <a:normAutofit/>
          </a:bodyPr>
          <a:lstStyle/>
          <a:p>
            <a:r>
              <a:rPr lang="en-US" sz="3600" dirty="0" smtClean="0">
                <a:solidFill>
                  <a:srgbClr val="7030A0"/>
                </a:solidFill>
                <a:ea typeface="ＭＳ Ｐゴシック" pitchFamily="34" charset="-128"/>
              </a:rPr>
              <a:t>Natural Surveillance</a:t>
            </a:r>
          </a:p>
        </p:txBody>
      </p:sp>
      <p:sp>
        <p:nvSpPr>
          <p:cNvPr id="70659" name="Content Placeholder 2"/>
          <p:cNvSpPr>
            <a:spLocks noGrp="1"/>
          </p:cNvSpPr>
          <p:nvPr>
            <p:ph idx="1"/>
          </p:nvPr>
        </p:nvSpPr>
        <p:spPr>
          <a:xfrm>
            <a:off x="4495800" y="1447800"/>
            <a:ext cx="4648200" cy="4572000"/>
          </a:xfrm>
        </p:spPr>
        <p:txBody>
          <a:bodyPr>
            <a:normAutofit lnSpcReduction="10000"/>
          </a:bodyPr>
          <a:lstStyle/>
          <a:p>
            <a:pPr marL="438150" indent="-381000">
              <a:buClr>
                <a:schemeClr val="accent1"/>
              </a:buClr>
              <a:buNone/>
            </a:pPr>
            <a:r>
              <a:rPr lang="en-US" b="1" dirty="0" smtClean="0">
                <a:solidFill>
                  <a:schemeClr val="tx1"/>
                </a:solidFill>
                <a:ea typeface="ＭＳ Ｐゴシック" pitchFamily="34" charset="-128"/>
              </a:rPr>
              <a:t>Opportunities for people to watch an area -  “Eyes on the Street”</a:t>
            </a:r>
          </a:p>
          <a:p>
            <a:pPr marL="838200" lvl="1" indent="-381000" eaLnBrk="1" hangingPunct="1">
              <a:buFont typeface="Wingdings" pitchFamily="2" charset="2"/>
              <a:buChar char="v"/>
            </a:pPr>
            <a:endParaRPr lang="en-US" sz="2400" dirty="0" smtClean="0">
              <a:solidFill>
                <a:schemeClr val="tx1"/>
              </a:solidFill>
              <a:ea typeface="ＭＳ Ｐゴシック" pitchFamily="34" charset="-128"/>
            </a:endParaRPr>
          </a:p>
          <a:p>
            <a:pPr lvl="1" eaLnBrk="1" hangingPunct="1">
              <a:buFont typeface="Wingdings" panose="05000000000000000000" pitchFamily="2" charset="2"/>
              <a:buChar char="ü"/>
            </a:pPr>
            <a:r>
              <a:rPr lang="en-US" sz="2400" dirty="0" smtClean="0">
                <a:solidFill>
                  <a:schemeClr val="tx1"/>
                </a:solidFill>
                <a:ea typeface="ＭＳ Ｐゴシック" pitchFamily="34" charset="-128"/>
              </a:rPr>
              <a:t>	Creates a clear line of sight</a:t>
            </a:r>
          </a:p>
          <a:p>
            <a:pPr marL="1238250" lvl="2" indent="-381000" eaLnBrk="1" hangingPunct="1">
              <a:buFont typeface="Wingdings" pitchFamily="2" charset="2"/>
              <a:buChar char="§"/>
            </a:pPr>
            <a:r>
              <a:rPr lang="en-US" sz="2400" dirty="0" smtClean="0">
                <a:ea typeface="ＭＳ Ｐゴシック" pitchFamily="34" charset="-128"/>
              </a:rPr>
              <a:t>Landscaping</a:t>
            </a:r>
          </a:p>
          <a:p>
            <a:pPr marL="1238250" lvl="2" indent="-381000" eaLnBrk="1" hangingPunct="1">
              <a:buFont typeface="Wingdings" pitchFamily="2" charset="2"/>
              <a:buChar char="§"/>
            </a:pPr>
            <a:r>
              <a:rPr lang="en-US" sz="2400" dirty="0" smtClean="0">
                <a:ea typeface="ＭＳ Ｐゴシック" pitchFamily="34" charset="-128"/>
              </a:rPr>
              <a:t>Fences and Walls</a:t>
            </a:r>
          </a:p>
          <a:p>
            <a:pPr marL="1238250" lvl="2" indent="-381000" eaLnBrk="1" hangingPunct="1">
              <a:buFont typeface="Wingdings" pitchFamily="2" charset="2"/>
              <a:buChar char="§"/>
            </a:pPr>
            <a:r>
              <a:rPr lang="en-US" sz="2400" dirty="0" smtClean="0">
                <a:ea typeface="ＭＳ Ｐゴシック" pitchFamily="34" charset="-128"/>
              </a:rPr>
              <a:t>Court yards</a:t>
            </a:r>
          </a:p>
          <a:p>
            <a:pPr marL="1238250" lvl="2" indent="-381000" eaLnBrk="1" hangingPunct="1">
              <a:buFont typeface="Wingdings" pitchFamily="2" charset="2"/>
              <a:buChar char="§"/>
            </a:pPr>
            <a:r>
              <a:rPr lang="en-US" sz="2400" dirty="0" smtClean="0">
                <a:ea typeface="ＭＳ Ｐゴシック" pitchFamily="34" charset="-128"/>
              </a:rPr>
              <a:t>Lighting</a:t>
            </a:r>
          </a:p>
          <a:p>
            <a:pPr marL="1238250" lvl="2" indent="-381000" eaLnBrk="1" hangingPunct="1">
              <a:buFont typeface="Wingdings" pitchFamily="2" charset="2"/>
              <a:buChar char="§"/>
            </a:pPr>
            <a:r>
              <a:rPr lang="en-US" sz="2400" dirty="0" smtClean="0">
                <a:ea typeface="ＭＳ Ｐゴシック" pitchFamily="34" charset="-128"/>
              </a:rPr>
              <a:t>Cameras</a:t>
            </a:r>
          </a:p>
          <a:p>
            <a:endParaRPr lang="en-US" dirty="0" smtClean="0">
              <a:ea typeface="ＭＳ Ｐゴシック" pitchFamily="34" charset="-128"/>
            </a:endParaRPr>
          </a:p>
        </p:txBody>
      </p:sp>
      <p:sp>
        <p:nvSpPr>
          <p:cNvPr id="706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9836830A-7789-4994-9E61-BC51B86D62B1}" type="slidenum">
              <a:rPr lang="en-US" smtClean="0">
                <a:solidFill>
                  <a:srgbClr val="9D2512"/>
                </a:solidFill>
              </a:rPr>
              <a:pPr eaLnBrk="1" hangingPunct="1"/>
              <a:t>61</a:t>
            </a:fld>
            <a:endParaRPr lang="en-US" smtClean="0">
              <a:solidFill>
                <a:srgbClr val="9D2512"/>
              </a:solidFill>
            </a:endParaRPr>
          </a:p>
        </p:txBody>
      </p:sp>
      <p:pic>
        <p:nvPicPr>
          <p:cNvPr id="70661" name="Picture 2"/>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b="8729"/>
          <a:stretch/>
        </p:blipFill>
        <p:spPr>
          <a:xfrm>
            <a:off x="495300" y="3048000"/>
            <a:ext cx="4343400" cy="2973194"/>
          </a:xfrm>
          <a:prstGeom prst="roundRect">
            <a:avLst>
              <a:gd name="adj" fmla="val 8594"/>
            </a:avLst>
          </a:prstGeom>
          <a:solidFill>
            <a:srgbClr val="FFFFFF">
              <a:shade val="85000"/>
            </a:srgbClr>
          </a:solidFill>
          <a:ln>
            <a:noFill/>
          </a:ln>
          <a:effectLst/>
        </p:spPr>
      </p:pic>
      <p:pic>
        <p:nvPicPr>
          <p:cNvPr id="70662" name="Picture 2" descr="http://www.thejamjar.com/photos/photos_190805_vfey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888512"/>
            <a:ext cx="3505200" cy="2159488"/>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305800" y="6000750"/>
            <a:ext cx="814038" cy="7620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62</a:t>
            </a:r>
            <a:endParaRPr lang="en-US" sz="1125" dirty="0">
              <a:solidFill>
                <a:schemeClr val="tx1"/>
              </a:solidFill>
              <a:latin typeface="Capitals"/>
              <a:cs typeface="Capitals"/>
            </a:endParaRPr>
          </a:p>
        </p:txBody>
      </p:sp>
      <p:sp>
        <p:nvSpPr>
          <p:cNvPr id="11" name="Rounded Rectangle 10"/>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CPTED CONCEPTS AND STRATEGIES </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10" name="Picture 8" descr="http://todaysfacilitymanager.com/facilityblog/wp-content/uploads/graffit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99"/>
          <a:stretch/>
        </p:blipFill>
        <p:spPr bwMode="auto">
          <a:xfrm>
            <a:off x="3886200" y="762000"/>
            <a:ext cx="4953000" cy="209153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72706" name="Title 1"/>
          <p:cNvSpPr>
            <a:spLocks noGrp="1"/>
          </p:cNvSpPr>
          <p:nvPr>
            <p:ph type="title"/>
          </p:nvPr>
        </p:nvSpPr>
        <p:spPr>
          <a:xfrm>
            <a:off x="189571" y="698810"/>
            <a:ext cx="3696629" cy="1108955"/>
          </a:xfrm>
        </p:spPr>
        <p:txBody>
          <a:bodyPr>
            <a:noAutofit/>
          </a:bodyPr>
          <a:lstStyle/>
          <a:p>
            <a:r>
              <a:rPr lang="en-US" sz="3200" dirty="0" smtClean="0">
                <a:solidFill>
                  <a:srgbClr val="7030A0"/>
                </a:solidFill>
                <a:ea typeface="ＭＳ Ｐゴシック" pitchFamily="34" charset="-128"/>
              </a:rPr>
              <a:t>Image &amp; </a:t>
            </a:r>
            <a:br>
              <a:rPr lang="en-US" sz="3200" dirty="0" smtClean="0">
                <a:solidFill>
                  <a:srgbClr val="7030A0"/>
                </a:solidFill>
                <a:ea typeface="ＭＳ Ｐゴシック" pitchFamily="34" charset="-128"/>
              </a:rPr>
            </a:br>
            <a:r>
              <a:rPr lang="en-US" sz="3200" dirty="0" smtClean="0">
                <a:solidFill>
                  <a:srgbClr val="7030A0"/>
                </a:solidFill>
                <a:ea typeface="ＭＳ Ｐゴシック" pitchFamily="34" charset="-128"/>
              </a:rPr>
              <a:t>Maintenance</a:t>
            </a:r>
          </a:p>
        </p:txBody>
      </p:sp>
      <p:sp>
        <p:nvSpPr>
          <p:cNvPr id="727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C4C2FF3-8F1D-482A-945F-25741183D1A7}" type="slidenum">
              <a:rPr lang="en-US" smtClean="0">
                <a:solidFill>
                  <a:srgbClr val="9D2512"/>
                </a:solidFill>
              </a:rPr>
              <a:pPr eaLnBrk="1" hangingPunct="1"/>
              <a:t>62</a:t>
            </a:fld>
            <a:endParaRPr lang="en-US" smtClean="0">
              <a:solidFill>
                <a:srgbClr val="9D2512"/>
              </a:solidFill>
            </a:endParaRPr>
          </a:p>
        </p:txBody>
      </p:sp>
      <p:pic>
        <p:nvPicPr>
          <p:cNvPr id="72709" name="Picture 2" descr="Graffiti Crew"/>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l="14165" t="10112" r="8990" b="11808"/>
          <a:stretch/>
        </p:blipFill>
        <p:spPr>
          <a:xfrm>
            <a:off x="4572001" y="2971800"/>
            <a:ext cx="4114800" cy="3133492"/>
          </a:xfrm>
          <a:prstGeom prst="roundRect">
            <a:avLst>
              <a:gd name="adj" fmla="val 8594"/>
            </a:avLst>
          </a:prstGeom>
          <a:solidFill>
            <a:srgbClr val="FFFFFF">
              <a:shade val="85000"/>
            </a:srgbClr>
          </a:solidFill>
          <a:ln>
            <a:noFill/>
          </a:ln>
          <a:effectLst/>
        </p:spPr>
      </p:pic>
      <p:pic>
        <p:nvPicPr>
          <p:cNvPr id="7271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69" t="12876"/>
          <a:stretch/>
        </p:blipFill>
        <p:spPr bwMode="auto">
          <a:xfrm>
            <a:off x="263912" y="3215268"/>
            <a:ext cx="4186663" cy="285471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378952" y="6102096"/>
            <a:ext cx="612648" cy="6035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63</a:t>
            </a:r>
            <a:endParaRPr lang="en-US" sz="1125" dirty="0">
              <a:solidFill>
                <a:schemeClr val="tx1"/>
              </a:solidFill>
              <a:latin typeface="Capitals"/>
              <a:cs typeface="Capitals"/>
            </a:endParaRPr>
          </a:p>
        </p:txBody>
      </p:sp>
      <p:sp>
        <p:nvSpPr>
          <p:cNvPr id="12" name="Rounded Rectangle 11"/>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CPTED CONCEPTS AND STRATEGIES </a:t>
            </a:r>
            <a:endParaRPr lang="en-US" sz="2800" b="1" dirty="0"/>
          </a:p>
        </p:txBody>
      </p:sp>
      <p:sp>
        <p:nvSpPr>
          <p:cNvPr id="72707" name="Content Placeholder 2"/>
          <p:cNvSpPr>
            <a:spLocks noGrp="1"/>
          </p:cNvSpPr>
          <p:nvPr>
            <p:ph idx="1"/>
          </p:nvPr>
        </p:nvSpPr>
        <p:spPr>
          <a:xfrm>
            <a:off x="185854" y="1752600"/>
            <a:ext cx="3681761" cy="1462668"/>
          </a:xfrm>
          <a:prstGeom prst="round1Rect">
            <a:avLst/>
          </a:prstGeom>
          <a:solidFill>
            <a:schemeClr val="bg1"/>
          </a:solidFill>
        </p:spPr>
        <p:txBody>
          <a:bodyPr>
            <a:normAutofit fontScale="70000" lnSpcReduction="20000"/>
          </a:bodyPr>
          <a:lstStyle/>
          <a:p>
            <a:pPr>
              <a:buClr>
                <a:schemeClr val="accent1"/>
              </a:buClr>
              <a:buFont typeface="Wingdings" panose="05000000000000000000" pitchFamily="2" charset="2"/>
              <a:buChar char="ü"/>
            </a:pPr>
            <a:r>
              <a:rPr lang="en-US" sz="2900" b="1" dirty="0" smtClean="0">
                <a:solidFill>
                  <a:schemeClr val="tx1"/>
                </a:solidFill>
                <a:ea typeface="ＭＳ Ｐゴシック" pitchFamily="34" charset="-128"/>
              </a:rPr>
              <a:t>How people perceive &amp; protect an area:</a:t>
            </a:r>
          </a:p>
          <a:p>
            <a:pPr>
              <a:buClr>
                <a:schemeClr val="accent1"/>
              </a:buClr>
            </a:pPr>
            <a:r>
              <a:rPr lang="en-US" sz="2600" dirty="0" smtClean="0">
                <a:solidFill>
                  <a:schemeClr val="tx1"/>
                </a:solidFill>
                <a:ea typeface="ＭＳ Ｐゴシック" pitchFamily="34" charset="-128"/>
              </a:rPr>
              <a:t>Tree planting</a:t>
            </a:r>
          </a:p>
          <a:p>
            <a:pPr>
              <a:buClr>
                <a:schemeClr val="accent1"/>
              </a:buClr>
            </a:pPr>
            <a:r>
              <a:rPr lang="en-US" sz="2600" dirty="0" smtClean="0">
                <a:solidFill>
                  <a:schemeClr val="tx1"/>
                </a:solidFill>
                <a:ea typeface="ＭＳ Ｐゴシック" pitchFamily="34" charset="-128"/>
              </a:rPr>
              <a:t>Community Clean-ups</a:t>
            </a:r>
          </a:p>
          <a:p>
            <a:pPr>
              <a:buClr>
                <a:schemeClr val="accent1"/>
              </a:buClr>
            </a:pPr>
            <a:r>
              <a:rPr lang="en-US" sz="2600" dirty="0" smtClean="0">
                <a:solidFill>
                  <a:schemeClr val="tx1"/>
                </a:solidFill>
                <a:ea typeface="ＭＳ Ｐゴシック" pitchFamily="34" charset="-128"/>
              </a:rPr>
              <a:t>Graffiti Paint Outs</a:t>
            </a:r>
          </a:p>
          <a:p>
            <a:endParaRPr lang="en-US" dirty="0" smtClean="0">
              <a:ea typeface="ＭＳ Ｐゴシック" pitchFamily="34" charset="-128"/>
            </a:endParaRPr>
          </a:p>
        </p:txBody>
      </p:sp>
      <p:pic>
        <p:nvPicPr>
          <p:cNvPr id="13" name="Picture 2" descr="C:\Users\acabal1\AppData\Local\Microsoft\Windows\Temporary Internet Files\Content.IE5\C3JMKUMT\MP900315437[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2833" r="10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14392363">
            <a:off x="544223" y="857894"/>
            <a:ext cx="805949" cy="5117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57200" y="720436"/>
            <a:ext cx="8229600" cy="719254"/>
          </a:xfrm>
        </p:spPr>
        <p:txBody>
          <a:bodyPr>
            <a:normAutofit fontScale="90000"/>
          </a:bodyPr>
          <a:lstStyle/>
          <a:p>
            <a:r>
              <a:rPr lang="en-US" dirty="0" smtClean="0"/>
              <a:t>CPTED 2</a:t>
            </a:r>
            <a:r>
              <a:rPr lang="en-US" baseline="30000" dirty="0" smtClean="0"/>
              <a:t>nd</a:t>
            </a:r>
            <a:r>
              <a:rPr lang="en-US" dirty="0" smtClean="0"/>
              <a:t> Generation</a:t>
            </a:r>
            <a:endParaRPr lang="en-US" dirty="0"/>
          </a:p>
        </p:txBody>
      </p:sp>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63</a:t>
            </a:fld>
            <a:endParaRPr lang="en-US"/>
          </a:p>
        </p:txBody>
      </p:sp>
      <p:sp>
        <p:nvSpPr>
          <p:cNvPr id="5" name="Rounded Rectangle 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458200" y="6096000"/>
            <a:ext cx="533400" cy="6096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64</a:t>
            </a:r>
            <a:endParaRPr lang="en-US" sz="1125" dirty="0">
              <a:solidFill>
                <a:schemeClr val="tx1"/>
              </a:solidFill>
              <a:latin typeface="Capitals"/>
              <a:cs typeface="Capitals"/>
            </a:endParaRPr>
          </a:p>
        </p:txBody>
      </p:sp>
      <p:pic>
        <p:nvPicPr>
          <p:cNvPr id="419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1773" y="2209800"/>
            <a:ext cx="7487827" cy="323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69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Slide Number Placeholder 3"/>
          <p:cNvSpPr>
            <a:spLocks noGrp="1"/>
          </p:cNvSpPr>
          <p:nvPr>
            <p:ph type="sldNum" sz="quarter" idx="12"/>
          </p:nvPr>
        </p:nvSpPr>
        <p:spPr bwMode="auto">
          <a:ln>
            <a:miter lim="800000"/>
            <a:headEnd/>
            <a:tailEnd/>
          </a:ln>
        </p:spPr>
        <p:txBody>
          <a:bodyPr/>
          <a:lstStyle/>
          <a:p>
            <a:pPr eaLnBrk="0" hangingPunct="0">
              <a:defRPr/>
            </a:pPr>
            <a:fld id="{E34BF38F-0BF0-40A4-858C-1DCA8B0131E4}" type="slidenum">
              <a:rPr lang="es-MX" smtClean="0">
                <a:solidFill>
                  <a:schemeClr val="accent1">
                    <a:lumMod val="50000"/>
                  </a:schemeClr>
                </a:solidFill>
                <a:latin typeface="Times New Roman" pitchFamily="18" charset="0"/>
                <a:cs typeface="Arial" pitchFamily="34" charset="0"/>
              </a:rPr>
              <a:pPr eaLnBrk="0" hangingPunct="0">
                <a:defRPr/>
              </a:pPr>
              <a:t>64</a:t>
            </a:fld>
            <a:endParaRPr lang="es-MX" dirty="0" smtClean="0">
              <a:solidFill>
                <a:schemeClr val="accent1">
                  <a:lumMod val="50000"/>
                </a:schemeClr>
              </a:solidFill>
              <a:latin typeface="Times New Roman" pitchFamily="18" charset="0"/>
              <a:cs typeface="Arial" pitchFamily="34" charset="0"/>
            </a:endParaRPr>
          </a:p>
        </p:txBody>
      </p:sp>
      <p:sp>
        <p:nvSpPr>
          <p:cNvPr id="5" name="Rounded Rectangle 4"/>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11"/>
          <p:cNvSpPr txBox="1">
            <a:spLocks/>
          </p:cNvSpPr>
          <p:nvPr/>
        </p:nvSpPr>
        <p:spPr>
          <a:xfrm>
            <a:off x="8305800" y="5943600"/>
            <a:ext cx="762000" cy="9144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65</a:t>
            </a:r>
            <a:endParaRPr lang="en-US" sz="1125" dirty="0">
              <a:solidFill>
                <a:schemeClr val="tx1"/>
              </a:solidFill>
              <a:latin typeface="Capitals"/>
              <a:cs typeface="Capitals"/>
            </a:endParaRPr>
          </a:p>
        </p:txBody>
      </p:sp>
      <p:sp>
        <p:nvSpPr>
          <p:cNvPr id="10" name="Rounded Rectangle 9"/>
          <p:cNvSpPr/>
          <p:nvPr/>
        </p:nvSpPr>
        <p:spPr>
          <a:xfrm>
            <a:off x="204439" y="228600"/>
            <a:ext cx="8686800" cy="11430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PREVENTING CRIME BY PROMOTING COMMUNITY TIES</a:t>
            </a:r>
            <a:endParaRPr lang="en-US" sz="3200" b="1" dirty="0"/>
          </a:p>
        </p:txBody>
      </p:sp>
      <p:pic>
        <p:nvPicPr>
          <p:cNvPr id="59394" name="Picture 2" descr="C:\Users\acabal1\AppData\Local\Microsoft\Windows\Temporary Internet Files\Content.IE5\G89OTS4H\MC900442094[1].wmf"/>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2351086" y="2286000"/>
            <a:ext cx="4637875" cy="28559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noChangeArrowheads="1"/>
          </p:cNvSpPr>
          <p:nvPr/>
        </p:nvSpPr>
        <p:spPr bwMode="auto">
          <a:xfrm>
            <a:off x="1828800" y="5334000"/>
            <a:ext cx="1905000" cy="533400"/>
          </a:xfrm>
          <a:prstGeom prst="rect">
            <a:avLst/>
          </a:prstGeom>
          <a:noFill/>
          <a:ln w="9525">
            <a:noFill/>
            <a:miter lim="800000"/>
            <a:headEnd/>
            <a:tailEnd/>
          </a:ln>
        </p:spPr>
        <p:txBody>
          <a:bodyPr/>
          <a:lstStyle/>
          <a:p>
            <a:pPr algn="ctr">
              <a:spcBef>
                <a:spcPct val="20000"/>
              </a:spcBef>
              <a:buClr>
                <a:schemeClr val="accent1"/>
              </a:buClr>
              <a:buSzPct val="85000"/>
              <a:buFont typeface="Wingdings 2" pitchFamily="-111" charset="2"/>
              <a:buNone/>
              <a:defRPr/>
            </a:pPr>
            <a:r>
              <a:rPr lang="en-US" sz="2400" b="1" cap="all" spc="250" dirty="0" smtClean="0">
                <a:solidFill>
                  <a:schemeClr val="tx2"/>
                </a:solidFill>
                <a:latin typeface="+mn-lt"/>
                <a:ea typeface="ＭＳ Ｐゴシック" pitchFamily="-111" charset="-128"/>
                <a:cs typeface="+mn-cs"/>
              </a:rPr>
              <a:t>Capacity</a:t>
            </a:r>
            <a:endParaRPr lang="en-US" sz="24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28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1400" b="1" cap="all" spc="250" dirty="0">
              <a:solidFill>
                <a:schemeClr val="tx2"/>
              </a:solidFill>
              <a:latin typeface="+mn-lt"/>
              <a:ea typeface="ＭＳ Ｐゴシック" pitchFamily="-111" charset="-128"/>
              <a:cs typeface="+mn-cs"/>
            </a:endParaRPr>
          </a:p>
        </p:txBody>
      </p:sp>
      <p:sp>
        <p:nvSpPr>
          <p:cNvPr id="14" name="Rectangle 3"/>
          <p:cNvSpPr txBox="1">
            <a:spLocks noChangeArrowheads="1"/>
          </p:cNvSpPr>
          <p:nvPr/>
        </p:nvSpPr>
        <p:spPr bwMode="auto">
          <a:xfrm>
            <a:off x="5547732" y="5334000"/>
            <a:ext cx="1905000" cy="533400"/>
          </a:xfrm>
          <a:prstGeom prst="rect">
            <a:avLst/>
          </a:prstGeom>
          <a:noFill/>
          <a:ln w="9525">
            <a:noFill/>
            <a:miter lim="800000"/>
            <a:headEnd/>
            <a:tailEnd/>
          </a:ln>
        </p:spPr>
        <p:txBody>
          <a:bodyPr/>
          <a:lstStyle/>
          <a:p>
            <a:pPr algn="ctr">
              <a:spcBef>
                <a:spcPct val="20000"/>
              </a:spcBef>
              <a:buClr>
                <a:schemeClr val="accent1"/>
              </a:buClr>
              <a:buSzPct val="85000"/>
              <a:buFont typeface="Wingdings 2" pitchFamily="-111" charset="2"/>
              <a:buNone/>
              <a:defRPr/>
            </a:pPr>
            <a:r>
              <a:rPr lang="en-US" sz="2400" b="1" cap="all" spc="250" dirty="0" smtClean="0">
                <a:solidFill>
                  <a:schemeClr val="tx2"/>
                </a:solidFill>
                <a:latin typeface="+mn-lt"/>
                <a:ea typeface="ＭＳ Ｐゴシック" pitchFamily="-111" charset="-128"/>
                <a:cs typeface="+mn-cs"/>
              </a:rPr>
              <a:t>COHESION</a:t>
            </a:r>
            <a:endParaRPr lang="en-US" sz="24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28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1400" b="1" cap="all" spc="250" dirty="0">
              <a:solidFill>
                <a:schemeClr val="tx2"/>
              </a:solidFill>
              <a:latin typeface="+mn-lt"/>
              <a:ea typeface="ＭＳ Ｐゴシック" pitchFamily="-111" charset="-128"/>
              <a:cs typeface="+mn-cs"/>
            </a:endParaRPr>
          </a:p>
        </p:txBody>
      </p:sp>
      <p:sp>
        <p:nvSpPr>
          <p:cNvPr id="15" name="Rectangle 3"/>
          <p:cNvSpPr txBox="1">
            <a:spLocks noChangeArrowheads="1"/>
          </p:cNvSpPr>
          <p:nvPr/>
        </p:nvSpPr>
        <p:spPr bwMode="auto">
          <a:xfrm>
            <a:off x="1866900" y="1828800"/>
            <a:ext cx="2476500" cy="533400"/>
          </a:xfrm>
          <a:prstGeom prst="rect">
            <a:avLst/>
          </a:prstGeom>
          <a:noFill/>
          <a:ln w="9525">
            <a:noFill/>
            <a:miter lim="800000"/>
            <a:headEnd/>
            <a:tailEnd/>
          </a:ln>
        </p:spPr>
        <p:txBody>
          <a:bodyPr/>
          <a:lstStyle/>
          <a:p>
            <a:pPr algn="ctr">
              <a:spcBef>
                <a:spcPct val="20000"/>
              </a:spcBef>
              <a:buClr>
                <a:schemeClr val="accent1"/>
              </a:buClr>
              <a:buSzPct val="85000"/>
              <a:buFont typeface="Wingdings 2" pitchFamily="-111" charset="2"/>
              <a:buNone/>
              <a:defRPr/>
            </a:pPr>
            <a:r>
              <a:rPr lang="en-US" sz="2400" b="1" cap="all" spc="250" dirty="0" smtClean="0">
                <a:solidFill>
                  <a:schemeClr val="tx2"/>
                </a:solidFill>
                <a:latin typeface="+mn-lt"/>
                <a:ea typeface="ＭＳ Ｐゴシック" pitchFamily="-111" charset="-128"/>
                <a:cs typeface="+mn-cs"/>
              </a:rPr>
              <a:t>CONNECTIVITY</a:t>
            </a:r>
            <a:endParaRPr lang="en-US" sz="24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28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1400" b="1" cap="all" spc="250" dirty="0">
              <a:solidFill>
                <a:schemeClr val="tx2"/>
              </a:solidFill>
              <a:latin typeface="+mn-lt"/>
              <a:ea typeface="ＭＳ Ｐゴシック" pitchFamily="-111" charset="-128"/>
              <a:cs typeface="+mn-cs"/>
            </a:endParaRPr>
          </a:p>
        </p:txBody>
      </p:sp>
      <p:sp>
        <p:nvSpPr>
          <p:cNvPr id="16" name="Rectangle 3"/>
          <p:cNvSpPr txBox="1">
            <a:spLocks noChangeArrowheads="1"/>
          </p:cNvSpPr>
          <p:nvPr/>
        </p:nvSpPr>
        <p:spPr bwMode="auto">
          <a:xfrm>
            <a:off x="5410200" y="1828800"/>
            <a:ext cx="1905000" cy="533400"/>
          </a:xfrm>
          <a:prstGeom prst="rect">
            <a:avLst/>
          </a:prstGeom>
          <a:noFill/>
          <a:ln w="9525">
            <a:noFill/>
            <a:miter lim="800000"/>
            <a:headEnd/>
            <a:tailEnd/>
          </a:ln>
        </p:spPr>
        <p:txBody>
          <a:bodyPr/>
          <a:lstStyle/>
          <a:p>
            <a:pPr algn="ctr">
              <a:spcBef>
                <a:spcPct val="20000"/>
              </a:spcBef>
              <a:buClr>
                <a:schemeClr val="accent1"/>
              </a:buClr>
              <a:buSzPct val="85000"/>
              <a:buFont typeface="Wingdings 2" pitchFamily="-111" charset="2"/>
              <a:buNone/>
              <a:defRPr/>
            </a:pPr>
            <a:r>
              <a:rPr lang="en-US" sz="2400" b="1" cap="all" spc="250" dirty="0" smtClean="0">
                <a:solidFill>
                  <a:schemeClr val="tx2"/>
                </a:solidFill>
                <a:latin typeface="+mn-lt"/>
                <a:ea typeface="ＭＳ Ｐゴシック" pitchFamily="-111" charset="-128"/>
                <a:cs typeface="+mn-cs"/>
              </a:rPr>
              <a:t>CULTURE</a:t>
            </a:r>
            <a:endParaRPr lang="en-US" sz="24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2800" b="1" cap="all" spc="250" dirty="0">
              <a:solidFill>
                <a:schemeClr val="tx2"/>
              </a:solidFill>
              <a:latin typeface="+mn-lt"/>
              <a:ea typeface="ＭＳ Ｐゴシック" pitchFamily="-111" charset="-128"/>
              <a:cs typeface="+mn-cs"/>
            </a:endParaRPr>
          </a:p>
          <a:p>
            <a:pPr algn="ctr">
              <a:spcBef>
                <a:spcPct val="20000"/>
              </a:spcBef>
              <a:buClr>
                <a:schemeClr val="accent1"/>
              </a:buClr>
              <a:buSzPct val="85000"/>
              <a:buFont typeface="Wingdings 2" pitchFamily="-111" charset="2"/>
              <a:buNone/>
              <a:defRPr/>
            </a:pPr>
            <a:endParaRPr lang="en-US" sz="1400" b="1" cap="all" spc="250" dirty="0">
              <a:solidFill>
                <a:schemeClr val="tx2"/>
              </a:solidFill>
              <a:latin typeface="+mn-lt"/>
              <a:ea typeface="ＭＳ Ｐゴシック" pitchFamily="-111" charset="-128"/>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7" descr="http://www.placemakingchicago.com/cmsimages/uki-neighbo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798653"/>
            <a:ext cx="2971800" cy="2971800"/>
          </a:xfrm>
          <a:prstGeom prst="roundRect">
            <a:avLst>
              <a:gd name="adj" fmla="val 8594"/>
            </a:avLst>
          </a:prstGeom>
          <a:solidFill>
            <a:srgbClr val="FFFFFF">
              <a:shade val="85000"/>
            </a:srgbClr>
          </a:solidFill>
          <a:ln>
            <a:noFill/>
          </a:ln>
          <a:effectLst/>
          <a:extLst/>
        </p:spPr>
      </p:pic>
      <p:sp>
        <p:nvSpPr>
          <p:cNvPr id="78856"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8733DAE-26BD-4C55-9C7C-9E99C5E86B8E}" type="slidenum">
              <a:rPr lang="en-US" smtClean="0">
                <a:solidFill>
                  <a:srgbClr val="FFFFFF"/>
                </a:solidFill>
              </a:rPr>
              <a:pPr eaLnBrk="1" hangingPunct="1"/>
              <a:t>65</a:t>
            </a:fld>
            <a:endParaRPr lang="en-US" smtClean="0">
              <a:solidFill>
                <a:srgbClr val="FFFFFF"/>
              </a:solidFill>
            </a:endParaRPr>
          </a:p>
        </p:txBody>
      </p:sp>
      <p:pic>
        <p:nvPicPr>
          <p:cNvPr id="78852" name="Picture 2"/>
          <p:cNvPicPr>
            <a:picLocks noGrp="1" noChangeAspect="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t="7146"/>
          <a:stretch/>
        </p:blipFill>
        <p:spPr>
          <a:xfrm>
            <a:off x="3991468" y="889804"/>
            <a:ext cx="4685686" cy="2789498"/>
          </a:xfrm>
          <a:prstGeom prst="roundRect">
            <a:avLst>
              <a:gd name="adj" fmla="val 8594"/>
            </a:avLst>
          </a:prstGeom>
          <a:solidFill>
            <a:srgbClr val="FFFFFF">
              <a:shade val="85000"/>
            </a:srgbClr>
          </a:solidFill>
          <a:ln>
            <a:noFill/>
          </a:ln>
          <a:effectLst/>
        </p:spPr>
      </p:pic>
      <p:sp>
        <p:nvSpPr>
          <p:cNvPr id="15" name="Title 1"/>
          <p:cNvSpPr txBox="1">
            <a:spLocks/>
          </p:cNvSpPr>
          <p:nvPr/>
        </p:nvSpPr>
        <p:spPr>
          <a:xfrm>
            <a:off x="3048000" y="6324600"/>
            <a:ext cx="2895600" cy="381000"/>
          </a:xfrm>
          <a:prstGeom prst="rect">
            <a:avLst/>
          </a:prstGeom>
        </p:spPr>
        <p:txBody>
          <a:bodyPr/>
          <a:lstStyle/>
          <a:p>
            <a:pPr algn="ctr" eaLnBrk="0" hangingPunct="0">
              <a:defRPr/>
            </a:pPr>
            <a:r>
              <a:rPr lang="en-US" dirty="0" smtClean="0">
                <a:latin typeface="+mj-lt"/>
                <a:ea typeface="ＭＳ Ｐゴシック" pitchFamily="34" charset="-128"/>
                <a:cs typeface="+mj-cs"/>
              </a:rPr>
              <a:t>Or community garden</a:t>
            </a:r>
            <a:endParaRPr lang="en-US" dirty="0">
              <a:latin typeface="+mj-lt"/>
              <a:ea typeface="ＭＳ Ｐゴシック" pitchFamily="34" charset="-128"/>
              <a:cs typeface="+mj-cs"/>
            </a:endParaRPr>
          </a:p>
        </p:txBody>
      </p:sp>
      <p:pic>
        <p:nvPicPr>
          <p:cNvPr id="7885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727" y="3701478"/>
            <a:ext cx="3048000" cy="2286000"/>
          </a:xfrm>
          <a:prstGeom prst="roundRect">
            <a:avLst>
              <a:gd name="adj" fmla="val 8594"/>
            </a:avLst>
          </a:prstGeom>
          <a:solidFill>
            <a:srgbClr val="FFFFFF">
              <a:shade val="85000"/>
            </a:srgbClr>
          </a:solidFill>
          <a:ln>
            <a:noFill/>
          </a:ln>
          <a:effectLst/>
          <a:extLst/>
        </p:spPr>
      </p:pic>
      <p:sp>
        <p:nvSpPr>
          <p:cNvPr id="17" name="Text Placeholder 4"/>
          <p:cNvSpPr txBox="1">
            <a:spLocks/>
          </p:cNvSpPr>
          <p:nvPr/>
        </p:nvSpPr>
        <p:spPr>
          <a:xfrm>
            <a:off x="2514600" y="5334000"/>
            <a:ext cx="2490439" cy="594519"/>
          </a:xfrm>
          <a:prstGeom prst="rect">
            <a:avLst/>
          </a:prstGeom>
        </p:spPr>
        <p:style>
          <a:lnRef idx="2">
            <a:schemeClr val="accent2"/>
          </a:lnRef>
          <a:fillRef idx="1">
            <a:schemeClr val="lt1"/>
          </a:fillRef>
          <a:effectRef idx="0">
            <a:schemeClr val="accent2"/>
          </a:effectRef>
          <a:fontRef idx="minor">
            <a:schemeClr val="dk1"/>
          </a:fontRef>
        </p:style>
        <p:txBody>
          <a:bodyPr/>
          <a:lstStyle/>
          <a:p>
            <a:pPr marL="273050" indent="-273050" eaLnBrk="0" hangingPunct="0">
              <a:spcBef>
                <a:spcPct val="20000"/>
              </a:spcBef>
              <a:buClr>
                <a:schemeClr val="accent1"/>
              </a:buClr>
              <a:buSzPct val="85000"/>
              <a:buFont typeface="Wingdings 2" pitchFamily="-111" charset="2"/>
              <a:buNone/>
              <a:defRPr/>
            </a:pPr>
            <a:r>
              <a:rPr lang="en-US" sz="1600" dirty="0">
                <a:latin typeface="+mn-lt"/>
                <a:ea typeface="ＭＳ Ｐゴシック" pitchFamily="-111" charset="-128"/>
                <a:cs typeface="+mn-cs"/>
              </a:rPr>
              <a:t>Local Clinic: Family Health Centers of San Diego</a:t>
            </a:r>
          </a:p>
        </p:txBody>
      </p:sp>
      <p:pic>
        <p:nvPicPr>
          <p:cNvPr id="788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3644" y="3770453"/>
            <a:ext cx="3048000" cy="2286000"/>
          </a:xfrm>
          <a:prstGeom prst="roundRect">
            <a:avLst>
              <a:gd name="adj" fmla="val 8594"/>
            </a:avLst>
          </a:prstGeom>
          <a:solidFill>
            <a:srgbClr val="FFFFFF">
              <a:shade val="85000"/>
            </a:srgbClr>
          </a:solidFill>
          <a:ln>
            <a:noFill/>
          </a:ln>
          <a:effectLst/>
          <a:extLst/>
        </p:spPr>
      </p:pic>
      <p:sp>
        <p:nvSpPr>
          <p:cNvPr id="78862" name="TextBox 12"/>
          <p:cNvSpPr txBox="1">
            <a:spLocks noChangeArrowheads="1"/>
          </p:cNvSpPr>
          <p:nvPr/>
        </p:nvSpPr>
        <p:spPr bwMode="auto">
          <a:xfrm>
            <a:off x="3557239" y="4544736"/>
            <a:ext cx="2895600" cy="553998"/>
          </a:xfrm>
          <a:prstGeom prst="rect">
            <a:avLst/>
          </a:prstGeom>
          <a:ln>
            <a:headEnd/>
            <a:tailEnd/>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sz="1600" dirty="0">
                <a:latin typeface="Arial" pitchFamily="34" charset="0"/>
              </a:rPr>
              <a:t>Local Neighborhood Group: </a:t>
            </a:r>
            <a:r>
              <a:rPr lang="en-US" sz="1400" dirty="0">
                <a:latin typeface="Arial" pitchFamily="34" charset="0"/>
              </a:rPr>
              <a:t>Neighborhood Council Initiative</a:t>
            </a:r>
          </a:p>
        </p:txBody>
      </p:sp>
      <p:sp>
        <p:nvSpPr>
          <p:cNvPr id="21" name="Text Placeholder 2"/>
          <p:cNvSpPr txBox="1">
            <a:spLocks/>
          </p:cNvSpPr>
          <p:nvPr/>
        </p:nvSpPr>
        <p:spPr>
          <a:xfrm>
            <a:off x="3057293" y="3909326"/>
            <a:ext cx="2071688" cy="375942"/>
          </a:xfrm>
          <a:prstGeom prst="rect">
            <a:avLst/>
          </a:prstGeom>
        </p:spPr>
        <p:style>
          <a:lnRef idx="2">
            <a:schemeClr val="accent2"/>
          </a:lnRef>
          <a:fillRef idx="1">
            <a:schemeClr val="lt1"/>
          </a:fillRef>
          <a:effectRef idx="0">
            <a:schemeClr val="accent2"/>
          </a:effectRef>
          <a:fontRef idx="minor">
            <a:schemeClr val="dk1"/>
          </a:fontRef>
        </p:style>
        <p:txBody>
          <a:bodyPr/>
          <a:lstStyle/>
          <a:p>
            <a:pPr marL="273050" indent="-273050" eaLnBrk="0" hangingPunct="0">
              <a:spcBef>
                <a:spcPct val="20000"/>
              </a:spcBef>
              <a:buClr>
                <a:schemeClr val="accent1"/>
              </a:buClr>
              <a:buSzPct val="85000"/>
              <a:buFont typeface="Wingdings 2" pitchFamily="-111" charset="2"/>
              <a:buNone/>
              <a:defRPr/>
            </a:pPr>
            <a:r>
              <a:rPr lang="en-US" sz="2000" dirty="0" smtClean="0">
                <a:latin typeface="+mn-lt"/>
                <a:ea typeface="ＭＳ Ｐゴシック" pitchFamily="-111" charset="-128"/>
                <a:cs typeface="+mn-cs"/>
              </a:rPr>
              <a:t>Farmers Market</a:t>
            </a:r>
            <a:endParaRPr lang="en-US" sz="2000" dirty="0">
              <a:latin typeface="+mn-lt"/>
              <a:ea typeface="ＭＳ Ｐゴシック" pitchFamily="-111" charset="-128"/>
              <a:cs typeface="+mn-cs"/>
            </a:endParaRPr>
          </a:p>
        </p:txBody>
      </p:sp>
      <p:sp>
        <p:nvSpPr>
          <p:cNvPr id="12" name="Rounded Rectangle 11"/>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11"/>
          <p:cNvSpPr txBox="1">
            <a:spLocks/>
          </p:cNvSpPr>
          <p:nvPr/>
        </p:nvSpPr>
        <p:spPr>
          <a:xfrm>
            <a:off x="8229600" y="5943600"/>
            <a:ext cx="914400" cy="877747"/>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66</a:t>
            </a:r>
            <a:endParaRPr lang="en-US" sz="1125" dirty="0">
              <a:solidFill>
                <a:schemeClr val="tx1"/>
              </a:solidFill>
              <a:latin typeface="Capitals"/>
              <a:cs typeface="Capitals"/>
            </a:endParaRPr>
          </a:p>
        </p:txBody>
      </p:sp>
      <p:sp>
        <p:nvSpPr>
          <p:cNvPr id="18" name="Rounded Rectangle 17"/>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COHESION</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62260" y="838200"/>
            <a:ext cx="4040188" cy="639762"/>
          </a:xfrm>
        </p:spPr>
        <p:txBody>
          <a:bodyPr>
            <a:normAutofit/>
          </a:bodyPr>
          <a:lstStyle/>
          <a:p>
            <a:pPr>
              <a:buFont typeface="Wingdings 2" pitchFamily="-111" charset="2"/>
              <a:buNone/>
              <a:defRPr/>
            </a:pPr>
            <a:r>
              <a:rPr sz="2800" dirty="0"/>
              <a:t>Normal park usage…</a:t>
            </a:r>
          </a:p>
        </p:txBody>
      </p:sp>
      <p:sp>
        <p:nvSpPr>
          <p:cNvPr id="10" name="Text Placeholder 9"/>
          <p:cNvSpPr>
            <a:spLocks noGrp="1"/>
          </p:cNvSpPr>
          <p:nvPr>
            <p:ph type="body" sz="quarter" idx="3"/>
          </p:nvPr>
        </p:nvSpPr>
        <p:spPr>
          <a:xfrm>
            <a:off x="4849464" y="838200"/>
            <a:ext cx="4041775" cy="639762"/>
          </a:xfrm>
        </p:spPr>
        <p:txBody>
          <a:bodyPr>
            <a:normAutofit/>
          </a:bodyPr>
          <a:lstStyle/>
          <a:p>
            <a:pPr>
              <a:buFont typeface="Wingdings 2" pitchFamily="-111" charset="2"/>
              <a:buNone/>
              <a:defRPr/>
            </a:pPr>
            <a:r>
              <a:rPr lang="en-US" sz="2800" dirty="0" smtClean="0"/>
              <a:t>Too many users!</a:t>
            </a:r>
            <a:endParaRPr lang="en-US" sz="2800" dirty="0"/>
          </a:p>
        </p:txBody>
      </p:sp>
      <p:sp>
        <p:nvSpPr>
          <p:cNvPr id="76809"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7636594-BD7C-410A-A4F5-811325AFA6E0}" type="slidenum">
              <a:rPr lang="en-US" smtClean="0">
                <a:solidFill>
                  <a:srgbClr val="9D2512"/>
                </a:solidFill>
              </a:rPr>
              <a:pPr eaLnBrk="1" hangingPunct="1"/>
              <a:t>66</a:t>
            </a:fld>
            <a:endParaRPr lang="en-US" smtClean="0">
              <a:solidFill>
                <a:srgbClr val="9D2512"/>
              </a:solidFill>
            </a:endParaRPr>
          </a:p>
        </p:txBody>
      </p:sp>
      <p:sp>
        <p:nvSpPr>
          <p:cNvPr id="7" name="Content Placeholder 3"/>
          <p:cNvSpPr txBox="1">
            <a:spLocks/>
          </p:cNvSpPr>
          <p:nvPr/>
        </p:nvSpPr>
        <p:spPr bwMode="auto">
          <a:xfrm>
            <a:off x="5029200" y="4867275"/>
            <a:ext cx="3810000" cy="647700"/>
          </a:xfrm>
          <a:prstGeom prst="rect">
            <a:avLst/>
          </a:prstGeom>
          <a:noFill/>
          <a:ln w="9525">
            <a:noFill/>
            <a:miter lim="800000"/>
            <a:headEnd/>
            <a:tailEnd/>
          </a:ln>
        </p:spPr>
        <p:txBody>
          <a:bodyPr lIns="92075" tIns="46038" rIns="92075" bIns="46038"/>
          <a:lstStyle/>
          <a:p>
            <a:pPr marL="342900" indent="-342900" algn="ctr" eaLnBrk="0" hangingPunct="0">
              <a:spcBef>
                <a:spcPct val="20000"/>
              </a:spcBef>
              <a:buClr>
                <a:schemeClr val="tx2"/>
              </a:buClr>
              <a:defRPr/>
            </a:pPr>
            <a:r>
              <a:rPr lang="en-US" sz="2800" kern="0" dirty="0">
                <a:latin typeface="+mn-lt"/>
                <a:cs typeface="+mn-cs"/>
              </a:rPr>
              <a:t>Woodstock</a:t>
            </a:r>
          </a:p>
        </p:txBody>
      </p:sp>
      <p:pic>
        <p:nvPicPr>
          <p:cNvPr id="7680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4084638" cy="306387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76807" name="Picture 5" descr="http://img2.allposters.com/images/SIGPOD/WOO-0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539875"/>
            <a:ext cx="4000500" cy="32004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p:cNvSpPr txBox="1">
            <a:spLocks/>
          </p:cNvSpPr>
          <p:nvPr/>
        </p:nvSpPr>
        <p:spPr bwMode="auto">
          <a:xfrm>
            <a:off x="304800" y="4867275"/>
            <a:ext cx="3810000" cy="647700"/>
          </a:xfrm>
          <a:prstGeom prst="rect">
            <a:avLst/>
          </a:prstGeom>
          <a:noFill/>
          <a:ln w="9525">
            <a:noFill/>
            <a:miter lim="800000"/>
            <a:headEnd/>
            <a:tailEnd/>
          </a:ln>
        </p:spPr>
        <p:txBody>
          <a:bodyPr lIns="92075" tIns="46038" rIns="92075" bIns="46038"/>
          <a:lstStyle/>
          <a:p>
            <a:pPr marL="342900" indent="-342900" algn="ctr" eaLnBrk="0" hangingPunct="0">
              <a:spcBef>
                <a:spcPct val="20000"/>
              </a:spcBef>
              <a:buClr>
                <a:schemeClr val="tx2"/>
              </a:buClr>
              <a:defRPr/>
            </a:pPr>
            <a:r>
              <a:rPr lang="en-US" sz="2800" kern="0" dirty="0">
                <a:latin typeface="+mn-lt"/>
                <a:cs typeface="+mn-cs"/>
              </a:rPr>
              <a:t>Soccer Park</a:t>
            </a:r>
          </a:p>
        </p:txBody>
      </p:sp>
      <p:sp>
        <p:nvSpPr>
          <p:cNvPr id="11" name="Rounded Rectangle 10"/>
          <p:cNvSpPr/>
          <p:nvPr/>
        </p:nvSpPr>
        <p:spPr>
          <a:xfrm>
            <a:off x="228600" y="6162675"/>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8534400" y="6238875"/>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1"/>
          <p:cNvSpPr txBox="1">
            <a:spLocks/>
          </p:cNvSpPr>
          <p:nvPr/>
        </p:nvSpPr>
        <p:spPr>
          <a:xfrm>
            <a:off x="8458200" y="6105525"/>
            <a:ext cx="495300" cy="60007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67</a:t>
            </a:r>
            <a:endParaRPr lang="en-US" sz="1125" dirty="0">
              <a:solidFill>
                <a:schemeClr val="tx1"/>
              </a:solidFill>
              <a:latin typeface="Capitals"/>
              <a:cs typeface="Capitals"/>
            </a:endParaRPr>
          </a:p>
        </p:txBody>
      </p:sp>
      <p:sp>
        <p:nvSpPr>
          <p:cNvPr id="16" name="Rounded Rectangle 15"/>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CAPACITY</a:t>
            </a:r>
            <a:endParaRPr lang="en-US" sz="2800" b="1" dirty="0"/>
          </a:p>
        </p:txBody>
      </p:sp>
      <p:cxnSp>
        <p:nvCxnSpPr>
          <p:cNvPr id="4" name="Straight Connector 3"/>
          <p:cNvCxnSpPr>
            <a:stCxn id="16" idx="2"/>
            <a:endCxn id="11" idx="0"/>
          </p:cNvCxnSpPr>
          <p:nvPr/>
        </p:nvCxnSpPr>
        <p:spPr>
          <a:xfrm>
            <a:off x="4547839" y="685800"/>
            <a:ext cx="24161" cy="5476875"/>
          </a:xfrm>
          <a:prstGeom prst="line">
            <a:avLst/>
          </a:prstGeom>
          <a:ln w="571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5130800" y="895350"/>
            <a:ext cx="3784600" cy="2838450"/>
          </a:xfrm>
          <a:prstGeom prst="roundRect">
            <a:avLst>
              <a:gd name="adj" fmla="val 8594"/>
            </a:avLst>
          </a:prstGeom>
          <a:solidFill>
            <a:srgbClr val="FFFFFF">
              <a:shade val="85000"/>
            </a:srgbClr>
          </a:solidFill>
          <a:ln>
            <a:noFill/>
          </a:ln>
          <a:effectLst/>
        </p:spPr>
      </p:pic>
      <p:sp>
        <p:nvSpPr>
          <p:cNvPr id="798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49924530-3119-4210-B1CF-CBB2C86361CA}" type="slidenum">
              <a:rPr lang="en-US" smtClean="0">
                <a:solidFill>
                  <a:srgbClr val="9D2512"/>
                </a:solidFill>
              </a:rPr>
              <a:pPr eaLnBrk="1" hangingPunct="1"/>
              <a:t>67</a:t>
            </a:fld>
            <a:endParaRPr lang="en-US" smtClean="0">
              <a:solidFill>
                <a:srgbClr val="9D2512"/>
              </a:solidFill>
            </a:endParaRPr>
          </a:p>
        </p:txBody>
      </p:sp>
      <p:pic>
        <p:nvPicPr>
          <p:cNvPr id="79880" name="Picture 8"/>
          <p:cNvPicPr>
            <a:picLocks noGrp="1" noChangeAspect="1" noChangeArrowheads="1"/>
          </p:cNvPicPr>
          <p:nvPr>
            <p:ph sz="quarter" idx="4294967295"/>
          </p:nvPr>
        </p:nvPicPr>
        <p:blipFill>
          <a:blip r:embed="rId4" cstate="print">
            <a:lum/>
            <a:extLst>
              <a:ext uri="{28A0092B-C50C-407E-A947-70E740481C1C}">
                <a14:useLocalDpi xmlns:a14="http://schemas.microsoft.com/office/drawing/2010/main" val="0"/>
              </a:ext>
            </a:extLst>
          </a:blip>
          <a:srcRect/>
          <a:stretch>
            <a:fillRect/>
          </a:stretch>
        </p:blipFill>
        <p:spPr>
          <a:xfrm>
            <a:off x="457200" y="2819400"/>
            <a:ext cx="4267200" cy="3200400"/>
          </a:xfrm>
          <a:prstGeom prst="roundRect">
            <a:avLst>
              <a:gd name="adj" fmla="val 8594"/>
            </a:avLst>
          </a:prstGeom>
          <a:solidFill>
            <a:srgbClr val="FFFFFF">
              <a:shade val="85000"/>
            </a:srgbClr>
          </a:solidFill>
          <a:ln>
            <a:noFill/>
          </a:ln>
          <a:effectLst/>
        </p:spPr>
      </p:pic>
      <p:sp>
        <p:nvSpPr>
          <p:cNvPr id="79877" name="Text Placeholder 8"/>
          <p:cNvSpPr txBox="1">
            <a:spLocks/>
          </p:cNvSpPr>
          <p:nvPr/>
        </p:nvSpPr>
        <p:spPr bwMode="auto">
          <a:xfrm>
            <a:off x="1295400" y="838200"/>
            <a:ext cx="2819400" cy="1905000"/>
          </a:xfrm>
          <a:prstGeom prst="round2DiagRect">
            <a:avLst/>
          </a:prstGeom>
          <a:ln w="38100">
            <a:solidFill>
              <a:schemeClr val="accent6">
                <a:lumMod val="75000"/>
              </a:schemeClr>
            </a:solidFill>
            <a:headEnd/>
            <a:tailEnd/>
          </a:ln>
          <a:extLst/>
        </p:spPr>
        <p:style>
          <a:lnRef idx="2">
            <a:schemeClr val="accent2"/>
          </a:lnRef>
          <a:fillRef idx="1">
            <a:schemeClr val="lt1"/>
          </a:fillRef>
          <a:effectRef idx="0">
            <a:schemeClr val="accent2"/>
          </a:effectRef>
          <a:fontRef idx="minor">
            <a:schemeClr val="dk1"/>
          </a:fontRef>
        </p:style>
        <p:txBody>
          <a:bodyPr/>
          <a:lstStyle>
            <a:lvl1pPr marL="273050" indent="-273050"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Public Health </a:t>
            </a:r>
          </a:p>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Department Staff</a:t>
            </a:r>
          </a:p>
          <a:p>
            <a:pPr algn="ctr">
              <a:spcBef>
                <a:spcPct val="20000"/>
              </a:spcBef>
              <a:buClr>
                <a:schemeClr val="accent1"/>
              </a:buClr>
              <a:buSzPct val="85000"/>
              <a:buFont typeface="Wingdings 2" pitchFamily="18" charset="2"/>
              <a:buNone/>
            </a:pPr>
            <a:r>
              <a:rPr lang="en-US" sz="2400" dirty="0" err="1">
                <a:latin typeface="+mj-lt"/>
                <a:ea typeface="ＭＳ Ｐゴシック" pitchFamily="34" charset="-128"/>
              </a:rPr>
              <a:t>KaBOOM</a:t>
            </a:r>
            <a:r>
              <a:rPr lang="en-US" sz="2400" dirty="0">
                <a:latin typeface="+mj-lt"/>
                <a:ea typeface="ＭＳ Ｐゴシック" pitchFamily="34" charset="-128"/>
              </a:rPr>
              <a:t> Event</a:t>
            </a:r>
          </a:p>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 Eucalyptus Park</a:t>
            </a:r>
          </a:p>
        </p:txBody>
      </p:sp>
      <p:sp>
        <p:nvSpPr>
          <p:cNvPr id="79879" name="Text Placeholder 9"/>
          <p:cNvSpPr txBox="1">
            <a:spLocks/>
          </p:cNvSpPr>
          <p:nvPr/>
        </p:nvSpPr>
        <p:spPr bwMode="auto">
          <a:xfrm>
            <a:off x="5536580" y="4038600"/>
            <a:ext cx="2845420" cy="1828800"/>
          </a:xfrm>
          <a:prstGeom prst="round2DiagRect">
            <a:avLst/>
          </a:prstGeom>
          <a:ln w="28575">
            <a:solidFill>
              <a:schemeClr val="accent6">
                <a:lumMod val="75000"/>
              </a:schemeClr>
            </a:solidFill>
          </a:ln>
          <a:extLst/>
        </p:spPr>
        <p:style>
          <a:lnRef idx="2">
            <a:schemeClr val="accent2"/>
          </a:lnRef>
          <a:fillRef idx="1">
            <a:schemeClr val="lt1"/>
          </a:fillRef>
          <a:effectRef idx="0">
            <a:schemeClr val="accent2"/>
          </a:effectRef>
          <a:fontRef idx="minor">
            <a:schemeClr val="dk1"/>
          </a:fontRef>
        </p:style>
        <p:txBody>
          <a:bodyPr/>
          <a:lstStyle>
            <a:lvl1pPr marL="273050" indent="-273050"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Chula Vista </a:t>
            </a:r>
          </a:p>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Police Department</a:t>
            </a:r>
          </a:p>
          <a:p>
            <a:pPr algn="ctr">
              <a:spcBef>
                <a:spcPct val="20000"/>
              </a:spcBef>
              <a:buClr>
                <a:schemeClr val="accent1"/>
              </a:buClr>
              <a:buSzPct val="85000"/>
              <a:buFont typeface="Wingdings 2" pitchFamily="18" charset="2"/>
              <a:buNone/>
            </a:pPr>
            <a:r>
              <a:rPr lang="en-US" sz="2400" dirty="0" err="1">
                <a:latin typeface="+mj-lt"/>
                <a:ea typeface="ＭＳ Ｐゴシック" pitchFamily="34" charset="-128"/>
              </a:rPr>
              <a:t>Lauderbach</a:t>
            </a:r>
            <a:r>
              <a:rPr lang="en-US" sz="2400" dirty="0">
                <a:latin typeface="+mj-lt"/>
                <a:ea typeface="ＭＳ Ｐゴシック" pitchFamily="34" charset="-128"/>
              </a:rPr>
              <a:t> Park </a:t>
            </a:r>
          </a:p>
          <a:p>
            <a:pPr algn="ctr">
              <a:spcBef>
                <a:spcPct val="20000"/>
              </a:spcBef>
              <a:buClr>
                <a:schemeClr val="accent1"/>
              </a:buClr>
              <a:buSzPct val="85000"/>
              <a:buFont typeface="Wingdings 2" pitchFamily="18" charset="2"/>
              <a:buNone/>
            </a:pPr>
            <a:r>
              <a:rPr lang="en-US" sz="2400" dirty="0">
                <a:latin typeface="+mj-lt"/>
                <a:ea typeface="ＭＳ Ｐゴシック" pitchFamily="34" charset="-128"/>
              </a:rPr>
              <a:t>Re-Opening</a:t>
            </a:r>
          </a:p>
        </p:txBody>
      </p:sp>
      <p:sp>
        <p:nvSpPr>
          <p:cNvPr id="10" name="Rounded Rectangle 9"/>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1"/>
          <p:cNvSpPr txBox="1">
            <a:spLocks/>
          </p:cNvSpPr>
          <p:nvPr/>
        </p:nvSpPr>
        <p:spPr>
          <a:xfrm>
            <a:off x="8531351" y="6254496"/>
            <a:ext cx="359887"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68</a:t>
            </a:r>
            <a:endParaRPr lang="en-US" sz="1125" dirty="0">
              <a:solidFill>
                <a:schemeClr val="tx1"/>
              </a:solidFill>
              <a:latin typeface="Capitals"/>
              <a:cs typeface="Capitals"/>
            </a:endParaRPr>
          </a:p>
        </p:txBody>
      </p:sp>
      <p:sp>
        <p:nvSpPr>
          <p:cNvPr id="14" name="Rounded Rectangle 13"/>
          <p:cNvSpPr/>
          <p:nvPr/>
        </p:nvSpPr>
        <p:spPr>
          <a:xfrm>
            <a:off x="204439"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CONNECTIVITY</a:t>
            </a:r>
            <a:endParaRPr lang="en-US" sz="2800" b="1" dirty="0"/>
          </a:p>
        </p:txBody>
      </p:sp>
      <p:cxnSp>
        <p:nvCxnSpPr>
          <p:cNvPr id="4" name="Straight Connector 3"/>
          <p:cNvCxnSpPr>
            <a:stCxn id="79877" idx="0"/>
            <a:endCxn id="79878" idx="1"/>
          </p:cNvCxnSpPr>
          <p:nvPr/>
        </p:nvCxnSpPr>
        <p:spPr>
          <a:xfrm>
            <a:off x="4114800" y="1790700"/>
            <a:ext cx="1016000" cy="52387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4724400" y="4724400"/>
            <a:ext cx="812180" cy="3810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4" name="Text Placeholder 7"/>
          <p:cNvSpPr>
            <a:spLocks noGrp="1"/>
          </p:cNvSpPr>
          <p:nvPr>
            <p:ph type="body" sz="quarter" idx="4294967295"/>
          </p:nvPr>
        </p:nvSpPr>
        <p:spPr>
          <a:xfrm>
            <a:off x="7162800" y="1447800"/>
            <a:ext cx="1981200" cy="2438400"/>
          </a:xfrm>
        </p:spPr>
        <p:txBody>
          <a:bodyPr>
            <a:normAutofit fontScale="92500" lnSpcReduction="20000"/>
          </a:bodyPr>
          <a:lstStyle/>
          <a:p>
            <a:pPr>
              <a:buFont typeface="Wingdings 2" pitchFamily="18" charset="2"/>
              <a:buNone/>
            </a:pPr>
            <a:r>
              <a:rPr lang="en-US" i="1" dirty="0" smtClean="0">
                <a:solidFill>
                  <a:schemeClr val="bg1"/>
                </a:solidFill>
                <a:ea typeface="ＭＳ Ｐゴシック" pitchFamily="34" charset="-128"/>
              </a:rPr>
              <a:t>Music</a:t>
            </a:r>
          </a:p>
          <a:p>
            <a:pPr>
              <a:buFont typeface="Wingdings 2" pitchFamily="18" charset="2"/>
              <a:buNone/>
            </a:pPr>
            <a:r>
              <a:rPr lang="en-US" i="1" dirty="0" smtClean="0">
                <a:solidFill>
                  <a:schemeClr val="bg1"/>
                </a:solidFill>
                <a:ea typeface="ＭＳ Ｐゴシック" pitchFamily="34" charset="-128"/>
              </a:rPr>
              <a:t>Food </a:t>
            </a:r>
          </a:p>
          <a:p>
            <a:pPr>
              <a:buFont typeface="Wingdings 2" pitchFamily="18" charset="2"/>
              <a:buNone/>
            </a:pPr>
            <a:r>
              <a:rPr lang="en-US" i="1" dirty="0" smtClean="0">
                <a:solidFill>
                  <a:schemeClr val="bg1"/>
                </a:solidFill>
                <a:ea typeface="ＭＳ Ｐゴシック" pitchFamily="34" charset="-128"/>
              </a:rPr>
              <a:t>Sports </a:t>
            </a:r>
          </a:p>
          <a:p>
            <a:pPr>
              <a:buFont typeface="Wingdings 2" pitchFamily="18" charset="2"/>
              <a:buNone/>
            </a:pPr>
            <a:r>
              <a:rPr lang="en-US" i="1" dirty="0" smtClean="0">
                <a:solidFill>
                  <a:schemeClr val="bg1"/>
                </a:solidFill>
                <a:ea typeface="ＭＳ Ｐゴシック" pitchFamily="34" charset="-128"/>
              </a:rPr>
              <a:t>Events</a:t>
            </a:r>
          </a:p>
          <a:p>
            <a:pPr>
              <a:buFont typeface="Wingdings 2" pitchFamily="18" charset="2"/>
              <a:buNone/>
            </a:pPr>
            <a:r>
              <a:rPr lang="en-US" i="1" dirty="0" smtClean="0">
                <a:solidFill>
                  <a:schemeClr val="bg1"/>
                </a:solidFill>
                <a:ea typeface="ＭＳ Ｐゴシック" pitchFamily="34" charset="-128"/>
              </a:rPr>
              <a:t>Public Art</a:t>
            </a:r>
          </a:p>
        </p:txBody>
      </p:sp>
      <p:sp>
        <p:nvSpPr>
          <p:cNvPr id="8" name="Rounded Rectangle 7"/>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1352" y="6254496"/>
            <a:ext cx="307848" cy="298704"/>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382000" y="6096000"/>
            <a:ext cx="609600" cy="6096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69</a:t>
            </a:r>
            <a:endParaRPr lang="en-US" sz="1125" dirty="0">
              <a:solidFill>
                <a:schemeClr val="tx1"/>
              </a:solidFill>
              <a:latin typeface="Capitals"/>
              <a:cs typeface="Capitals"/>
            </a:endParaRPr>
          </a:p>
        </p:txBody>
      </p:sp>
      <p:cxnSp>
        <p:nvCxnSpPr>
          <p:cNvPr id="4" name="Straight Connector 3"/>
          <p:cNvCxnSpPr/>
          <p:nvPr/>
        </p:nvCxnSpPr>
        <p:spPr>
          <a:xfrm>
            <a:off x="3886200" y="1752600"/>
            <a:ext cx="852654" cy="3048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6449122" y="3505200"/>
            <a:ext cx="1094678" cy="13716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828800" y="3733800"/>
            <a:ext cx="533400" cy="129540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81925"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57200" y="456270"/>
            <a:ext cx="3409950" cy="3276600"/>
          </a:xfrm>
          <a:prstGeom prst="roundRect">
            <a:avLst>
              <a:gd name="adj" fmla="val 8594"/>
            </a:avLst>
          </a:prstGeom>
          <a:solidFill>
            <a:srgbClr val="FFFFFF">
              <a:shade val="85000"/>
            </a:srgbClr>
          </a:solidFill>
          <a:ln>
            <a:noFill/>
          </a:ln>
          <a:effectLst/>
        </p:spPr>
      </p:pic>
      <p:pic>
        <p:nvPicPr>
          <p:cNvPr id="81926" name="Picture 8"/>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9835"/>
          <a:stretch>
            <a:fillRect/>
          </a:stretch>
        </p:blipFill>
        <p:spPr>
          <a:xfrm>
            <a:off x="2247900" y="3048000"/>
            <a:ext cx="4191000" cy="2884488"/>
          </a:xfrm>
          <a:prstGeom prst="roundRect">
            <a:avLst>
              <a:gd name="adj" fmla="val 8594"/>
            </a:avLst>
          </a:prstGeom>
          <a:solidFill>
            <a:srgbClr val="FFFFFF">
              <a:shade val="85000"/>
            </a:srgbClr>
          </a:solidFill>
          <a:ln>
            <a:noFill/>
          </a:ln>
          <a:effectLst/>
        </p:spPr>
      </p:pic>
      <p:pic>
        <p:nvPicPr>
          <p:cNvPr id="819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8854" y="914400"/>
            <a:ext cx="3814131" cy="2590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4495800" y="543622"/>
            <a:ext cx="1953322" cy="6858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t>CULTURE</a:t>
            </a:r>
            <a:endParaRPr lang="en-US" sz="3200" b="1" dirty="0"/>
          </a:p>
        </p:txBody>
      </p:sp>
      <p:sp>
        <p:nvSpPr>
          <p:cNvPr id="16" name="TextBox 15"/>
          <p:cNvSpPr txBox="1"/>
          <p:nvPr/>
        </p:nvSpPr>
        <p:spPr>
          <a:xfrm>
            <a:off x="1087244" y="4767590"/>
            <a:ext cx="1160656" cy="523220"/>
          </a:xfrm>
          <a:prstGeom prst="rect">
            <a:avLst/>
          </a:prstGeom>
          <a:noFill/>
        </p:spPr>
        <p:txBody>
          <a:bodyPr wrap="square" rtlCol="0">
            <a:spAutoFit/>
          </a:bodyPr>
          <a:lstStyle/>
          <a:p>
            <a:r>
              <a:rPr lang="en-US" sz="2800" b="1" dirty="0" smtClean="0">
                <a:solidFill>
                  <a:schemeClr val="accent6">
                    <a:lumMod val="75000"/>
                  </a:schemeClr>
                </a:solidFill>
                <a:latin typeface="+mj-lt"/>
              </a:rPr>
              <a:t>FOOD</a:t>
            </a:r>
            <a:endParaRPr lang="en-US" sz="2800" b="1" dirty="0">
              <a:solidFill>
                <a:schemeClr val="accent6">
                  <a:lumMod val="75000"/>
                </a:schemeClr>
              </a:solidFill>
              <a:latin typeface="+mj-lt"/>
            </a:endParaRPr>
          </a:p>
        </p:txBody>
      </p:sp>
      <p:sp>
        <p:nvSpPr>
          <p:cNvPr id="17" name="TextBox 16"/>
          <p:cNvSpPr txBox="1"/>
          <p:nvPr/>
        </p:nvSpPr>
        <p:spPr>
          <a:xfrm>
            <a:off x="685800" y="3929390"/>
            <a:ext cx="1257300" cy="523220"/>
          </a:xfrm>
          <a:prstGeom prst="rect">
            <a:avLst/>
          </a:prstGeom>
          <a:noFill/>
        </p:spPr>
        <p:txBody>
          <a:bodyPr wrap="square" rtlCol="0">
            <a:spAutoFit/>
          </a:bodyPr>
          <a:lstStyle/>
          <a:p>
            <a:r>
              <a:rPr lang="en-US" sz="2800" b="1" dirty="0" smtClean="0">
                <a:solidFill>
                  <a:schemeClr val="accent6">
                    <a:lumMod val="75000"/>
                  </a:schemeClr>
                </a:solidFill>
                <a:latin typeface="+mj-lt"/>
              </a:rPr>
              <a:t>MUSIC</a:t>
            </a:r>
            <a:endParaRPr lang="en-US" sz="2800" b="1" dirty="0">
              <a:solidFill>
                <a:schemeClr val="accent6">
                  <a:lumMod val="75000"/>
                </a:schemeClr>
              </a:solidFill>
              <a:latin typeface="+mj-lt"/>
            </a:endParaRPr>
          </a:p>
        </p:txBody>
      </p:sp>
      <p:sp>
        <p:nvSpPr>
          <p:cNvPr id="18" name="TextBox 17"/>
          <p:cNvSpPr txBox="1"/>
          <p:nvPr/>
        </p:nvSpPr>
        <p:spPr>
          <a:xfrm>
            <a:off x="6701675" y="4724400"/>
            <a:ext cx="1736081" cy="954107"/>
          </a:xfrm>
          <a:prstGeom prst="rect">
            <a:avLst/>
          </a:prstGeom>
          <a:noFill/>
        </p:spPr>
        <p:txBody>
          <a:bodyPr wrap="square" rtlCol="0">
            <a:spAutoFit/>
          </a:bodyPr>
          <a:lstStyle/>
          <a:p>
            <a:r>
              <a:rPr lang="en-US" sz="2800" b="1" dirty="0" smtClean="0">
                <a:solidFill>
                  <a:schemeClr val="accent6">
                    <a:lumMod val="75000"/>
                  </a:schemeClr>
                </a:solidFill>
                <a:latin typeface="+mj-lt"/>
              </a:rPr>
              <a:t>PUBLIC ART</a:t>
            </a:r>
            <a:endParaRPr lang="en-US" sz="2800" b="1" dirty="0">
              <a:solidFill>
                <a:schemeClr val="accent6">
                  <a:lumMod val="75000"/>
                </a:schemeClr>
              </a:solidFill>
              <a:latin typeface="+mj-lt"/>
            </a:endParaRPr>
          </a:p>
        </p:txBody>
      </p:sp>
      <p:sp>
        <p:nvSpPr>
          <p:cNvPr id="19" name="TextBox 18"/>
          <p:cNvSpPr txBox="1"/>
          <p:nvPr/>
        </p:nvSpPr>
        <p:spPr>
          <a:xfrm>
            <a:off x="7098681" y="4038601"/>
            <a:ext cx="1556524" cy="523220"/>
          </a:xfrm>
          <a:prstGeom prst="rect">
            <a:avLst/>
          </a:prstGeom>
          <a:noFill/>
        </p:spPr>
        <p:txBody>
          <a:bodyPr wrap="square" rtlCol="0">
            <a:spAutoFit/>
          </a:bodyPr>
          <a:lstStyle/>
          <a:p>
            <a:r>
              <a:rPr lang="en-US" sz="2800" b="1" dirty="0" smtClean="0">
                <a:solidFill>
                  <a:schemeClr val="accent6">
                    <a:lumMod val="75000"/>
                  </a:schemeClr>
                </a:solidFill>
                <a:latin typeface="+mj-lt"/>
              </a:rPr>
              <a:t>SPORTS</a:t>
            </a:r>
            <a:endParaRPr lang="en-US" sz="2800" b="1" dirty="0">
              <a:solidFill>
                <a:schemeClr val="accent6">
                  <a:lumMod val="75000"/>
                </a:schemeClr>
              </a:solidFill>
              <a:latin typeface="+mj-lt"/>
            </a:endParaRPr>
          </a:p>
        </p:txBody>
      </p:sp>
      <p:sp>
        <p:nvSpPr>
          <p:cNvPr id="20" name="TextBox 19"/>
          <p:cNvSpPr txBox="1"/>
          <p:nvPr/>
        </p:nvSpPr>
        <p:spPr>
          <a:xfrm>
            <a:off x="3266789" y="2362200"/>
            <a:ext cx="1477641" cy="523220"/>
          </a:xfrm>
          <a:prstGeom prst="rect">
            <a:avLst/>
          </a:prstGeom>
          <a:noFill/>
        </p:spPr>
        <p:txBody>
          <a:bodyPr wrap="square" rtlCol="0">
            <a:spAutoFit/>
          </a:bodyPr>
          <a:lstStyle/>
          <a:p>
            <a:r>
              <a:rPr lang="en-US" sz="2800" b="1" dirty="0" smtClean="0">
                <a:solidFill>
                  <a:schemeClr val="accent6">
                    <a:lumMod val="75000"/>
                  </a:schemeClr>
                </a:solidFill>
                <a:latin typeface="+mj-lt"/>
              </a:rPr>
              <a:t>EVENTS</a:t>
            </a:r>
            <a:endParaRPr lang="en-US" sz="2800" b="1" dirty="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195" y="457200"/>
            <a:ext cx="4845205" cy="5638800"/>
          </a:xfrm>
        </p:spPr>
        <p:txBody>
          <a:bodyPr>
            <a:normAutofit/>
          </a:bodyPr>
          <a:lstStyle/>
          <a:p>
            <a:pPr lvl="0">
              <a:buFont typeface="Wingdings" panose="05000000000000000000" pitchFamily="2" charset="2"/>
              <a:buChar char="ü"/>
            </a:pPr>
            <a:r>
              <a:rPr lang="en-US" sz="2400" dirty="0" smtClean="0">
                <a:solidFill>
                  <a:schemeClr val="accent6">
                    <a:lumMod val="75000"/>
                  </a:schemeClr>
                </a:solidFill>
              </a:rPr>
              <a:t>Identify problem areas</a:t>
            </a:r>
          </a:p>
          <a:p>
            <a:pPr lvl="0">
              <a:buFont typeface="Wingdings" panose="05000000000000000000" pitchFamily="2" charset="2"/>
              <a:buChar char="ü"/>
            </a:pPr>
            <a:r>
              <a:rPr lang="en-US" sz="2400" dirty="0" smtClean="0"/>
              <a:t>Visit each problem area and collect photos  documenting safety concerns</a:t>
            </a:r>
          </a:p>
          <a:p>
            <a:pPr>
              <a:buFont typeface="Wingdings" panose="05000000000000000000" pitchFamily="2" charset="2"/>
              <a:buChar char="ü"/>
            </a:pPr>
            <a:r>
              <a:rPr lang="en-US" sz="2400" dirty="0" smtClean="0">
                <a:solidFill>
                  <a:schemeClr val="accent6">
                    <a:lumMod val="75000"/>
                  </a:schemeClr>
                </a:solidFill>
              </a:rPr>
              <a:t>Complete a neighborhood assessment</a:t>
            </a:r>
          </a:p>
          <a:p>
            <a:pPr lvl="0">
              <a:buFont typeface="Wingdings" panose="05000000000000000000" pitchFamily="2" charset="2"/>
              <a:buChar char="ü"/>
            </a:pPr>
            <a:r>
              <a:rPr lang="en-US" sz="2400" dirty="0" smtClean="0"/>
              <a:t>Review photographs and assessments, identify safety concerns, and offer solutions</a:t>
            </a:r>
          </a:p>
          <a:p>
            <a:pPr lvl="0">
              <a:buFont typeface="Wingdings" panose="05000000000000000000" pitchFamily="2" charset="2"/>
              <a:buChar char="ü"/>
            </a:pPr>
            <a:r>
              <a:rPr lang="en-US" sz="2400" dirty="0" smtClean="0">
                <a:solidFill>
                  <a:schemeClr val="accent6">
                    <a:lumMod val="75000"/>
                  </a:schemeClr>
                </a:solidFill>
              </a:rPr>
              <a:t>Develop a slide presentation or report of concerns and solutions for dissemination </a:t>
            </a:r>
          </a:p>
          <a:p>
            <a:pPr lvl="0">
              <a:buFont typeface="Wingdings" panose="05000000000000000000" pitchFamily="2" charset="2"/>
              <a:buChar char="ü"/>
            </a:pPr>
            <a:r>
              <a:rPr lang="en-US" sz="2400" dirty="0" smtClean="0"/>
              <a:t> Share with policy boards and decision makers</a:t>
            </a:r>
          </a:p>
          <a:p>
            <a:endParaRPr lang="en-US" sz="2800" dirty="0" smtClean="0"/>
          </a:p>
          <a:p>
            <a:pPr lvl="0">
              <a:buNone/>
            </a:pPr>
            <a:endParaRPr lang="en-US" sz="2800" dirty="0" smtClean="0"/>
          </a:p>
          <a:p>
            <a:endParaRPr lang="en-US" dirty="0"/>
          </a:p>
        </p:txBody>
      </p:sp>
      <p:sp>
        <p:nvSpPr>
          <p:cNvPr id="4" name="Slide Number Placeholder 3"/>
          <p:cNvSpPr>
            <a:spLocks noGrp="1"/>
          </p:cNvSpPr>
          <p:nvPr>
            <p:ph type="sldNum" sz="quarter" idx="12"/>
          </p:nvPr>
        </p:nvSpPr>
        <p:spPr/>
        <p:txBody>
          <a:bodyPr/>
          <a:lstStyle/>
          <a:p>
            <a:pPr>
              <a:defRPr/>
            </a:pPr>
            <a:fld id="{2B5B2C1F-8DCB-4402-ABF8-C9273CECA433}" type="slidenum">
              <a:rPr lang="en-US" smtClean="0"/>
              <a:pPr>
                <a:defRPr/>
              </a:pPr>
              <a:t>69</a:t>
            </a:fld>
            <a:endParaRPr lang="en-US"/>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11"/>
          <p:cNvSpPr txBox="1">
            <a:spLocks/>
          </p:cNvSpPr>
          <p:nvPr/>
        </p:nvSpPr>
        <p:spPr>
          <a:xfrm>
            <a:off x="8531351" y="6254496"/>
            <a:ext cx="359887"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70</a:t>
            </a:r>
            <a:endParaRPr lang="en-US" sz="1125" dirty="0">
              <a:solidFill>
                <a:schemeClr val="tx1"/>
              </a:solidFill>
              <a:latin typeface="Capitals"/>
              <a:cs typeface="Capitals"/>
            </a:endParaRPr>
          </a:p>
        </p:txBody>
      </p:sp>
      <p:sp>
        <p:nvSpPr>
          <p:cNvPr id="10" name="Rounded Rectangle 9"/>
          <p:cNvSpPr/>
          <p:nvPr/>
        </p:nvSpPr>
        <p:spPr>
          <a:xfrm>
            <a:off x="5554014" y="228600"/>
            <a:ext cx="3337224" cy="22860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STEPS OF COMMUNITY-BASED CRIME PREVENTION</a:t>
            </a:r>
            <a:endParaRPr lang="en-US" sz="2800" b="1" dirty="0"/>
          </a:p>
        </p:txBody>
      </p:sp>
      <p:pic>
        <p:nvPicPr>
          <p:cNvPr id="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227" y="2895600"/>
            <a:ext cx="389077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76200" y="838200"/>
            <a:ext cx="3505200" cy="5105400"/>
          </a:xfrm>
        </p:spPr>
        <p:txBody>
          <a:bodyPr>
            <a:normAutofit/>
          </a:bodyPr>
          <a:lstStyle/>
          <a:p>
            <a:pPr>
              <a:buClr>
                <a:schemeClr val="accent1"/>
              </a:buClr>
              <a:buNone/>
            </a:pPr>
            <a:r>
              <a:rPr lang="en-US" b="1" dirty="0" smtClean="0">
                <a:ea typeface="ＭＳ Ｐゴシック" pitchFamily="34" charset="-128"/>
              </a:rPr>
              <a:t>For the Community</a:t>
            </a:r>
          </a:p>
          <a:p>
            <a:pPr>
              <a:buClr>
                <a:schemeClr val="accent1"/>
              </a:buClr>
              <a:buNone/>
            </a:pPr>
            <a:r>
              <a:rPr lang="en-US" sz="2200" dirty="0" smtClean="0">
                <a:ea typeface="ＭＳ Ｐゴシック" pitchFamily="34" charset="-128"/>
              </a:rPr>
              <a:t>1. </a:t>
            </a:r>
            <a:r>
              <a:rPr lang="en-US" dirty="0" smtClean="0">
                <a:ea typeface="ＭＳ Ｐゴシック" pitchFamily="34" charset="-128"/>
              </a:rPr>
              <a:t>Walking in your neighborhood builds a sense of community</a:t>
            </a:r>
          </a:p>
          <a:p>
            <a:pPr>
              <a:buClr>
                <a:schemeClr val="accent1"/>
              </a:buClr>
              <a:buNone/>
            </a:pPr>
            <a:r>
              <a:rPr lang="en-US" dirty="0" smtClean="0">
                <a:ea typeface="ＭＳ Ｐゴシック" pitchFamily="34" charset="-128"/>
              </a:rPr>
              <a:t>2. Walkers interact with neighbors </a:t>
            </a:r>
            <a:r>
              <a:rPr lang="en-US" dirty="0">
                <a:ea typeface="ＭＳ Ｐゴシック" pitchFamily="34" charset="-128"/>
              </a:rPr>
              <a:t/>
            </a:r>
            <a:br>
              <a:rPr lang="en-US" dirty="0">
                <a:ea typeface="ＭＳ Ｐゴシック" pitchFamily="34" charset="-128"/>
              </a:rPr>
            </a:br>
            <a:r>
              <a:rPr lang="en-US" dirty="0" smtClean="0">
                <a:ea typeface="ＭＳ Ｐゴシック" pitchFamily="34" charset="-128"/>
              </a:rPr>
              <a:t>&amp; help build social support</a:t>
            </a: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54A8E9AC-3433-460C-A726-58B2913BD8C4}" type="slidenum">
              <a:rPr lang="en-US" smtClean="0">
                <a:solidFill>
                  <a:srgbClr val="9D2512"/>
                </a:solidFill>
              </a:rPr>
              <a:pPr eaLnBrk="1" hangingPunct="1"/>
              <a:t>7</a:t>
            </a:fld>
            <a:endParaRPr lang="en-US" dirty="0" smtClean="0">
              <a:solidFill>
                <a:srgbClr val="9D2512"/>
              </a:solidFill>
            </a:endParaRPr>
          </a:p>
        </p:txBody>
      </p:sp>
      <p:pic>
        <p:nvPicPr>
          <p:cNvPr id="20485" name="Picture 4" descr="Claremont-Village-22"/>
          <p:cNvPicPr>
            <a:picLocks noChangeAspect="1" noChangeArrowheads="1"/>
          </p:cNvPicPr>
          <p:nvPr/>
        </p:nvPicPr>
        <p:blipFill>
          <a:blip r:embed="rId3" cstate="print">
            <a:extLst>
              <a:ext uri="{28A0092B-C50C-407E-A947-70E740481C1C}">
                <a14:useLocalDpi xmlns:a14="http://schemas.microsoft.com/office/drawing/2010/main" val="0"/>
              </a:ext>
            </a:extLst>
          </a:blip>
          <a:srcRect l="15686"/>
          <a:stretch>
            <a:fillRect/>
          </a:stretch>
        </p:blipFill>
        <p:spPr bwMode="auto">
          <a:xfrm>
            <a:off x="3352800" y="1066800"/>
            <a:ext cx="5535301" cy="4375337"/>
          </a:xfrm>
          <a:prstGeom prst="round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7</a:t>
            </a:r>
            <a:endParaRPr lang="en-US" sz="1125" dirty="0">
              <a:solidFill>
                <a:schemeClr val="tx1"/>
              </a:solidFill>
              <a:latin typeface="Capitals"/>
              <a:cs typeface="Capital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7"/>
          <p:cNvSpPr/>
          <p:nvPr/>
        </p:nvSpPr>
        <p:spPr>
          <a:xfrm>
            <a:off x="221166" y="762000"/>
            <a:ext cx="2667000" cy="53340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9334"/>
          <a:stretch/>
        </p:blipFill>
        <p:spPr>
          <a:xfrm>
            <a:off x="2942680" y="762000"/>
            <a:ext cx="5972720" cy="5334000"/>
          </a:xfrm>
          <a:prstGeom prst="roundRect">
            <a:avLst>
              <a:gd name="adj" fmla="val 8594"/>
            </a:avLst>
          </a:prstGeom>
          <a:solidFill>
            <a:srgbClr val="FFFFFF">
              <a:shade val="85000"/>
            </a:srgbClr>
          </a:solidFill>
          <a:ln>
            <a:noFill/>
          </a:ln>
          <a:effectLst/>
        </p:spPr>
      </p:pic>
      <p:sp>
        <p:nvSpPr>
          <p:cNvPr id="5" name="Title 1"/>
          <p:cNvSpPr>
            <a:spLocks noGrp="1"/>
          </p:cNvSpPr>
          <p:nvPr>
            <p:ph type="title"/>
          </p:nvPr>
        </p:nvSpPr>
        <p:spPr>
          <a:xfrm>
            <a:off x="366132" y="914400"/>
            <a:ext cx="2362200" cy="685800"/>
          </a:xfrm>
        </p:spPr>
        <p:txBody>
          <a:bodyPr/>
          <a:lstStyle/>
          <a:p>
            <a:pPr algn="ctr" eaLnBrk="1" hangingPunct="1"/>
            <a:r>
              <a:rPr lang="en-US" sz="2800" dirty="0" smtClean="0">
                <a:solidFill>
                  <a:schemeClr val="accent6"/>
                </a:solidFill>
                <a:ea typeface="ＭＳ Ｐゴシック" pitchFamily="34" charset="-128"/>
              </a:rPr>
              <a:t>Homework</a:t>
            </a:r>
          </a:p>
        </p:txBody>
      </p:sp>
      <p:sp>
        <p:nvSpPr>
          <p:cNvPr id="9" name="Content Placeholder 8"/>
          <p:cNvSpPr>
            <a:spLocks noGrp="1"/>
          </p:cNvSpPr>
          <p:nvPr>
            <p:ph idx="1"/>
          </p:nvPr>
        </p:nvSpPr>
        <p:spPr>
          <a:xfrm>
            <a:off x="2971800" y="769172"/>
            <a:ext cx="5867400" cy="5334000"/>
          </a:xfrm>
          <a:ln>
            <a:miter lim="800000"/>
            <a:headEnd/>
            <a:tailEnd/>
          </a:ln>
          <a:extLst/>
        </p:spPr>
        <p:txBody>
          <a:bodyPr>
            <a:normAutofit/>
          </a:bodyPr>
          <a:lstStyle/>
          <a:p>
            <a:pPr marL="1463040" lvl="5" indent="0" algn="ctr">
              <a:buFont typeface="Wingdings 2"/>
              <a:buNone/>
              <a:defRPr/>
            </a:pPr>
            <a:endParaRPr lang="en-US" dirty="0"/>
          </a:p>
          <a:p>
            <a:pPr marL="273050" lvl="5" indent="-273050" algn="ctr" eaLnBrk="0" fontAlgn="base" hangingPunct="0">
              <a:spcAft>
                <a:spcPct val="0"/>
              </a:spcAft>
              <a:buClr>
                <a:schemeClr val="accent1"/>
              </a:buClr>
              <a:buSzPct val="85000"/>
              <a:buNone/>
              <a:defRPr/>
            </a:pPr>
            <a:r>
              <a:rPr lang="en-US" sz="4800" b="1" dirty="0" smtClean="0"/>
              <a:t>THANK </a:t>
            </a:r>
          </a:p>
          <a:p>
            <a:pPr marL="273050" lvl="5" indent="-273050" algn="ctr" eaLnBrk="0" fontAlgn="base" hangingPunct="0">
              <a:spcAft>
                <a:spcPct val="0"/>
              </a:spcAft>
              <a:buClr>
                <a:schemeClr val="accent1"/>
              </a:buClr>
              <a:buSzPct val="85000"/>
              <a:buNone/>
              <a:defRPr/>
            </a:pPr>
            <a:r>
              <a:rPr lang="en-US" sz="4800" b="1" dirty="0" smtClean="0"/>
              <a:t>YOU!</a:t>
            </a:r>
          </a:p>
          <a:p>
            <a:pPr marL="273050" lvl="5" indent="-273050" algn="ctr" eaLnBrk="0" fontAlgn="base" hangingPunct="0">
              <a:spcAft>
                <a:spcPct val="0"/>
              </a:spcAft>
              <a:buClr>
                <a:schemeClr val="accent1"/>
              </a:buClr>
              <a:buSzPct val="85000"/>
              <a:buNone/>
              <a:defRPr/>
            </a:pPr>
            <a:endParaRPr lang="en-US" sz="3600" b="1" dirty="0" smtClean="0"/>
          </a:p>
          <a:p>
            <a:pPr algn="ctr">
              <a:defRPr/>
            </a:pPr>
            <a:r>
              <a:rPr lang="en-US" sz="4400" b="1" dirty="0" smtClean="0"/>
              <a:t>Questions?</a:t>
            </a:r>
          </a:p>
          <a:p>
            <a:pPr algn="ctr">
              <a:defRPr/>
            </a:pPr>
            <a:r>
              <a:rPr lang="en-US" sz="4400" b="1" dirty="0" smtClean="0"/>
              <a:t>Comments?</a:t>
            </a:r>
          </a:p>
          <a:p>
            <a:pPr marL="0" indent="0">
              <a:buNone/>
              <a:defRPr/>
            </a:pPr>
            <a:endParaRPr lang="en-US" dirty="0" smtClean="0"/>
          </a:p>
        </p:txBody>
      </p:sp>
      <p:sp>
        <p:nvSpPr>
          <p:cNvPr id="6" name="Text Placeholder 6"/>
          <p:cNvSpPr>
            <a:spLocks noGrp="1"/>
          </p:cNvSpPr>
          <p:nvPr>
            <p:ph type="body" sz="half" idx="2"/>
          </p:nvPr>
        </p:nvSpPr>
        <p:spPr>
          <a:xfrm>
            <a:off x="381000" y="1676400"/>
            <a:ext cx="2362200" cy="3276600"/>
          </a:xfrm>
        </p:spPr>
        <p:txBody>
          <a:bodyPr/>
          <a:lstStyle/>
          <a:p>
            <a:pPr marL="342900" indent="-342900"/>
            <a:r>
              <a:rPr lang="en-US" sz="2400" dirty="0" smtClean="0">
                <a:solidFill>
                  <a:schemeClr val="bg1"/>
                </a:solidFill>
                <a:ea typeface="ＭＳ Ｐゴシック" pitchFamily="34" charset="-128"/>
              </a:rPr>
              <a:t>1. Neighborhood Assessment</a:t>
            </a:r>
          </a:p>
          <a:p>
            <a:pPr marL="342900" indent="-342900"/>
            <a:r>
              <a:rPr lang="en-US" sz="2400" dirty="0" smtClean="0">
                <a:solidFill>
                  <a:schemeClr val="bg1"/>
                </a:solidFill>
                <a:ea typeface="ＭＳ Ｐゴシック" pitchFamily="34" charset="-128"/>
              </a:rPr>
              <a:t>2. Take pictures of areas assessed</a:t>
            </a:r>
          </a:p>
          <a:p>
            <a:pPr marL="342900" indent="-342900"/>
            <a:r>
              <a:rPr lang="en-US" sz="2400" dirty="0" smtClean="0">
                <a:solidFill>
                  <a:schemeClr val="bg1"/>
                </a:solidFill>
                <a:ea typeface="ＭＳ Ｐゴシック" pitchFamily="34" charset="-128"/>
              </a:rPr>
              <a:t>3. Read Session 5</a:t>
            </a:r>
            <a:endParaRPr lang="en-US" sz="2400" dirty="0" smtClean="0">
              <a:ea typeface="ＭＳ Ｐゴシック" pitchFamily="34" charset="-128"/>
            </a:endParaRPr>
          </a:p>
        </p:txBody>
      </p:sp>
      <p:sp>
        <p:nvSpPr>
          <p:cNvPr id="870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B79D4F87-6B35-42A9-AB76-74679BF40049}" type="slidenum">
              <a:rPr lang="en-US" smtClean="0">
                <a:solidFill>
                  <a:srgbClr val="9D2512"/>
                </a:solidFill>
              </a:rPr>
              <a:pPr eaLnBrk="1" hangingPunct="1"/>
              <a:t>70</a:t>
            </a:fld>
            <a:endParaRPr lang="en-US" smtClean="0">
              <a:solidFill>
                <a:srgbClr val="9D2512"/>
              </a:solidFill>
            </a:endParaRPr>
          </a:p>
        </p:txBody>
      </p:sp>
      <p:sp>
        <p:nvSpPr>
          <p:cNvPr id="7" name="Rounded Rectangle 6"/>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1"/>
          <p:cNvSpPr txBox="1">
            <a:spLocks/>
          </p:cNvSpPr>
          <p:nvPr/>
        </p:nvSpPr>
        <p:spPr>
          <a:xfrm>
            <a:off x="8458200" y="6172200"/>
            <a:ext cx="457200" cy="457200"/>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71</a:t>
            </a:r>
            <a:endParaRPr lang="en-US" sz="1125" dirty="0">
              <a:solidFill>
                <a:schemeClr val="tx1"/>
              </a:solidFill>
              <a:latin typeface="Capitals"/>
              <a:cs typeface="Capitals"/>
            </a:endParaRPr>
          </a:p>
        </p:txBody>
      </p:sp>
      <p:sp>
        <p:nvSpPr>
          <p:cNvPr id="12" name="Rounded Rectangle 11"/>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CONCLUSION</a:t>
            </a:r>
            <a:endParaRPr lang="en-US"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228600" y="2286000"/>
            <a:ext cx="4648200" cy="1981200"/>
          </a:xfrm>
          <a:ln>
            <a:no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514350" indent="-514350">
              <a:buNone/>
            </a:pPr>
            <a:r>
              <a:rPr lang="en-US" dirty="0" smtClean="0">
                <a:ea typeface="ＭＳ Ｐゴシック" pitchFamily="34" charset="-128"/>
              </a:rPr>
              <a:t>1.“Eyes on the Street”</a:t>
            </a:r>
          </a:p>
          <a:p>
            <a:pPr marL="514350" indent="-514350">
              <a:buNone/>
            </a:pPr>
            <a:endParaRPr lang="en-US" dirty="0" smtClean="0">
              <a:ea typeface="ＭＳ Ｐゴシック" pitchFamily="34" charset="-128"/>
            </a:endParaRPr>
          </a:p>
          <a:p>
            <a:pPr marL="514350" indent="-514350">
              <a:buNone/>
            </a:pPr>
            <a:r>
              <a:rPr lang="en-US" dirty="0" smtClean="0">
                <a:ea typeface="ＭＳ Ｐゴシック" pitchFamily="34" charset="-128"/>
              </a:rPr>
              <a:t>2. Sense of community </a:t>
            </a:r>
          </a:p>
          <a:p>
            <a:pPr marL="514350" indent="-514350">
              <a:buNone/>
            </a:pPr>
            <a:r>
              <a:rPr lang="en-US" dirty="0" smtClean="0">
                <a:ea typeface="ＭＳ Ｐゴシック" pitchFamily="34" charset="-128"/>
              </a:rPr>
              <a:t>pride and care</a:t>
            </a: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38942DAC-1E0F-4368-AB6C-7C84E43E8E84}" type="slidenum">
              <a:rPr lang="en-US" smtClean="0">
                <a:solidFill>
                  <a:srgbClr val="9D2512"/>
                </a:solidFill>
              </a:rPr>
              <a:pPr eaLnBrk="1" hangingPunct="1"/>
              <a:t>8</a:t>
            </a:fld>
            <a:endParaRPr lang="en-US" dirty="0" smtClean="0">
              <a:solidFill>
                <a:srgbClr val="9D2512"/>
              </a:solidFill>
            </a:endParaRPr>
          </a:p>
        </p:txBody>
      </p:sp>
      <p:pic>
        <p:nvPicPr>
          <p:cNvPr id="21509" name="Picture 8" descr="Evergreen Audit 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505200"/>
            <a:ext cx="3456000" cy="2590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21510" name="Picture 6" descr="SYPark01"/>
          <p:cNvPicPr>
            <a:picLocks noChangeAspect="1" noChangeArrowheads="1"/>
          </p:cNvPicPr>
          <p:nvPr/>
        </p:nvPicPr>
        <p:blipFill>
          <a:blip r:embed="rId4" cstate="print">
            <a:extLst>
              <a:ext uri="{28A0092B-C50C-407E-A947-70E740481C1C}">
                <a14:useLocalDpi xmlns:a14="http://schemas.microsoft.com/office/drawing/2010/main" val="0"/>
              </a:ext>
            </a:extLst>
          </a:blip>
          <a:srcRect l="20115" t="39575" r="33561" b="8075"/>
          <a:stretch>
            <a:fillRect/>
          </a:stretch>
        </p:blipFill>
        <p:spPr bwMode="auto">
          <a:xfrm>
            <a:off x="5334000" y="838200"/>
            <a:ext cx="3505200" cy="2971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11" name="Oval 10"/>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8</a:t>
            </a:r>
            <a:endParaRPr lang="en-US" sz="1125" dirty="0">
              <a:solidFill>
                <a:schemeClr val="tx1"/>
              </a:solidFill>
              <a:latin typeface="Capitals"/>
              <a:cs typeface="Capitals"/>
            </a:endParaRPr>
          </a:p>
        </p:txBody>
      </p:sp>
      <p:sp>
        <p:nvSpPr>
          <p:cNvPr id="14" name="Content Placeholder 2"/>
          <p:cNvSpPr txBox="1">
            <a:spLocks/>
          </p:cNvSpPr>
          <p:nvPr/>
        </p:nvSpPr>
        <p:spPr>
          <a:xfrm>
            <a:off x="228600" y="914400"/>
            <a:ext cx="4648200" cy="1066800"/>
          </a:xfrm>
          <a:prstGeom prst="rect">
            <a:avLst/>
          </a:prstGeom>
          <a:ln w="2540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smtClean="0">
                <a:ln>
                  <a:noFill/>
                </a:ln>
                <a:solidFill>
                  <a:schemeClr val="dk1"/>
                </a:solidFill>
                <a:effectLst/>
                <a:uLnTx/>
                <a:uFillTx/>
                <a:latin typeface="+mn-lt"/>
                <a:ea typeface="ＭＳ Ｐゴシック" pitchFamily="34" charset="-128"/>
                <a:cs typeface="+mn-cs"/>
              </a:rPr>
              <a:t>To Prevent Crime and Improve Safety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6019800" y="1066800"/>
            <a:ext cx="2895600" cy="4800600"/>
          </a:xfrm>
        </p:spPr>
        <p:txBody>
          <a:bodyPr/>
          <a:lstStyle/>
          <a:p>
            <a:pPr>
              <a:buClr>
                <a:schemeClr val="accent1"/>
              </a:buClr>
              <a:buNone/>
              <a:defRPr/>
            </a:pPr>
            <a:r>
              <a:rPr lang="en-US" b="1" dirty="0" smtClean="0">
                <a:ea typeface="ＭＳ Ｐゴシック" pitchFamily="34" charset="-128"/>
              </a:rPr>
              <a:t>To </a:t>
            </a:r>
            <a:r>
              <a:rPr lang="en-US" b="1" dirty="0" smtClean="0">
                <a:ea typeface="ＭＳ Ｐゴシック" pitchFamily="34" charset="-128"/>
              </a:rPr>
              <a:t>Improve</a:t>
            </a:r>
          </a:p>
          <a:p>
            <a:pPr>
              <a:buClr>
                <a:schemeClr val="accent1"/>
              </a:buClr>
              <a:buNone/>
              <a:defRPr/>
            </a:pPr>
            <a:r>
              <a:rPr lang="en-US" b="1" dirty="0" smtClean="0">
                <a:ea typeface="ＭＳ Ｐゴシック" pitchFamily="34" charset="-128"/>
              </a:rPr>
              <a:t>Business</a:t>
            </a:r>
            <a:endParaRPr lang="en-US" b="1" dirty="0" smtClean="0">
              <a:ea typeface="ＭＳ Ｐゴシック" pitchFamily="34" charset="-128"/>
            </a:endParaRPr>
          </a:p>
          <a:p>
            <a:pPr>
              <a:buClr>
                <a:schemeClr val="accent1"/>
              </a:buClr>
              <a:defRPr/>
            </a:pPr>
            <a:r>
              <a:rPr lang="en-US" sz="2800" dirty="0" smtClean="0">
                <a:ea typeface="ＭＳ Ｐゴシック" pitchFamily="34" charset="-128"/>
              </a:rPr>
              <a:t>Brings </a:t>
            </a:r>
            <a:r>
              <a:rPr lang="en-US" sz="2800" dirty="0" smtClean="0">
                <a:ea typeface="ＭＳ Ｐゴシック" pitchFamily="34" charset="-128"/>
              </a:rPr>
              <a:t>business to shop </a:t>
            </a:r>
            <a:r>
              <a:rPr lang="en-US" sz="2800" dirty="0" smtClean="0">
                <a:ea typeface="ＭＳ Ｐゴシック" pitchFamily="34" charset="-128"/>
              </a:rPr>
              <a:t>owners</a:t>
            </a:r>
          </a:p>
          <a:p>
            <a:pPr>
              <a:buClr>
                <a:schemeClr val="accent1"/>
              </a:buClr>
              <a:defRPr/>
            </a:pPr>
            <a:r>
              <a:rPr lang="en-US" sz="2800" dirty="0">
                <a:ea typeface="ＭＳ Ｐゴシック" pitchFamily="34" charset="-128"/>
              </a:rPr>
              <a:t>Increases residential property values</a:t>
            </a:r>
          </a:p>
          <a:p>
            <a:pPr>
              <a:buClr>
                <a:schemeClr val="accent1"/>
              </a:buClr>
              <a:defRPr/>
            </a:pPr>
            <a:endParaRPr lang="en-US" sz="2800" dirty="0" smtClean="0">
              <a:ea typeface="ＭＳ Ｐゴシック" pitchFamily="34" charset="-128"/>
            </a:endParaRP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fld id="{E6E5040F-F29D-46F8-825F-F52ADDAC47CA}" type="slidenum">
              <a:rPr lang="en-US" smtClean="0">
                <a:solidFill>
                  <a:srgbClr val="9D2512"/>
                </a:solidFill>
              </a:rPr>
              <a:pPr eaLnBrk="1" hangingPunct="1"/>
              <a:t>9</a:t>
            </a:fld>
            <a:endParaRPr lang="en-US" smtClean="0">
              <a:solidFill>
                <a:srgbClr val="9D2512"/>
              </a:solidFill>
            </a:endParaRPr>
          </a:p>
        </p:txBody>
      </p:sp>
      <p:sp>
        <p:nvSpPr>
          <p:cNvPr id="6" name="Rounded Rectangle 5"/>
          <p:cNvSpPr/>
          <p:nvPr/>
        </p:nvSpPr>
        <p:spPr>
          <a:xfrm>
            <a:off x="228600" y="61722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p:nvSpPr>
        <p:spPr>
          <a:xfrm>
            <a:off x="228600" y="228600"/>
            <a:ext cx="8686800" cy="457200"/>
          </a:xfrm>
          <a:prstGeom prst="roundRect">
            <a:avLst>
              <a:gd name="adj" fmla="val 27084"/>
            </a:avLst>
          </a:prstGeom>
          <a:gradFill>
            <a:gsLst>
              <a:gs pos="0">
                <a:srgbClr val="18153A"/>
              </a:gs>
              <a:gs pos="100000">
                <a:srgbClr val="441A66"/>
              </a:gs>
            </a:gsLst>
          </a:gradFill>
          <a:ln w="25400">
            <a:solidFill>
              <a:srgbClr val="18153A"/>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t>WHY DO WE CARE ABOUT WALKABILITY?</a:t>
            </a:r>
            <a:endParaRPr lang="en-US" sz="2800" dirty="0"/>
          </a:p>
        </p:txBody>
      </p:sp>
      <p:sp>
        <p:nvSpPr>
          <p:cNvPr id="9" name="Oval 8"/>
          <p:cNvSpPr/>
          <p:nvPr/>
        </p:nvSpPr>
        <p:spPr>
          <a:xfrm>
            <a:off x="8534400" y="6248400"/>
            <a:ext cx="304800" cy="304800"/>
          </a:xfrm>
          <a:prstGeom prst="ellipse">
            <a:avLst/>
          </a:prstGeom>
          <a:solidFill>
            <a:schemeClr val="bg1"/>
          </a:solidFill>
          <a:ln w="19050" cap="flat" cmpd="sng" algn="ctr">
            <a:solidFill>
              <a:srgbClr val="18153A"/>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11"/>
          <p:cNvSpPr txBox="1">
            <a:spLocks/>
          </p:cNvSpPr>
          <p:nvPr/>
        </p:nvSpPr>
        <p:spPr>
          <a:xfrm>
            <a:off x="8531352" y="6254496"/>
            <a:ext cx="231648" cy="29870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Georgia" pitchFamily="18" charset="0"/>
                <a:ea typeface="+mn-ea"/>
                <a:cs typeface="Arial" pitchFamily="34" charset="0"/>
              </a:defRPr>
            </a:lvl1pPr>
            <a:lvl2pPr marL="457200" algn="l" rtl="0" fontAlgn="base">
              <a:spcBef>
                <a:spcPct val="0"/>
              </a:spcBef>
              <a:spcAft>
                <a:spcPct val="0"/>
              </a:spcAft>
              <a:defRPr kern="1200">
                <a:solidFill>
                  <a:schemeClr val="tx1"/>
                </a:solidFill>
                <a:latin typeface="Georgia" pitchFamily="18" charset="0"/>
                <a:ea typeface="+mn-ea"/>
                <a:cs typeface="Arial" pitchFamily="34" charset="0"/>
              </a:defRPr>
            </a:lvl2pPr>
            <a:lvl3pPr marL="914400" algn="l" rtl="0" fontAlgn="base">
              <a:spcBef>
                <a:spcPct val="0"/>
              </a:spcBef>
              <a:spcAft>
                <a:spcPct val="0"/>
              </a:spcAft>
              <a:defRPr kern="1200">
                <a:solidFill>
                  <a:schemeClr val="tx1"/>
                </a:solidFill>
                <a:latin typeface="Georgia" pitchFamily="18" charset="0"/>
                <a:ea typeface="+mn-ea"/>
                <a:cs typeface="Arial" pitchFamily="34" charset="0"/>
              </a:defRPr>
            </a:lvl3pPr>
            <a:lvl4pPr marL="1371600" algn="l" rtl="0" fontAlgn="base">
              <a:spcBef>
                <a:spcPct val="0"/>
              </a:spcBef>
              <a:spcAft>
                <a:spcPct val="0"/>
              </a:spcAft>
              <a:defRPr kern="1200">
                <a:solidFill>
                  <a:schemeClr val="tx1"/>
                </a:solidFill>
                <a:latin typeface="Georgia" pitchFamily="18" charset="0"/>
                <a:ea typeface="+mn-ea"/>
                <a:cs typeface="Arial" pitchFamily="34" charset="0"/>
              </a:defRPr>
            </a:lvl4pPr>
            <a:lvl5pPr marL="1828800" algn="l" rtl="0" fontAlgn="base">
              <a:spcBef>
                <a:spcPct val="0"/>
              </a:spcBef>
              <a:spcAft>
                <a:spcPct val="0"/>
              </a:spcAft>
              <a:defRPr kern="1200">
                <a:solidFill>
                  <a:schemeClr val="tx1"/>
                </a:solidFill>
                <a:latin typeface="Georgia" pitchFamily="18" charset="0"/>
                <a:ea typeface="+mn-ea"/>
                <a:cs typeface="Arial" pitchFamily="34" charset="0"/>
              </a:defRPr>
            </a:lvl5pPr>
            <a:lvl6pPr marL="2286000" algn="l" defTabSz="914400" rtl="0" eaLnBrk="1" latinLnBrk="0" hangingPunct="1">
              <a:defRPr kern="1200">
                <a:solidFill>
                  <a:schemeClr val="tx1"/>
                </a:solidFill>
                <a:latin typeface="Georgia" pitchFamily="18" charset="0"/>
                <a:ea typeface="+mn-ea"/>
                <a:cs typeface="Arial" pitchFamily="34" charset="0"/>
              </a:defRPr>
            </a:lvl6pPr>
            <a:lvl7pPr marL="2743200" algn="l" defTabSz="914400" rtl="0" eaLnBrk="1" latinLnBrk="0" hangingPunct="1">
              <a:defRPr kern="1200">
                <a:solidFill>
                  <a:schemeClr val="tx1"/>
                </a:solidFill>
                <a:latin typeface="Georgia" pitchFamily="18" charset="0"/>
                <a:ea typeface="+mn-ea"/>
                <a:cs typeface="Arial" pitchFamily="34" charset="0"/>
              </a:defRPr>
            </a:lvl7pPr>
            <a:lvl8pPr marL="3200400" algn="l" defTabSz="914400" rtl="0" eaLnBrk="1" latinLnBrk="0" hangingPunct="1">
              <a:defRPr kern="1200">
                <a:solidFill>
                  <a:schemeClr val="tx1"/>
                </a:solidFill>
                <a:latin typeface="Georgia" pitchFamily="18" charset="0"/>
                <a:ea typeface="+mn-ea"/>
                <a:cs typeface="Arial" pitchFamily="34" charset="0"/>
              </a:defRPr>
            </a:lvl8pPr>
            <a:lvl9pPr marL="3657600" algn="l" defTabSz="914400" rtl="0" eaLnBrk="1" latinLnBrk="0" hangingPunct="1">
              <a:defRPr kern="1200">
                <a:solidFill>
                  <a:schemeClr val="tx1"/>
                </a:solidFill>
                <a:latin typeface="Georgia" pitchFamily="18" charset="0"/>
                <a:ea typeface="+mn-ea"/>
                <a:cs typeface="Arial" pitchFamily="34" charset="0"/>
              </a:defRPr>
            </a:lvl9pPr>
          </a:lstStyle>
          <a:p>
            <a:pPr algn="ctr"/>
            <a:r>
              <a:rPr lang="en-US" sz="1125" dirty="0" smtClean="0">
                <a:solidFill>
                  <a:schemeClr val="tx1"/>
                </a:solidFill>
                <a:latin typeface="Capitals"/>
                <a:cs typeface="Capitals"/>
              </a:rPr>
              <a:t>9</a:t>
            </a:r>
            <a:endParaRPr lang="en-US" sz="1125" dirty="0">
              <a:solidFill>
                <a:schemeClr val="tx1"/>
              </a:solidFill>
              <a:latin typeface="Capitals"/>
              <a:cs typeface="Capital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43000"/>
            <a:ext cx="5588000" cy="4191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0D5FD46711794DAECE7A65E950DCDD" ma:contentTypeVersion="0" ma:contentTypeDescription="Create a new document." ma:contentTypeScope="" ma:versionID="d3042f921e3debcb08b609b038a54aa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F130AE-6A58-449C-BDEB-2E1AFAE7A548}">
  <ds:schemaRefs>
    <ds:schemaRef ds:uri="http://schemas.microsoft.com/office/2006/documentManagement/types"/>
    <ds:schemaRef ds:uri="http://schemas.microsoft.com/office/infopath/2007/PartnerControls"/>
    <ds:schemaRef ds:uri="http://www.w3.org/XML/1998/namespace"/>
    <ds:schemaRef ds:uri="http://purl.org/dc/elements/1.1/"/>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D9E2F21-AF41-4696-A356-2357E8283DC9}">
  <ds:schemaRefs>
    <ds:schemaRef ds:uri="http://schemas.microsoft.com/sharepoint/v3/contenttype/forms"/>
  </ds:schemaRefs>
</ds:datastoreItem>
</file>

<file path=customXml/itemProps3.xml><?xml version="1.0" encoding="utf-8"?>
<ds:datastoreItem xmlns:ds="http://schemas.openxmlformats.org/officeDocument/2006/customXml" ds:itemID="{D81EF80E-34E8-4A8E-977B-B2E1FFD40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Civic</Template>
  <TotalTime>7864</TotalTime>
  <Words>8724</Words>
  <Application>Microsoft Office PowerPoint</Application>
  <PresentationFormat>On-screen Show (4:3)</PresentationFormat>
  <Paragraphs>1078</Paragraphs>
  <Slides>70</Slides>
  <Notes>66</Notes>
  <HiddenSlides>0</HiddenSlides>
  <MMClips>0</MMClips>
  <ScaleCrop>false</ScaleCrop>
  <HeadingPairs>
    <vt:vector size="4" baseType="variant">
      <vt:variant>
        <vt:lpstr>Theme</vt:lpstr>
      </vt:variant>
      <vt:variant>
        <vt:i4>3</vt:i4>
      </vt:variant>
      <vt:variant>
        <vt:lpstr>Slide Titles</vt:lpstr>
      </vt:variant>
      <vt:variant>
        <vt:i4>70</vt:i4>
      </vt:variant>
    </vt:vector>
  </HeadingPairs>
  <TitlesOfParts>
    <vt:vector size="73" baseType="lpstr">
      <vt:lpstr>1_Custom Design</vt:lpstr>
      <vt:lpstr>Custom Design</vt:lpstr>
      <vt:lpstr>Office Theme</vt:lpstr>
      <vt:lpstr>PowerPoint Presentation</vt:lpstr>
      <vt:lpstr>Session 4 Safe, Walkable Communities</vt:lpstr>
      <vt:lpstr>PowerPoint Presentation</vt:lpstr>
      <vt:lpstr> Why Do We Care About Walkability? </vt:lpstr>
      <vt:lpstr>PowerPoint Presentation</vt:lpstr>
      <vt:lpstr>PowerPoint Presentation</vt:lpstr>
      <vt:lpstr>PowerPoint Presentation</vt:lpstr>
      <vt:lpstr>PowerPoint Presentation</vt:lpstr>
      <vt:lpstr>PowerPoint Presentation</vt:lpstr>
      <vt:lpstr>PowerPoint Presentation</vt:lpstr>
      <vt:lpstr>What’s It Like To Walk In Your Neighborhood?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&amp; Physical Activity Impacts</vt:lpstr>
      <vt:lpstr>Walkability Facts &amp;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Control</vt:lpstr>
      <vt:lpstr>Natural Surveillance</vt:lpstr>
      <vt:lpstr>Image &amp;  Maintenance</vt:lpstr>
      <vt:lpstr>CPTED 2nd Generation</vt:lpstr>
      <vt:lpstr>PowerPoint Presentation</vt:lpstr>
      <vt:lpstr>PowerPoint Presentation</vt:lpstr>
      <vt:lpstr>PowerPoint Presentation</vt:lpstr>
      <vt:lpstr>PowerPoint Presentation</vt:lpstr>
      <vt:lpstr>PowerPoint Presentation</vt:lpstr>
      <vt:lpstr>PowerPoint Presentation</vt:lpstr>
      <vt:lpstr>Homework</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 Leadership Academy Curriculum Presentation</dc:title>
  <dc:creator>Yeni Linqui</dc:creator>
  <cp:lastModifiedBy>Hanna Kite</cp:lastModifiedBy>
  <cp:revision>636</cp:revision>
  <dcterms:created xsi:type="dcterms:W3CDTF">2010-12-14T20:25:03Z</dcterms:created>
  <dcterms:modified xsi:type="dcterms:W3CDTF">2014-08-15T21:12:02Z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0x0101003A0D5FD46711794DAECE7A65E950DCDD</vt:lpwstr>
  </property>
</Properties>
</file>