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06" r:id="rId4"/>
  </p:sldMasterIdLst>
  <p:notesMasterIdLst>
    <p:notesMasterId r:id="rId51"/>
  </p:notesMasterIdLst>
  <p:handoutMasterIdLst>
    <p:handoutMasterId r:id="rId52"/>
  </p:handoutMasterIdLst>
  <p:sldIdLst>
    <p:sldId id="256" r:id="rId5"/>
    <p:sldId id="286" r:id="rId6"/>
    <p:sldId id="288" r:id="rId7"/>
    <p:sldId id="259" r:id="rId8"/>
    <p:sldId id="260" r:id="rId9"/>
    <p:sldId id="261" r:id="rId10"/>
    <p:sldId id="344" r:id="rId11"/>
    <p:sldId id="347" r:id="rId12"/>
    <p:sldId id="367" r:id="rId13"/>
    <p:sldId id="368" r:id="rId14"/>
    <p:sldId id="266" r:id="rId15"/>
    <p:sldId id="366" r:id="rId16"/>
    <p:sldId id="267" r:id="rId17"/>
    <p:sldId id="268" r:id="rId18"/>
    <p:sldId id="352" r:id="rId19"/>
    <p:sldId id="343" r:id="rId20"/>
    <p:sldId id="264" r:id="rId21"/>
    <p:sldId id="321" r:id="rId22"/>
    <p:sldId id="373" r:id="rId23"/>
    <p:sldId id="380" r:id="rId24"/>
    <p:sldId id="374" r:id="rId25"/>
    <p:sldId id="375" r:id="rId26"/>
    <p:sldId id="294" r:id="rId27"/>
    <p:sldId id="381" r:id="rId28"/>
    <p:sldId id="377" r:id="rId29"/>
    <p:sldId id="296" r:id="rId30"/>
    <p:sldId id="297" r:id="rId31"/>
    <p:sldId id="382" r:id="rId32"/>
    <p:sldId id="298" r:id="rId33"/>
    <p:sldId id="299" r:id="rId34"/>
    <p:sldId id="300" r:id="rId35"/>
    <p:sldId id="304" r:id="rId36"/>
    <p:sldId id="273" r:id="rId37"/>
    <p:sldId id="316" r:id="rId38"/>
    <p:sldId id="329" r:id="rId39"/>
    <p:sldId id="317" r:id="rId40"/>
    <p:sldId id="330" r:id="rId41"/>
    <p:sldId id="327" r:id="rId42"/>
    <p:sldId id="276" r:id="rId43"/>
    <p:sldId id="277" r:id="rId44"/>
    <p:sldId id="278" r:id="rId45"/>
    <p:sldId id="279" r:id="rId46"/>
    <p:sldId id="280" r:id="rId47"/>
    <p:sldId id="281" r:id="rId48"/>
    <p:sldId id="282" r:id="rId49"/>
    <p:sldId id="287" r:id="rId5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2E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226" autoAdjust="0"/>
    <p:restoredTop sz="72618" autoAdjust="0"/>
  </p:normalViewPr>
  <p:slideViewPr>
    <p:cSldViewPr snapToGrid="0" snapToObjects="1">
      <p:cViewPr varScale="1">
        <p:scale>
          <a:sx n="63" d="100"/>
          <a:sy n="63" d="100"/>
        </p:scale>
        <p:origin x="-1858"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7" d="100"/>
          <a:sy n="67" d="100"/>
        </p:scale>
        <p:origin x="-3168"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CE4002-277A-4197-9DB9-4067782A7B2F}"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en-US"/>
        </a:p>
      </dgm:t>
    </dgm:pt>
    <dgm:pt modelId="{F290450E-9666-449F-B77B-A2D7A2D2D787}">
      <dgm:prSet phldrT="[Text]"/>
      <dgm:spPr/>
      <dgm:t>
        <a:bodyPr/>
        <a:lstStyle/>
        <a:p>
          <a:r>
            <a:rPr lang="en-US" b="1" dirty="0" smtClean="0"/>
            <a:t>Community Building</a:t>
          </a:r>
          <a:endParaRPr lang="en-US" b="1" dirty="0"/>
        </a:p>
      </dgm:t>
    </dgm:pt>
    <dgm:pt modelId="{732B08CF-8191-4AD8-A4C8-BA2FC86B1621}" type="parTrans" cxnId="{92A12CD8-2B09-40F1-A555-3FA449740956}">
      <dgm:prSet/>
      <dgm:spPr/>
      <dgm:t>
        <a:bodyPr/>
        <a:lstStyle/>
        <a:p>
          <a:endParaRPr lang="en-US"/>
        </a:p>
      </dgm:t>
    </dgm:pt>
    <dgm:pt modelId="{3969DFD3-E3D2-498A-9005-B5208904B308}" type="sibTrans" cxnId="{92A12CD8-2B09-40F1-A555-3FA449740956}">
      <dgm:prSet/>
      <dgm:spPr/>
      <dgm:t>
        <a:bodyPr/>
        <a:lstStyle/>
        <a:p>
          <a:endParaRPr lang="en-US"/>
        </a:p>
      </dgm:t>
    </dgm:pt>
    <dgm:pt modelId="{7080F3E6-39AC-42BE-8D63-EDFFB844F216}">
      <dgm:prSet phldrT="[Text]"/>
      <dgm:spPr/>
      <dgm:t>
        <a:bodyPr/>
        <a:lstStyle/>
        <a:p>
          <a:r>
            <a:rPr lang="en-US" b="1" i="0" dirty="0" smtClean="0"/>
            <a:t>Individuals</a:t>
          </a:r>
        </a:p>
        <a:p>
          <a:r>
            <a:rPr lang="en-US" i="1" dirty="0" smtClean="0"/>
            <a:t>*Capacity</a:t>
          </a:r>
        </a:p>
        <a:p>
          <a:r>
            <a:rPr lang="en-US" i="1" dirty="0" smtClean="0"/>
            <a:t>*Empowerment</a:t>
          </a:r>
        </a:p>
        <a:p>
          <a:r>
            <a:rPr lang="en-US" i="1" dirty="0" smtClean="0"/>
            <a:t>*Leadership Development</a:t>
          </a:r>
        </a:p>
      </dgm:t>
    </dgm:pt>
    <dgm:pt modelId="{097C3A1B-799F-438F-8BD2-D22E77D221D5}" type="parTrans" cxnId="{5AA1E3D3-8C56-4D69-8306-2891DDA2C076}">
      <dgm:prSet/>
      <dgm:spPr/>
      <dgm:t>
        <a:bodyPr/>
        <a:lstStyle/>
        <a:p>
          <a:endParaRPr lang="en-US"/>
        </a:p>
      </dgm:t>
    </dgm:pt>
    <dgm:pt modelId="{58D39269-5820-48BE-8F32-7F1EB08CAA66}" type="sibTrans" cxnId="{5AA1E3D3-8C56-4D69-8306-2891DDA2C076}">
      <dgm:prSet/>
      <dgm:spPr/>
      <dgm:t>
        <a:bodyPr/>
        <a:lstStyle/>
        <a:p>
          <a:endParaRPr lang="en-US"/>
        </a:p>
      </dgm:t>
    </dgm:pt>
    <dgm:pt modelId="{714A8310-4ADB-46B3-91FE-E5F398384C8B}">
      <dgm:prSet phldrT="[Text]"/>
      <dgm:spPr/>
      <dgm:t>
        <a:bodyPr/>
        <a:lstStyle/>
        <a:p>
          <a:r>
            <a:rPr lang="en-US" b="1" dirty="0" smtClean="0"/>
            <a:t>Associations</a:t>
          </a:r>
        </a:p>
        <a:p>
          <a:r>
            <a:rPr lang="en-US" b="0" i="1" dirty="0" smtClean="0"/>
            <a:t>*Nature, Strength, and Scope of Relationships</a:t>
          </a:r>
          <a:endParaRPr lang="en-US" b="0" i="1" dirty="0"/>
        </a:p>
      </dgm:t>
    </dgm:pt>
    <dgm:pt modelId="{703F4702-A550-4628-98F9-A4B918666362}" type="parTrans" cxnId="{008137F8-B7E4-4363-89C4-F1CDF0E20F7D}">
      <dgm:prSet/>
      <dgm:spPr/>
      <dgm:t>
        <a:bodyPr/>
        <a:lstStyle/>
        <a:p>
          <a:endParaRPr lang="en-US"/>
        </a:p>
      </dgm:t>
    </dgm:pt>
    <dgm:pt modelId="{ABFC6008-D1FE-461C-B524-D8C540D8CECD}" type="sibTrans" cxnId="{008137F8-B7E4-4363-89C4-F1CDF0E20F7D}">
      <dgm:prSet/>
      <dgm:spPr/>
      <dgm:t>
        <a:bodyPr/>
        <a:lstStyle/>
        <a:p>
          <a:endParaRPr lang="en-US"/>
        </a:p>
      </dgm:t>
    </dgm:pt>
    <dgm:pt modelId="{94BA20D9-4BE1-44FF-91D2-0DF0E624C047}">
      <dgm:prSet phldrT="[Text]"/>
      <dgm:spPr/>
      <dgm:t>
        <a:bodyPr/>
        <a:lstStyle/>
        <a:p>
          <a:r>
            <a:rPr lang="en-US" b="1" dirty="0" smtClean="0"/>
            <a:t>Organizations</a:t>
          </a:r>
        </a:p>
        <a:p>
          <a:r>
            <a:rPr lang="en-US" b="0" i="1" dirty="0" smtClean="0"/>
            <a:t>*Developing the capacity to provide goods and services effectively</a:t>
          </a:r>
        </a:p>
        <a:p>
          <a:r>
            <a:rPr lang="en-US" b="0" i="1" dirty="0" smtClean="0"/>
            <a:t>*Maximize resources and coordinate strategies with other organizations</a:t>
          </a:r>
          <a:endParaRPr lang="en-US" b="0" i="1" dirty="0"/>
        </a:p>
      </dgm:t>
    </dgm:pt>
    <dgm:pt modelId="{7E4CBA33-6F49-4AC2-AA3D-614852BD5D98}" type="parTrans" cxnId="{5442F0A7-703D-44C4-A926-65506C8BD969}">
      <dgm:prSet/>
      <dgm:spPr/>
      <dgm:t>
        <a:bodyPr/>
        <a:lstStyle/>
        <a:p>
          <a:endParaRPr lang="en-US"/>
        </a:p>
      </dgm:t>
    </dgm:pt>
    <dgm:pt modelId="{5A8D77D3-7E26-486E-B5F3-F16D7A1B1D27}" type="sibTrans" cxnId="{5442F0A7-703D-44C4-A926-65506C8BD969}">
      <dgm:prSet/>
      <dgm:spPr/>
      <dgm:t>
        <a:bodyPr/>
        <a:lstStyle/>
        <a:p>
          <a:endParaRPr lang="en-US"/>
        </a:p>
      </dgm:t>
    </dgm:pt>
    <dgm:pt modelId="{2C50373E-8440-4D2B-9DB5-1ACA7DEA4BC6}" type="pres">
      <dgm:prSet presAssocID="{BBCE4002-277A-4197-9DB9-4067782A7B2F}" presName="cycle" presStyleCnt="0">
        <dgm:presLayoutVars>
          <dgm:chMax val="1"/>
          <dgm:dir/>
          <dgm:animLvl val="ctr"/>
          <dgm:resizeHandles val="exact"/>
        </dgm:presLayoutVars>
      </dgm:prSet>
      <dgm:spPr/>
      <dgm:t>
        <a:bodyPr/>
        <a:lstStyle/>
        <a:p>
          <a:endParaRPr lang="en-US"/>
        </a:p>
      </dgm:t>
    </dgm:pt>
    <dgm:pt modelId="{D8CD19D1-767E-47B0-9E25-413F36A9E79C}" type="pres">
      <dgm:prSet presAssocID="{F290450E-9666-449F-B77B-A2D7A2D2D787}" presName="centerShape" presStyleLbl="node0" presStyleIdx="0" presStyleCnt="1" custLinFactNeighborX="-15152" custLinFactNeighborY="-45728"/>
      <dgm:spPr/>
      <dgm:t>
        <a:bodyPr/>
        <a:lstStyle/>
        <a:p>
          <a:endParaRPr lang="en-US"/>
        </a:p>
      </dgm:t>
    </dgm:pt>
    <dgm:pt modelId="{FD345FEE-745D-48BA-9AE1-9ED0BCA48BA0}" type="pres">
      <dgm:prSet presAssocID="{097C3A1B-799F-438F-8BD2-D22E77D221D5}" presName="parTrans" presStyleLbl="bgSibTrans2D1" presStyleIdx="0" presStyleCnt="3" custLinFactNeighborX="9366"/>
      <dgm:spPr/>
      <dgm:t>
        <a:bodyPr/>
        <a:lstStyle/>
        <a:p>
          <a:endParaRPr lang="en-US"/>
        </a:p>
      </dgm:t>
    </dgm:pt>
    <dgm:pt modelId="{95CAB7D7-5535-40F8-80A2-42C84643FE7A}" type="pres">
      <dgm:prSet presAssocID="{7080F3E6-39AC-42BE-8D63-EDFFB844F216}" presName="node" presStyleLbl="node1" presStyleIdx="0" presStyleCnt="3" custRadScaleRad="136305" custRadScaleInc="-16857">
        <dgm:presLayoutVars>
          <dgm:bulletEnabled val="1"/>
        </dgm:presLayoutVars>
      </dgm:prSet>
      <dgm:spPr/>
      <dgm:t>
        <a:bodyPr/>
        <a:lstStyle/>
        <a:p>
          <a:endParaRPr lang="en-US"/>
        </a:p>
      </dgm:t>
    </dgm:pt>
    <dgm:pt modelId="{D86A85E7-AE73-4884-890F-A091A93E1959}" type="pres">
      <dgm:prSet presAssocID="{703F4702-A550-4628-98F9-A4B918666362}" presName="parTrans" presStyleLbl="bgSibTrans2D1" presStyleIdx="1" presStyleCnt="3"/>
      <dgm:spPr/>
      <dgm:t>
        <a:bodyPr/>
        <a:lstStyle/>
        <a:p>
          <a:endParaRPr lang="en-US"/>
        </a:p>
      </dgm:t>
    </dgm:pt>
    <dgm:pt modelId="{86EA4605-43DD-41BA-AD6D-4699DD3F92F3}" type="pres">
      <dgm:prSet presAssocID="{714A8310-4ADB-46B3-91FE-E5F398384C8B}" presName="node" presStyleLbl="node1" presStyleIdx="1" presStyleCnt="3" custRadScaleRad="23167" custRadScaleInc="-169842">
        <dgm:presLayoutVars>
          <dgm:bulletEnabled val="1"/>
        </dgm:presLayoutVars>
      </dgm:prSet>
      <dgm:spPr/>
      <dgm:t>
        <a:bodyPr/>
        <a:lstStyle/>
        <a:p>
          <a:endParaRPr lang="en-US"/>
        </a:p>
      </dgm:t>
    </dgm:pt>
    <dgm:pt modelId="{E3409304-0794-4D77-8ABA-D4BE18EB857D}" type="pres">
      <dgm:prSet presAssocID="{7E4CBA33-6F49-4AC2-AA3D-614852BD5D98}" presName="parTrans" presStyleLbl="bgSibTrans2D1" presStyleIdx="2" presStyleCnt="3" custLinFactNeighborX="-6984" custLinFactNeighborY="1767"/>
      <dgm:spPr/>
      <dgm:t>
        <a:bodyPr/>
        <a:lstStyle/>
        <a:p>
          <a:endParaRPr lang="en-US"/>
        </a:p>
      </dgm:t>
    </dgm:pt>
    <dgm:pt modelId="{40B0ADED-ABA6-4F9B-91AB-BCB6EF4BB3E0}" type="pres">
      <dgm:prSet presAssocID="{94BA20D9-4BE1-44FF-91D2-0DF0E624C047}" presName="node" presStyleLbl="node1" presStyleIdx="2" presStyleCnt="3" custScaleX="109898" custScaleY="147655" custRadScaleRad="92162" custRadScaleInc="-5812">
        <dgm:presLayoutVars>
          <dgm:bulletEnabled val="1"/>
        </dgm:presLayoutVars>
      </dgm:prSet>
      <dgm:spPr/>
      <dgm:t>
        <a:bodyPr/>
        <a:lstStyle/>
        <a:p>
          <a:endParaRPr lang="en-US"/>
        </a:p>
      </dgm:t>
    </dgm:pt>
  </dgm:ptLst>
  <dgm:cxnLst>
    <dgm:cxn modelId="{8C498169-2368-4DE1-86D0-ED9596F819A1}" type="presOf" srcId="{94BA20D9-4BE1-44FF-91D2-0DF0E624C047}" destId="{40B0ADED-ABA6-4F9B-91AB-BCB6EF4BB3E0}" srcOrd="0" destOrd="0" presId="urn:microsoft.com/office/officeart/2005/8/layout/radial4"/>
    <dgm:cxn modelId="{008137F8-B7E4-4363-89C4-F1CDF0E20F7D}" srcId="{F290450E-9666-449F-B77B-A2D7A2D2D787}" destId="{714A8310-4ADB-46B3-91FE-E5F398384C8B}" srcOrd="1" destOrd="0" parTransId="{703F4702-A550-4628-98F9-A4B918666362}" sibTransId="{ABFC6008-D1FE-461C-B524-D8C540D8CECD}"/>
    <dgm:cxn modelId="{5442F0A7-703D-44C4-A926-65506C8BD969}" srcId="{F290450E-9666-449F-B77B-A2D7A2D2D787}" destId="{94BA20D9-4BE1-44FF-91D2-0DF0E624C047}" srcOrd="2" destOrd="0" parTransId="{7E4CBA33-6F49-4AC2-AA3D-614852BD5D98}" sibTransId="{5A8D77D3-7E26-486E-B5F3-F16D7A1B1D27}"/>
    <dgm:cxn modelId="{03427C6E-C7B3-4BE6-8FB1-0F513EEC3963}" type="presOf" srcId="{714A8310-4ADB-46B3-91FE-E5F398384C8B}" destId="{86EA4605-43DD-41BA-AD6D-4699DD3F92F3}" srcOrd="0" destOrd="0" presId="urn:microsoft.com/office/officeart/2005/8/layout/radial4"/>
    <dgm:cxn modelId="{171A5F1C-0B91-4B87-84D7-FE235C9D10C2}" type="presOf" srcId="{703F4702-A550-4628-98F9-A4B918666362}" destId="{D86A85E7-AE73-4884-890F-A091A93E1959}" srcOrd="0" destOrd="0" presId="urn:microsoft.com/office/officeart/2005/8/layout/radial4"/>
    <dgm:cxn modelId="{FD10B63F-15C1-488A-AD6F-E54BB8BE819E}" type="presOf" srcId="{097C3A1B-799F-438F-8BD2-D22E77D221D5}" destId="{FD345FEE-745D-48BA-9AE1-9ED0BCA48BA0}" srcOrd="0" destOrd="0" presId="urn:microsoft.com/office/officeart/2005/8/layout/radial4"/>
    <dgm:cxn modelId="{D45E1966-AB7B-41EA-9F3C-2B4B1D4DAF88}" type="presOf" srcId="{7E4CBA33-6F49-4AC2-AA3D-614852BD5D98}" destId="{E3409304-0794-4D77-8ABA-D4BE18EB857D}" srcOrd="0" destOrd="0" presId="urn:microsoft.com/office/officeart/2005/8/layout/radial4"/>
    <dgm:cxn modelId="{34BEB4D3-7141-43F2-A0DF-26FF4174E299}" type="presOf" srcId="{7080F3E6-39AC-42BE-8D63-EDFFB844F216}" destId="{95CAB7D7-5535-40F8-80A2-42C84643FE7A}" srcOrd="0" destOrd="0" presId="urn:microsoft.com/office/officeart/2005/8/layout/radial4"/>
    <dgm:cxn modelId="{5AA1E3D3-8C56-4D69-8306-2891DDA2C076}" srcId="{F290450E-9666-449F-B77B-A2D7A2D2D787}" destId="{7080F3E6-39AC-42BE-8D63-EDFFB844F216}" srcOrd="0" destOrd="0" parTransId="{097C3A1B-799F-438F-8BD2-D22E77D221D5}" sibTransId="{58D39269-5820-48BE-8F32-7F1EB08CAA66}"/>
    <dgm:cxn modelId="{92A12CD8-2B09-40F1-A555-3FA449740956}" srcId="{BBCE4002-277A-4197-9DB9-4067782A7B2F}" destId="{F290450E-9666-449F-B77B-A2D7A2D2D787}" srcOrd="0" destOrd="0" parTransId="{732B08CF-8191-4AD8-A4C8-BA2FC86B1621}" sibTransId="{3969DFD3-E3D2-498A-9005-B5208904B308}"/>
    <dgm:cxn modelId="{5393A25F-415B-450E-9842-3F016566ACF0}" type="presOf" srcId="{F290450E-9666-449F-B77B-A2D7A2D2D787}" destId="{D8CD19D1-767E-47B0-9E25-413F36A9E79C}" srcOrd="0" destOrd="0" presId="urn:microsoft.com/office/officeart/2005/8/layout/radial4"/>
    <dgm:cxn modelId="{B9617E07-BFF2-47F8-9967-7C7420BE0BCA}" type="presOf" srcId="{BBCE4002-277A-4197-9DB9-4067782A7B2F}" destId="{2C50373E-8440-4D2B-9DB5-1ACA7DEA4BC6}" srcOrd="0" destOrd="0" presId="urn:microsoft.com/office/officeart/2005/8/layout/radial4"/>
    <dgm:cxn modelId="{B60392BB-A99F-4290-830A-7074E1E919A9}" type="presParOf" srcId="{2C50373E-8440-4D2B-9DB5-1ACA7DEA4BC6}" destId="{D8CD19D1-767E-47B0-9E25-413F36A9E79C}" srcOrd="0" destOrd="0" presId="urn:microsoft.com/office/officeart/2005/8/layout/radial4"/>
    <dgm:cxn modelId="{F6B71B0E-9120-4C33-AF2B-81E97366D8E7}" type="presParOf" srcId="{2C50373E-8440-4D2B-9DB5-1ACA7DEA4BC6}" destId="{FD345FEE-745D-48BA-9AE1-9ED0BCA48BA0}" srcOrd="1" destOrd="0" presId="urn:microsoft.com/office/officeart/2005/8/layout/radial4"/>
    <dgm:cxn modelId="{4C7433C7-B72C-4570-A01B-C8832F6A416E}" type="presParOf" srcId="{2C50373E-8440-4D2B-9DB5-1ACA7DEA4BC6}" destId="{95CAB7D7-5535-40F8-80A2-42C84643FE7A}" srcOrd="2" destOrd="0" presId="urn:microsoft.com/office/officeart/2005/8/layout/radial4"/>
    <dgm:cxn modelId="{27329741-21DF-4DA8-9E4C-1BCCAF9ACD9E}" type="presParOf" srcId="{2C50373E-8440-4D2B-9DB5-1ACA7DEA4BC6}" destId="{D86A85E7-AE73-4884-890F-A091A93E1959}" srcOrd="3" destOrd="0" presId="urn:microsoft.com/office/officeart/2005/8/layout/radial4"/>
    <dgm:cxn modelId="{5618DF90-89C8-419F-913F-A95F465BEB6E}" type="presParOf" srcId="{2C50373E-8440-4D2B-9DB5-1ACA7DEA4BC6}" destId="{86EA4605-43DD-41BA-AD6D-4699DD3F92F3}" srcOrd="4" destOrd="0" presId="urn:microsoft.com/office/officeart/2005/8/layout/radial4"/>
    <dgm:cxn modelId="{DC410FB8-8A3B-480F-8214-F9F843A9ADD8}" type="presParOf" srcId="{2C50373E-8440-4D2B-9DB5-1ACA7DEA4BC6}" destId="{E3409304-0794-4D77-8ABA-D4BE18EB857D}" srcOrd="5" destOrd="0" presId="urn:microsoft.com/office/officeart/2005/8/layout/radial4"/>
    <dgm:cxn modelId="{8ED95A56-2E73-4B0A-863C-55E74AD5E040}" type="presParOf" srcId="{2C50373E-8440-4D2B-9DB5-1ACA7DEA4BC6}" destId="{40B0ADED-ABA6-4F9B-91AB-BCB6EF4BB3E0}"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D19D1-767E-47B0-9E25-413F36A9E79C}">
      <dsp:nvSpPr>
        <dsp:cNvPr id="0" name=""/>
        <dsp:cNvSpPr/>
      </dsp:nvSpPr>
      <dsp:spPr>
        <a:xfrm>
          <a:off x="2214755" y="0"/>
          <a:ext cx="1853129" cy="185312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Community Building</a:t>
          </a:r>
          <a:endParaRPr lang="en-US" sz="2000" b="1" kern="1200" dirty="0"/>
        </a:p>
      </dsp:txBody>
      <dsp:txXfrm>
        <a:off x="2486139" y="271384"/>
        <a:ext cx="1310361" cy="1310361"/>
      </dsp:txXfrm>
    </dsp:sp>
    <dsp:sp modelId="{FD345FEE-745D-48BA-9AE1-9ED0BCA48BA0}">
      <dsp:nvSpPr>
        <dsp:cNvPr id="0" name=""/>
        <dsp:cNvSpPr/>
      </dsp:nvSpPr>
      <dsp:spPr>
        <a:xfrm rot="9610354">
          <a:off x="969592" y="1241042"/>
          <a:ext cx="1395771" cy="52814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CAB7D7-5535-40F8-80A2-42C84643FE7A}">
      <dsp:nvSpPr>
        <dsp:cNvPr id="0" name=""/>
        <dsp:cNvSpPr/>
      </dsp:nvSpPr>
      <dsp:spPr>
        <a:xfrm>
          <a:off x="0" y="1037638"/>
          <a:ext cx="1760473" cy="140837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b="1" i="0" kern="1200" dirty="0" smtClean="0"/>
            <a:t>Individuals</a:t>
          </a:r>
        </a:p>
        <a:p>
          <a:pPr lvl="0" algn="ctr" defTabSz="577850">
            <a:lnSpc>
              <a:spcPct val="90000"/>
            </a:lnSpc>
            <a:spcBef>
              <a:spcPct val="0"/>
            </a:spcBef>
            <a:spcAft>
              <a:spcPct val="35000"/>
            </a:spcAft>
          </a:pPr>
          <a:r>
            <a:rPr lang="en-US" sz="1300" i="1" kern="1200" dirty="0" smtClean="0"/>
            <a:t>*Capacity</a:t>
          </a:r>
        </a:p>
        <a:p>
          <a:pPr lvl="0" algn="ctr" defTabSz="577850">
            <a:lnSpc>
              <a:spcPct val="90000"/>
            </a:lnSpc>
            <a:spcBef>
              <a:spcPct val="0"/>
            </a:spcBef>
            <a:spcAft>
              <a:spcPct val="35000"/>
            </a:spcAft>
          </a:pPr>
          <a:r>
            <a:rPr lang="en-US" sz="1300" i="1" kern="1200" dirty="0" smtClean="0"/>
            <a:t>*Empowerment</a:t>
          </a:r>
        </a:p>
        <a:p>
          <a:pPr lvl="0" algn="ctr" defTabSz="577850">
            <a:lnSpc>
              <a:spcPct val="90000"/>
            </a:lnSpc>
            <a:spcBef>
              <a:spcPct val="0"/>
            </a:spcBef>
            <a:spcAft>
              <a:spcPct val="35000"/>
            </a:spcAft>
          </a:pPr>
          <a:r>
            <a:rPr lang="en-US" sz="1300" i="1" kern="1200" dirty="0" smtClean="0"/>
            <a:t>*Leadership Development</a:t>
          </a:r>
        </a:p>
      </dsp:txBody>
      <dsp:txXfrm>
        <a:off x="41250" y="1078888"/>
        <a:ext cx="1677973" cy="1325878"/>
      </dsp:txXfrm>
    </dsp:sp>
    <dsp:sp modelId="{D86A85E7-AE73-4884-890F-A091A93E1959}">
      <dsp:nvSpPr>
        <dsp:cNvPr id="0" name=""/>
        <dsp:cNvSpPr/>
      </dsp:nvSpPr>
      <dsp:spPr>
        <a:xfrm rot="5126178">
          <a:off x="2609086" y="2326210"/>
          <a:ext cx="1330065" cy="528141"/>
        </a:xfrm>
        <a:prstGeom prst="lef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EA4605-43DD-41BA-AD6D-4699DD3F92F3}">
      <dsp:nvSpPr>
        <dsp:cNvPr id="0" name=""/>
        <dsp:cNvSpPr/>
      </dsp:nvSpPr>
      <dsp:spPr>
        <a:xfrm>
          <a:off x="2446797" y="2549016"/>
          <a:ext cx="1760473" cy="1408378"/>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b="1" kern="1200" dirty="0" smtClean="0"/>
            <a:t>Associations</a:t>
          </a:r>
        </a:p>
        <a:p>
          <a:pPr lvl="0" algn="ctr" defTabSz="577850">
            <a:lnSpc>
              <a:spcPct val="90000"/>
            </a:lnSpc>
            <a:spcBef>
              <a:spcPct val="0"/>
            </a:spcBef>
            <a:spcAft>
              <a:spcPct val="35000"/>
            </a:spcAft>
          </a:pPr>
          <a:r>
            <a:rPr lang="en-US" sz="1300" b="0" i="1" kern="1200" dirty="0" smtClean="0"/>
            <a:t>*Nature, Strength, and Scope of Relationships</a:t>
          </a:r>
          <a:endParaRPr lang="en-US" sz="1300" b="0" i="1" kern="1200" dirty="0"/>
        </a:p>
      </dsp:txBody>
      <dsp:txXfrm>
        <a:off x="2488047" y="2590266"/>
        <a:ext cx="1677973" cy="1325878"/>
      </dsp:txXfrm>
    </dsp:sp>
    <dsp:sp modelId="{E3409304-0794-4D77-8ABA-D4BE18EB857D}">
      <dsp:nvSpPr>
        <dsp:cNvPr id="0" name=""/>
        <dsp:cNvSpPr/>
      </dsp:nvSpPr>
      <dsp:spPr>
        <a:xfrm rot="1087124">
          <a:off x="3958956" y="1238061"/>
          <a:ext cx="1601935" cy="528141"/>
        </a:xfrm>
        <a:prstGeom prst="lef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B0ADED-ABA6-4F9B-91AB-BCB6EF4BB3E0}">
      <dsp:nvSpPr>
        <dsp:cNvPr id="0" name=""/>
        <dsp:cNvSpPr/>
      </dsp:nvSpPr>
      <dsp:spPr>
        <a:xfrm>
          <a:off x="4665691" y="702119"/>
          <a:ext cx="1934724" cy="2079541"/>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577850">
            <a:lnSpc>
              <a:spcPct val="90000"/>
            </a:lnSpc>
            <a:spcBef>
              <a:spcPct val="0"/>
            </a:spcBef>
            <a:spcAft>
              <a:spcPct val="35000"/>
            </a:spcAft>
          </a:pPr>
          <a:r>
            <a:rPr lang="en-US" sz="1300" b="1" kern="1200" dirty="0" smtClean="0"/>
            <a:t>Organizations</a:t>
          </a:r>
        </a:p>
        <a:p>
          <a:pPr lvl="0" algn="ctr" defTabSz="577850">
            <a:lnSpc>
              <a:spcPct val="90000"/>
            </a:lnSpc>
            <a:spcBef>
              <a:spcPct val="0"/>
            </a:spcBef>
            <a:spcAft>
              <a:spcPct val="35000"/>
            </a:spcAft>
          </a:pPr>
          <a:r>
            <a:rPr lang="en-US" sz="1300" b="0" i="1" kern="1200" dirty="0" smtClean="0"/>
            <a:t>*Developing the capacity to provide goods and services effectively</a:t>
          </a:r>
        </a:p>
        <a:p>
          <a:pPr lvl="0" algn="ctr" defTabSz="577850">
            <a:lnSpc>
              <a:spcPct val="90000"/>
            </a:lnSpc>
            <a:spcBef>
              <a:spcPct val="0"/>
            </a:spcBef>
            <a:spcAft>
              <a:spcPct val="35000"/>
            </a:spcAft>
          </a:pPr>
          <a:r>
            <a:rPr lang="en-US" sz="1300" b="0" i="1" kern="1200" dirty="0" smtClean="0"/>
            <a:t>*Maximize resources and coordinate strategies with other organizations</a:t>
          </a:r>
          <a:endParaRPr lang="en-US" sz="1300" b="0" i="1" kern="1200" dirty="0"/>
        </a:p>
      </dsp:txBody>
      <dsp:txXfrm>
        <a:off x="4722357" y="758785"/>
        <a:ext cx="1821392" cy="196620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732D5B0-1F3E-465A-B617-B5159CF25F2A}" type="datetimeFigureOut">
              <a:rPr lang="en-US"/>
              <a:pPr>
                <a:defRPr/>
              </a:pPr>
              <a:t>9/19/2014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89A5BCB-7EB9-49B6-99F7-C1DAE449B642}" type="slidenum">
              <a:rPr lang="en-US"/>
              <a:pPr>
                <a:defRPr/>
              </a:pPr>
              <a:t>‹#›</a:t>
            </a:fld>
            <a:endParaRPr lang="en-US"/>
          </a:p>
        </p:txBody>
      </p:sp>
    </p:spTree>
    <p:extLst>
      <p:ext uri="{BB962C8B-B14F-4D97-AF65-F5344CB8AC3E}">
        <p14:creationId xmlns:p14="http://schemas.microsoft.com/office/powerpoint/2010/main" val="31881547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63C5AF-9170-4F48-97E0-70B9557C88A7}" type="datetimeFigureOut">
              <a:rPr lang="en-US"/>
              <a:pPr>
                <a:defRPr/>
              </a:pPr>
              <a:t>9/19/2014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FF90771-A8D3-43F2-9107-9A88F7D91317}" type="slidenum">
              <a:rPr lang="en-US"/>
              <a:pPr>
                <a:defRPr/>
              </a:pPr>
              <a:t>‹#›</a:t>
            </a:fld>
            <a:endParaRPr lang="en-US"/>
          </a:p>
        </p:txBody>
      </p:sp>
    </p:spTree>
    <p:extLst>
      <p:ext uri="{BB962C8B-B14F-4D97-AF65-F5344CB8AC3E}">
        <p14:creationId xmlns:p14="http://schemas.microsoft.com/office/powerpoint/2010/main" val="272116323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pa.gov/brownfields/about.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1C80A64-75AC-4DF9-8FB8-4749F11C321A}"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Required by state law for 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cities </a:t>
            </a:r>
            <a:r>
              <a:rPr lang="en-US" sz="1000" kern="1200" dirty="0" smtClean="0">
                <a:solidFill>
                  <a:schemeClr val="tx1"/>
                </a:solidFill>
                <a:latin typeface="+mn-lt"/>
                <a:ea typeface="+mn-ea"/>
                <a:cs typeface="+mn-cs"/>
              </a:rPr>
              <a:t>&amp;</a:t>
            </a:r>
            <a:r>
              <a:rPr lang="en-US" sz="1200" kern="1200" dirty="0" smtClean="0">
                <a:solidFill>
                  <a:schemeClr val="tx1"/>
                </a:solidFill>
                <a:latin typeface="+mn-lt"/>
                <a:ea typeface="+mn-ea"/>
                <a:cs typeface="+mn-cs"/>
              </a:rPr>
              <a:t> counties</a:t>
            </a:r>
          </a:p>
          <a:p>
            <a:r>
              <a:rPr lang="en-US" sz="1200" kern="1200" dirty="0" smtClean="0">
                <a:solidFill>
                  <a:schemeClr val="tx1"/>
                </a:solidFill>
                <a:latin typeface="+mn-lt"/>
                <a:ea typeface="+mn-ea"/>
                <a:cs typeface="+mn-cs"/>
              </a:rPr>
              <a:t>•“Blueprint” for guiding growth &amp; development</a:t>
            </a:r>
          </a:p>
          <a:p>
            <a:r>
              <a:rPr lang="en-US" sz="1200" kern="1200" dirty="0" smtClean="0">
                <a:solidFill>
                  <a:schemeClr val="tx1"/>
                </a:solidFill>
                <a:latin typeface="+mn-lt"/>
                <a:ea typeface="+mn-ea"/>
                <a:cs typeface="+mn-cs"/>
              </a:rPr>
              <a:t>•Must consist of 7 elements: Land Use, Circulation, Housing, Safety,</a:t>
            </a:r>
          </a:p>
          <a:p>
            <a:r>
              <a:rPr lang="en-US" sz="1200" kern="1200" dirty="0" smtClean="0">
                <a:solidFill>
                  <a:schemeClr val="tx1"/>
                </a:solidFill>
                <a:latin typeface="+mn-lt"/>
                <a:ea typeface="+mn-ea"/>
                <a:cs typeface="+mn-cs"/>
              </a:rPr>
              <a:t>Conservation, Noise, and Open Space</a:t>
            </a: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different colors represent different land uses. This image is for the land under the County of San Diego.</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10</a:t>
            </a:fld>
            <a:endParaRPr lang="en-US"/>
          </a:p>
        </p:txBody>
      </p:sp>
    </p:spTree>
    <p:extLst>
      <p:ext uri="{BB962C8B-B14F-4D97-AF65-F5344CB8AC3E}">
        <p14:creationId xmlns:p14="http://schemas.microsoft.com/office/powerpoint/2010/main" val="3674067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the General Plan influence</a:t>
            </a:r>
            <a:r>
              <a:rPr lang="en-US" baseline="0" dirty="0" smtClean="0"/>
              <a:t> health? The general plan sets the vision for our communities, including what transportation, park services, bicycle networks will look like in our future.</a:t>
            </a:r>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11</a:t>
            </a:fld>
            <a:endParaRPr lang="en-US"/>
          </a:p>
        </p:txBody>
      </p:sp>
    </p:spTree>
    <p:extLst>
      <p:ext uri="{BB962C8B-B14F-4D97-AF65-F5344CB8AC3E}">
        <p14:creationId xmlns:p14="http://schemas.microsoft.com/office/powerpoint/2010/main" val="1697663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mn-lt"/>
                <a:ea typeface="+mn-ea"/>
                <a:cs typeface="+mn-cs"/>
              </a:rPr>
              <a:t>Why is regional transportation planning important? Provide examples and demonstrate the significance of transportation planning.</a:t>
            </a:r>
          </a:p>
          <a:p>
            <a:r>
              <a:rPr lang="en-US" b="1" u="sng" dirty="0">
                <a:cs typeface="Calibri"/>
              </a:rPr>
              <a:t>Intergenerational (IG) Audience:</a:t>
            </a:r>
            <a:r>
              <a:rPr lang="en-US" dirty="0">
                <a:cs typeface="Calibri"/>
              </a:rPr>
              <a:t> It is important to consider transportation options related to access and ease of travel among for various age group</a:t>
            </a:r>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12</a:t>
            </a:fld>
            <a:endParaRPr lang="en-US"/>
          </a:p>
        </p:txBody>
      </p:sp>
    </p:spTree>
    <p:extLst>
      <p:ext uri="{BB962C8B-B14F-4D97-AF65-F5344CB8AC3E}">
        <p14:creationId xmlns:p14="http://schemas.microsoft.com/office/powerpoint/2010/main" val="526213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F90771-A8D3-43F2-9107-9A88F7D91317}" type="slidenum">
              <a:rPr lang="en-US"/>
              <a:pPr>
                <a:defRPr/>
              </a:pPr>
              <a:t>13</a:t>
            </a:fld>
            <a:endParaRPr lang="en-US"/>
          </a:p>
        </p:txBody>
      </p:sp>
    </p:spTree>
    <p:extLst>
      <p:ext uri="{BB962C8B-B14F-4D97-AF65-F5344CB8AC3E}">
        <p14:creationId xmlns:p14="http://schemas.microsoft.com/office/powerpoint/2010/main" val="2697251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t>Source: </a:t>
            </a:r>
            <a:r>
              <a:rPr lang="en-US" sz="1200" u="sng" dirty="0" smtClean="0">
                <a:ea typeface="ＭＳ Ｐゴシック" pitchFamily="34" charset="-128"/>
                <a:hlinkClick r:id="rId3"/>
              </a:rPr>
              <a:t>EPA webpage:  http://www.epa.gov/brownfields/about.htm</a:t>
            </a:r>
            <a:endParaRPr lang="en-US" sz="1200" dirty="0" smtClean="0">
              <a:ea typeface="ＭＳ Ｐゴシック" pitchFamily="34" charset="-128"/>
            </a:endParaRPr>
          </a:p>
          <a:p>
            <a:pPr eaLnBrk="1" hangingPunct="1">
              <a:spcBef>
                <a:spcPct val="0"/>
              </a:spcBef>
            </a:pPr>
            <a:endParaRPr lang="en-US" dirty="0"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30F4D0-03DC-42CC-B04C-1E53FEFDF895}"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00C227-C9EA-4592-8D1B-E0C6DBB737E9}" type="slidenum">
              <a:rPr lang="en-US"/>
              <a:pPr>
                <a:defRPr/>
              </a:pPr>
              <a:t>15</a:t>
            </a:fld>
            <a:endParaRPr lang="en-US"/>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400" dirty="0" smtClean="0">
                <a:solidFill>
                  <a:srgbClr val="FFFFFF"/>
                </a:solidFill>
              </a:rPr>
              <a:t>Mix</a:t>
            </a:r>
            <a:r>
              <a:rPr lang="en-US" sz="1400" baseline="0" dirty="0" smtClean="0">
                <a:solidFill>
                  <a:srgbClr val="FFFFFF"/>
                </a:solidFill>
              </a:rPr>
              <a:t> of</a:t>
            </a:r>
            <a:r>
              <a:rPr lang="en-US" sz="1400" dirty="0" smtClean="0">
                <a:solidFill>
                  <a:srgbClr val="FFFFFF"/>
                </a:solidFill>
              </a:rPr>
              <a:t> Land Use – land use that allows for </a:t>
            </a:r>
            <a:r>
              <a:rPr lang="en-US" sz="1400" baseline="0" dirty="0" smtClean="0">
                <a:solidFill>
                  <a:srgbClr val="FFFFFF"/>
                </a:solidFill>
              </a:rPr>
              <a:t>a variety of users (including bicyclists, walkers, drivers, transit riders, sports teams, hikers, shoppers, picnickers, etc.) </a:t>
            </a:r>
            <a:endParaRPr lang="en-US" sz="1400" dirty="0" smtClean="0">
              <a:solidFill>
                <a:srgbClr val="FFFFFF"/>
              </a:solidFill>
            </a:endParaRPr>
          </a:p>
          <a:p>
            <a:endParaRPr lang="en-US" sz="1400" dirty="0" smtClean="0">
              <a:solidFill>
                <a:srgbClr val="FFFFFF"/>
              </a:solidFill>
            </a:endParaRPr>
          </a:p>
          <a:p>
            <a:r>
              <a:rPr lang="en-US" sz="1400" i="1" dirty="0" smtClean="0">
                <a:solidFill>
                  <a:srgbClr val="FFFFFF"/>
                </a:solidFill>
              </a:rPr>
              <a:t>Sources: Cambridge Systematics 1994; UNC-Highway Safety Research Center 1994; EPA/CDC </a:t>
            </a:r>
            <a:r>
              <a:rPr lang="en-US" sz="1400" i="1" dirty="0" err="1" smtClean="0">
                <a:solidFill>
                  <a:srgbClr val="FFFFFF"/>
                </a:solidFill>
              </a:rPr>
              <a:t>Greenstyles</a:t>
            </a:r>
            <a:r>
              <a:rPr lang="en-US" sz="1400" i="1" dirty="0" smtClean="0">
                <a:solidFill>
                  <a:srgbClr val="FFFFFF"/>
                </a:solidFill>
              </a:rPr>
              <a:t> Survey 1999; Nebraska Social Indicators Survey 1999</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kumimoji="1" lang="en-US" altLang="en-US" sz="1200" i="1" dirty="0" smtClean="0">
                <a:latin typeface="Times New Roman" pitchFamily="18" charset="0"/>
              </a:rPr>
              <a:t>[Blue boxes can be moved to</a:t>
            </a:r>
            <a:r>
              <a:rPr kumimoji="1" lang="en-US" altLang="en-US" sz="1200" i="1" baseline="0" dirty="0" smtClean="0">
                <a:latin typeface="Times New Roman" pitchFamily="18" charset="0"/>
              </a:rPr>
              <a:t> so that group can guess the amounts</a:t>
            </a:r>
            <a:r>
              <a:rPr kumimoji="1" lang="en-US" altLang="en-US" sz="1200" i="1" baseline="0" dirty="0" smtClean="0">
                <a:latin typeface="Times New Roman" pitchFamily="18" charset="0"/>
              </a:rPr>
              <a:t>. If using animation function, the non-smoking number is revealed first for a more dramatic effect.]</a:t>
            </a:r>
            <a:endParaRPr kumimoji="1" lang="en-US" altLang="en-US" sz="1200" i="1" dirty="0" smtClean="0">
              <a:latin typeface="Times New Roman" pitchFamily="18"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kumimoji="1" lang="en-US" altLang="en-US" sz="1200" i="1" dirty="0" smtClean="0">
              <a:latin typeface="Times New Roman" pitchFamily="18"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kumimoji="1" lang="en-US" altLang="en-US" sz="1200" i="1" dirty="0" smtClean="0">
                <a:latin typeface="Times New Roman" pitchFamily="18" charset="0"/>
              </a:rPr>
              <a:t>Source: Michael Pratt et al, Physician and Sports Medicine, 28,10, October 2000. CDC 2004</a:t>
            </a:r>
          </a:p>
          <a:p>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16</a:t>
            </a:fld>
            <a:endParaRPr lang="en-US"/>
          </a:p>
        </p:txBody>
      </p:sp>
    </p:spTree>
    <p:extLst>
      <p:ext uri="{BB962C8B-B14F-4D97-AF65-F5344CB8AC3E}">
        <p14:creationId xmlns:p14="http://schemas.microsoft.com/office/powerpoint/2010/main" val="4017661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[VIDEO: Summarizing health benefits and healthy community design principles:</a:t>
            </a:r>
            <a:r>
              <a:rPr lang="en-US" baseline="0" dirty="0" smtClean="0"/>
              <a:t> </a:t>
            </a:r>
            <a:r>
              <a:rPr lang="en-US" dirty="0" smtClean="0"/>
              <a:t>http://www.cdc.gov/healthyplaces/healthy_comm_design.htm ] </a:t>
            </a:r>
          </a:p>
          <a:p>
            <a:pPr eaLnBrk="1" hangingPunct="1">
              <a:spcBef>
                <a:spcPct val="0"/>
              </a:spcBef>
            </a:pPr>
            <a:endParaRPr lang="en-US" dirty="0"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EEC719-4FB2-4955-BAE4-4AA5638D2A33}"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340DB5-D087-48C5-BD24-DEB1F990F98D}" type="slidenum">
              <a:rPr lang="en-US"/>
              <a:pPr>
                <a:defRPr/>
              </a:pPr>
              <a:t>18</a:t>
            </a:fld>
            <a:endParaRPr lang="en-US"/>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smtClean="0"/>
              <a:t>T</a:t>
            </a:r>
            <a:r>
              <a:rPr lang="en-US" dirty="0" smtClean="0"/>
              <a:t>he General Plan provides the 30,000 foot vision for the City.</a:t>
            </a:r>
          </a:p>
          <a:p>
            <a:r>
              <a:rPr lang="en-US" dirty="0" smtClean="0"/>
              <a:t>Zoning and Specific</a:t>
            </a:r>
            <a:r>
              <a:rPr lang="en-US" baseline="0" dirty="0" smtClean="0"/>
              <a:t> Plans</a:t>
            </a:r>
            <a:r>
              <a:rPr lang="en-US" dirty="0" smtClean="0"/>
              <a:t> start talk</a:t>
            </a:r>
            <a:r>
              <a:rPr lang="en-US" baseline="0" dirty="0" smtClean="0"/>
              <a:t> about details for specific areas. The General Plan and the Zoning and Specific Plans should complement each other.</a:t>
            </a:r>
          </a:p>
          <a:p>
            <a:endParaRPr lang="en-US" baseline="0" dirty="0" smtClean="0"/>
          </a:p>
          <a:p>
            <a:pPr eaLnBrk="1" fontAlgn="auto" hangingPunct="1">
              <a:spcBef>
                <a:spcPts val="0"/>
              </a:spcBef>
              <a:spcAft>
                <a:spcPts val="0"/>
              </a:spcAft>
              <a:defRPr/>
            </a:pPr>
            <a:r>
              <a:rPr lang="en-US" dirty="0" smtClean="0"/>
              <a:t>GENERAL PLAN: </a:t>
            </a:r>
          </a:p>
          <a:p>
            <a:pPr eaLnBrk="1" fontAlgn="auto" hangingPunct="1">
              <a:spcBef>
                <a:spcPts val="0"/>
              </a:spcBef>
              <a:spcAft>
                <a:spcPts val="0"/>
              </a:spcAft>
              <a:buFont typeface="Arial"/>
              <a:buChar char="•"/>
              <a:defRPr/>
            </a:pPr>
            <a:r>
              <a:rPr lang="en-US" dirty="0" smtClean="0"/>
              <a:t>defines and communicates</a:t>
            </a:r>
            <a:r>
              <a:rPr lang="en-US" baseline="0" dirty="0" smtClean="0"/>
              <a:t> the county’s </a:t>
            </a:r>
            <a:r>
              <a:rPr lang="en-US" dirty="0" smtClean="0"/>
              <a:t>vision</a:t>
            </a:r>
          </a:p>
          <a:p>
            <a:pPr eaLnBrk="1" fontAlgn="auto" hangingPunct="1">
              <a:spcBef>
                <a:spcPts val="0"/>
              </a:spcBef>
              <a:spcAft>
                <a:spcPts val="0"/>
              </a:spcAft>
              <a:buFont typeface="Arial"/>
              <a:buChar char="•"/>
              <a:defRPr/>
            </a:pPr>
            <a:r>
              <a:rPr lang="en-US" dirty="0" smtClean="0"/>
              <a:t>Provides</a:t>
            </a:r>
            <a:r>
              <a:rPr lang="en-US" baseline="0" dirty="0" smtClean="0"/>
              <a:t> </a:t>
            </a:r>
            <a:r>
              <a:rPr lang="en-US" dirty="0" smtClean="0"/>
              <a:t>long-term outlook</a:t>
            </a:r>
          </a:p>
          <a:p>
            <a:pPr eaLnBrk="1" fontAlgn="auto" hangingPunct="1">
              <a:spcBef>
                <a:spcPts val="0"/>
              </a:spcBef>
              <a:spcAft>
                <a:spcPts val="0"/>
              </a:spcAft>
              <a:buFont typeface="Arial"/>
              <a:buChar char="•"/>
              <a:defRPr/>
            </a:pPr>
            <a:r>
              <a:rPr lang="en-US" dirty="0" smtClean="0"/>
              <a:t>identifies the types of development that will be allowed, the spatial relationships among land uses</a:t>
            </a:r>
          </a:p>
          <a:p>
            <a:pPr eaLnBrk="1" fontAlgn="auto" hangingPunct="1">
              <a:spcBef>
                <a:spcPts val="0"/>
              </a:spcBef>
              <a:spcAft>
                <a:spcPts val="0"/>
              </a:spcAft>
              <a:buFont typeface="Arial"/>
              <a:buChar char="•"/>
              <a:defRPr/>
            </a:pPr>
            <a:r>
              <a:rPr lang="en-US" dirty="0" smtClean="0"/>
              <a:t>Required by state law that each city and each county adopt a general plan containing (at least) the following seven components or "elements": land use, circulation, housing, conservation, open-space, noise, and safety.</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AREA/COMMUNITY PLANS:</a:t>
            </a:r>
          </a:p>
          <a:p>
            <a:pPr eaLnBrk="1" fontAlgn="auto" hangingPunct="1">
              <a:spcBef>
                <a:spcPts val="0"/>
              </a:spcBef>
              <a:spcAft>
                <a:spcPts val="0"/>
              </a:spcAft>
              <a:buFont typeface="Arial"/>
              <a:buChar char="•"/>
              <a:defRPr/>
            </a:pPr>
            <a:r>
              <a:rPr lang="en-US" dirty="0" smtClean="0"/>
              <a:t>optional components of the local general plan </a:t>
            </a:r>
          </a:p>
          <a:p>
            <a:pPr eaLnBrk="1" fontAlgn="auto" hangingPunct="1">
              <a:spcBef>
                <a:spcPts val="0"/>
              </a:spcBef>
              <a:spcAft>
                <a:spcPts val="0"/>
              </a:spcAft>
              <a:buFont typeface="Arial"/>
              <a:buChar char="•"/>
              <a:defRPr/>
            </a:pPr>
            <a:r>
              <a:rPr lang="en-US" dirty="0" smtClean="0"/>
              <a:t>Focus particular area or community </a:t>
            </a:r>
          </a:p>
          <a:p>
            <a:pPr eaLnBrk="1" fontAlgn="auto" hangingPunct="1">
              <a:spcBef>
                <a:spcPts val="0"/>
              </a:spcBef>
              <a:spcAft>
                <a:spcPts val="0"/>
              </a:spcAft>
              <a:buFont typeface="Arial"/>
              <a:buNone/>
              <a:defRPr/>
            </a:pPr>
            <a:endParaRPr lang="en-US" dirty="0" smtClean="0"/>
          </a:p>
          <a:p>
            <a:pPr eaLnBrk="1" fontAlgn="auto" hangingPunct="1">
              <a:spcBef>
                <a:spcPts val="0"/>
              </a:spcBef>
              <a:spcAft>
                <a:spcPts val="0"/>
              </a:spcAft>
              <a:buFont typeface="Arial"/>
              <a:buNone/>
              <a:defRPr/>
            </a:pPr>
            <a:r>
              <a:rPr lang="en-US" dirty="0" smtClean="0"/>
              <a:t>SPECIFIC/MASTER PLANS: </a:t>
            </a:r>
          </a:p>
          <a:p>
            <a:pPr eaLnBrk="1" fontAlgn="auto" hangingPunct="1">
              <a:spcBef>
                <a:spcPts val="0"/>
              </a:spcBef>
              <a:spcAft>
                <a:spcPts val="0"/>
              </a:spcAft>
              <a:buFont typeface="Arial"/>
              <a:buChar char="•"/>
              <a:defRPr/>
            </a:pPr>
            <a:r>
              <a:rPr lang="en-US" dirty="0" smtClean="0"/>
              <a:t>focus heavily on implementation for a specific area </a:t>
            </a:r>
          </a:p>
          <a:p>
            <a:pPr eaLnBrk="1" fontAlgn="auto" hangingPunct="1">
              <a:spcBef>
                <a:spcPts val="0"/>
              </a:spcBef>
              <a:spcAft>
                <a:spcPts val="0"/>
              </a:spcAft>
              <a:buFont typeface="Arial"/>
              <a:buChar char="•"/>
              <a:defRPr/>
            </a:pPr>
            <a:r>
              <a:rPr lang="en-US" dirty="0" smtClean="0"/>
              <a:t>adopted separately from the general plan &amp; required to include: land use plan, an infrastructure development and financing plan, and development standards </a:t>
            </a:r>
          </a:p>
          <a:p>
            <a:pPr eaLnBrk="1" fontAlgn="auto" hangingPunct="1">
              <a:spcBef>
                <a:spcPts val="0"/>
              </a:spcBef>
              <a:spcAft>
                <a:spcPts val="0"/>
              </a:spcAft>
              <a:buFont typeface="Arial"/>
              <a:buNone/>
              <a:defRPr/>
            </a:pPr>
            <a:endParaRPr lang="en-US" dirty="0" smtClean="0"/>
          </a:p>
          <a:p>
            <a:pPr eaLnBrk="1" fontAlgn="auto" hangingPunct="1">
              <a:spcBef>
                <a:spcPts val="0"/>
              </a:spcBef>
              <a:spcAft>
                <a:spcPts val="0"/>
              </a:spcAft>
              <a:buFont typeface="Arial"/>
              <a:buNone/>
              <a:defRPr/>
            </a:pPr>
            <a:r>
              <a:rPr lang="en-US" dirty="0" smtClean="0"/>
              <a:t>ZONING:</a:t>
            </a:r>
          </a:p>
          <a:p>
            <a:pPr eaLnBrk="1" fontAlgn="auto" hangingPunct="1">
              <a:spcBef>
                <a:spcPts val="0"/>
              </a:spcBef>
              <a:spcAft>
                <a:spcPts val="0"/>
              </a:spcAft>
              <a:buFont typeface="Arial"/>
              <a:buChar char="•"/>
              <a:defRPr/>
            </a:pPr>
            <a:r>
              <a:rPr lang="en-US" dirty="0" smtClean="0"/>
              <a:t>local law that spells out the immediate, allowable uses for each piece of property </a:t>
            </a:r>
          </a:p>
          <a:p>
            <a:pPr eaLnBrk="1" fontAlgn="auto" hangingPunct="1">
              <a:spcBef>
                <a:spcPts val="0"/>
              </a:spcBef>
              <a:spcAft>
                <a:spcPts val="0"/>
              </a:spcAft>
              <a:buFont typeface="Arial"/>
              <a:buChar char="•"/>
              <a:defRPr/>
            </a:pPr>
            <a:r>
              <a:rPr lang="en-US" dirty="0" smtClean="0"/>
              <a:t>regulates present development through specific standards such as lot size, building setback, and a list of allowable uses </a:t>
            </a:r>
          </a:p>
          <a:p>
            <a:pPr eaLnBrk="1" fontAlgn="auto" hangingPunct="1">
              <a:spcBef>
                <a:spcPts val="0"/>
              </a:spcBef>
              <a:spcAft>
                <a:spcPts val="0"/>
              </a:spcAft>
              <a:buFont typeface="Arial"/>
              <a:buNone/>
              <a:defRPr/>
            </a:pPr>
            <a:endParaRPr lang="en-US" dirty="0" smtClean="0"/>
          </a:p>
          <a:p>
            <a:pPr eaLnBrk="1" fontAlgn="auto" hangingPunct="1">
              <a:spcBef>
                <a:spcPts val="0"/>
              </a:spcBef>
              <a:spcAft>
                <a:spcPts val="0"/>
              </a:spcAft>
              <a:buFont typeface="Arial"/>
              <a:buNone/>
              <a:defRPr/>
            </a:pPr>
            <a:r>
              <a:rPr lang="en-US" dirty="0" smtClean="0"/>
              <a:t>DENSITY: </a:t>
            </a:r>
          </a:p>
          <a:p>
            <a:pPr eaLnBrk="1" fontAlgn="auto" hangingPunct="1">
              <a:spcBef>
                <a:spcPts val="0"/>
              </a:spcBef>
              <a:spcAft>
                <a:spcPts val="0"/>
              </a:spcAft>
              <a:buFont typeface="Arial"/>
              <a:buChar char="•"/>
              <a:defRPr/>
            </a:pPr>
            <a:r>
              <a:rPr lang="en-US" dirty="0" smtClean="0"/>
              <a:t>intensity of the use is a particular area </a:t>
            </a:r>
          </a:p>
          <a:p>
            <a:pPr eaLnBrk="1" fontAlgn="auto" hangingPunct="1">
              <a:spcBef>
                <a:spcPts val="0"/>
              </a:spcBef>
              <a:spcAft>
                <a:spcPts val="0"/>
              </a:spcAft>
              <a:buFont typeface="Arial"/>
              <a:buNone/>
              <a:defRPr/>
            </a:pPr>
            <a:endParaRPr lang="en-US"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dirty="0" smtClean="0">
                <a:solidFill>
                  <a:schemeClr val="tx1"/>
                </a:solidFill>
                <a:ea typeface="ＭＳ Ｐゴシック" pitchFamily="34" charset="-128"/>
              </a:rPr>
              <a:t> </a:t>
            </a:r>
            <a:r>
              <a:rPr lang="en-US" sz="1200" b="1" u="sng" dirty="0" smtClean="0">
                <a:solidFill>
                  <a:schemeClr val="tx1"/>
                </a:solidFill>
                <a:ea typeface="ＭＳ Ｐゴシック" pitchFamily="34" charset="-128"/>
              </a:rPr>
              <a:t>Caveats</a:t>
            </a:r>
            <a:r>
              <a:rPr lang="en-US" sz="1200" dirty="0" smtClean="0">
                <a:solidFill>
                  <a:schemeClr val="tx1"/>
                </a:solidFill>
                <a:ea typeface="ＭＳ Ｐゴシック" pitchFamily="34" charset="-128"/>
              </a:rPr>
              <a:t>:  Applying for variances, “grandfather in” clauses, conditional use permits, </a:t>
            </a:r>
          </a:p>
          <a:p>
            <a:pPr eaLnBrk="1" fontAlgn="auto" hangingPunct="1">
              <a:spcBef>
                <a:spcPts val="0"/>
              </a:spcBef>
              <a:spcAft>
                <a:spcPts val="0"/>
              </a:spcAft>
              <a:buFont typeface="Arial"/>
              <a:buNone/>
              <a:defRPr/>
            </a:pPr>
            <a:endParaRPr lang="en-US" dirty="0" smtClean="0"/>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 of a</a:t>
            </a:r>
            <a:r>
              <a:rPr lang="en-US" baseline="0" dirty="0" smtClean="0"/>
              <a:t> general plan, specific plan, and master plan from cities in San Diego County. The Pedestrian Master Plan, outlines a vision for pedestrian facilities and networks for Chula Vista. The General Plan for the City of San Diego creates a vision for the city. It was adopted in 2008, but was amended in 2012 to include goals and policies for promoting urban agriculture. On the right you’ll see the Escondido Creek Trail specific plan. This plan was developed to guide investments in the just in the Escondido Creek area in the City of Escondido.</a:t>
            </a:r>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19</a:t>
            </a:fld>
            <a:endParaRPr lang="en-US"/>
          </a:p>
        </p:txBody>
      </p:sp>
    </p:spTree>
    <p:extLst>
      <p:ext uri="{BB962C8B-B14F-4D97-AF65-F5344CB8AC3E}">
        <p14:creationId xmlns:p14="http://schemas.microsoft.com/office/powerpoint/2010/main" val="282279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F90771-A8D3-43F2-9107-9A88F7D91317}" type="slidenum">
              <a:rPr lang="en-US"/>
              <a:pPr>
                <a:defRPr/>
              </a:pPr>
              <a:t>2</a:t>
            </a:fld>
            <a:endParaRPr lang="en-US"/>
          </a:p>
        </p:txBody>
      </p:sp>
    </p:spTree>
    <p:extLst>
      <p:ext uri="{BB962C8B-B14F-4D97-AF65-F5344CB8AC3E}">
        <p14:creationId xmlns:p14="http://schemas.microsoft.com/office/powerpoint/2010/main" val="1805661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example</a:t>
            </a:r>
            <a:r>
              <a:rPr lang="en-US" baseline="0" dirty="0" smtClean="0"/>
              <a:t> of a specific plan. The Ketchum Ranch specific plan allows for a specific density and types of land use. </a:t>
            </a:r>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20</a:t>
            </a:fld>
            <a:endParaRPr lang="en-US"/>
          </a:p>
        </p:txBody>
      </p:sp>
    </p:spTree>
    <p:extLst>
      <p:ext uri="{BB962C8B-B14F-4D97-AF65-F5344CB8AC3E}">
        <p14:creationId xmlns:p14="http://schemas.microsoft.com/office/powerpoint/2010/main" val="4155607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find your city’s planning documents using online search tools like Google or Yahoo. Start by searching with your city’s name and the word “General Plan”.</a:t>
            </a:r>
          </a:p>
          <a:p>
            <a:endParaRPr lang="en-US" baseline="0" dirty="0" smtClean="0"/>
          </a:p>
          <a:p>
            <a:r>
              <a:rPr lang="en-US" baseline="0" dirty="0" smtClean="0"/>
              <a:t>The other plans can be found in a similar way. Some cities may not have all of these types of plans, or may use a slightly different name. But you can find them by trying different search terms or looking on your city’s planning department site.</a:t>
            </a:r>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21</a:t>
            </a:fld>
            <a:endParaRPr lang="en-US"/>
          </a:p>
        </p:txBody>
      </p:sp>
    </p:spTree>
    <p:extLst>
      <p:ext uri="{BB962C8B-B14F-4D97-AF65-F5344CB8AC3E}">
        <p14:creationId xmlns:p14="http://schemas.microsoft.com/office/powerpoint/2010/main" val="3165096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cities have their major planning documents, like the general plan, online. The files are very large, so sometimes the general plan is broken into different sections before it is posted on the website.</a:t>
            </a:r>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22</a:t>
            </a:fld>
            <a:endParaRPr lang="en-US"/>
          </a:p>
        </p:txBody>
      </p:sp>
    </p:spTree>
    <p:extLst>
      <p:ext uri="{BB962C8B-B14F-4D97-AF65-F5344CB8AC3E}">
        <p14:creationId xmlns:p14="http://schemas.microsoft.com/office/powerpoint/2010/main" val="2711765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Arial" pitchFamily="34" charset="0"/>
                <a:ea typeface="ＭＳ Ｐゴシック" pitchFamily="34" charset="-128"/>
              </a:rPr>
              <a:t>In order for you to understand how to make built environment changes, you also</a:t>
            </a:r>
            <a:r>
              <a:rPr lang="en-US" baseline="0" dirty="0" smtClean="0">
                <a:latin typeface="Arial" pitchFamily="34" charset="0"/>
                <a:ea typeface="ＭＳ Ｐゴシック" pitchFamily="34" charset="-128"/>
              </a:rPr>
              <a:t> </a:t>
            </a:r>
            <a:r>
              <a:rPr lang="en-US" dirty="0" smtClean="0">
                <a:latin typeface="Arial" pitchFamily="34" charset="0"/>
                <a:ea typeface="ＭＳ Ｐゴシック" pitchFamily="34" charset="-128"/>
              </a:rPr>
              <a:t>need to know who makes planning decisions.</a:t>
            </a:r>
          </a:p>
          <a:p>
            <a:endParaRPr lang="en-US" dirty="0" smtClean="0">
              <a:latin typeface="Arial" pitchFamily="34" charset="0"/>
              <a:ea typeface="ＭＳ Ｐゴシック" pitchFamily="34" charset="-128"/>
            </a:endParaRPr>
          </a:p>
          <a:p>
            <a:r>
              <a:rPr lang="en-US" i="1" dirty="0" smtClean="0">
                <a:latin typeface="Arial" pitchFamily="34" charset="0"/>
                <a:ea typeface="ＭＳ Ｐゴシック" pitchFamily="34" charset="-128"/>
              </a:rPr>
              <a:t>[PLEASE AMEND FOR YOUR CITY.]</a:t>
            </a:r>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This the City of San Diego’s organizational chart. There are a lot of different players in the planning process, so let’s take them one by one. </a:t>
            </a:r>
          </a:p>
          <a:p>
            <a:endParaRPr lang="en-US" dirty="0" smtClean="0">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Arial" pitchFamily="34" charset="0"/>
                <a:ea typeface="ＭＳ Ｐゴシック" pitchFamily="34" charset="-128"/>
              </a:rPr>
              <a:t>On the </a:t>
            </a:r>
            <a:r>
              <a:rPr lang="en-US" baseline="0" dirty="0" smtClean="0">
                <a:latin typeface="Arial" pitchFamily="34" charset="0"/>
                <a:ea typeface="ＭＳ Ｐゴシック" pitchFamily="34" charset="-128"/>
              </a:rPr>
              <a:t>right, under neighborhood services, there is the Planning Department. </a:t>
            </a:r>
            <a:r>
              <a:rPr lang="en-US" dirty="0" smtClean="0">
                <a:latin typeface="Arial" pitchFamily="34" charset="0"/>
                <a:ea typeface="ＭＳ Ｐゴシック" pitchFamily="34" charset="-128"/>
              </a:rPr>
              <a:t>These are city staff whose job is to both DEVELOP and IMPLEMENT long-range</a:t>
            </a:r>
            <a:r>
              <a:rPr lang="en-US" baseline="0" dirty="0" smtClean="0">
                <a:latin typeface="Arial" pitchFamily="34" charset="0"/>
                <a:ea typeface="ＭＳ Ｐゴシック" pitchFamily="34" charset="-128"/>
              </a:rPr>
              <a:t> </a:t>
            </a:r>
            <a:r>
              <a:rPr lang="en-US" dirty="0" smtClean="0">
                <a:latin typeface="Arial" pitchFamily="34" charset="0"/>
                <a:ea typeface="ＭＳ Ｐゴシック" pitchFamily="34" charset="-128"/>
              </a:rPr>
              <a:t>plans and policies. </a:t>
            </a: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In</a:t>
            </a:r>
            <a:r>
              <a:rPr lang="en-US" baseline="0" dirty="0" smtClean="0">
                <a:latin typeface="Arial" pitchFamily="34" charset="0"/>
                <a:ea typeface="ＭＳ Ｐゴシック" pitchFamily="34" charset="-128"/>
              </a:rPr>
              <a:t> the middle, under public works, there is the transportation and storm water department. This department takes care of infrastructure changes like fixing sidewalks or painting bicycle lanes.</a:t>
            </a:r>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Above</a:t>
            </a:r>
            <a:r>
              <a:rPr lang="en-US" baseline="0" dirty="0" smtClean="0">
                <a:latin typeface="Arial" pitchFamily="34" charset="0"/>
                <a:ea typeface="ＭＳ Ｐゴシック" pitchFamily="34" charset="-128"/>
              </a:rPr>
              <a:t> all these departments</a:t>
            </a:r>
            <a:r>
              <a:rPr lang="en-US" dirty="0" smtClean="0">
                <a:latin typeface="Arial" pitchFamily="34" charset="0"/>
                <a:ea typeface="ＭＳ Ｐゴシック" pitchFamily="34" charset="-128"/>
              </a:rPr>
              <a:t> there are elected officials like Mayor</a:t>
            </a:r>
            <a:r>
              <a:rPr lang="en-US" baseline="0" dirty="0" smtClean="0">
                <a:latin typeface="Arial" pitchFamily="34" charset="0"/>
                <a:ea typeface="ＭＳ Ｐゴシック" pitchFamily="34" charset="-128"/>
              </a:rPr>
              <a:t>s or City Council Members</a:t>
            </a:r>
            <a:r>
              <a:rPr lang="en-US" dirty="0" smtClean="0">
                <a:latin typeface="Arial" pitchFamily="34" charset="0"/>
                <a:ea typeface="ＭＳ Ｐゴシック" pitchFamily="34" charset="-128"/>
              </a:rPr>
              <a:t>. Their job is to make the final decision.</a:t>
            </a:r>
          </a:p>
          <a:p>
            <a:r>
              <a:rPr lang="en-US" dirty="0" smtClean="0">
                <a:latin typeface="Arial" pitchFamily="34" charset="0"/>
                <a:ea typeface="ＭＳ Ｐゴシック" pitchFamily="34" charset="-128"/>
              </a:rPr>
              <a:t>Each of these groups influences the planning decision-making process. </a:t>
            </a:r>
          </a:p>
          <a:p>
            <a:endParaRPr lang="en-US" dirty="0" smtClean="0">
              <a:latin typeface="Arial" pitchFamily="34" charset="0"/>
              <a:ea typeface="ＭＳ Ｐゴシック" pitchFamily="34" charset="-128"/>
            </a:endParaRPr>
          </a:p>
          <a:p>
            <a:pPr>
              <a:buFontTx/>
              <a:buNone/>
            </a:pPr>
            <a:r>
              <a:rPr lang="en-US" dirty="0" smtClean="0">
                <a:latin typeface="Arial" pitchFamily="34" charset="0"/>
                <a:ea typeface="ＭＳ Ｐゴシック" pitchFamily="34" charset="-128"/>
              </a:rPr>
              <a:t>This is how the city works – but who</a:t>
            </a:r>
            <a:r>
              <a:rPr lang="en-US" baseline="0" dirty="0" smtClean="0">
                <a:latin typeface="Arial" pitchFamily="34" charset="0"/>
                <a:ea typeface="ＭＳ Ｐゴシック" pitchFamily="34" charset="-128"/>
              </a:rPr>
              <a:t> do you think influences these </a:t>
            </a:r>
            <a:r>
              <a:rPr lang="en-US" dirty="0" smtClean="0">
                <a:latin typeface="Arial" pitchFamily="34" charset="0"/>
                <a:ea typeface="ＭＳ Ｐゴシック" pitchFamily="34" charset="-128"/>
              </a:rPr>
              <a:t>decisions in the “real world”?</a:t>
            </a:r>
            <a:r>
              <a:rPr lang="en-US" baseline="0" dirty="0" smtClean="0">
                <a:latin typeface="Arial" pitchFamily="34" charset="0"/>
                <a:ea typeface="ＭＳ Ｐゴシック" pitchFamily="34" charset="-128"/>
              </a:rPr>
              <a:t> How about d</a:t>
            </a:r>
            <a:r>
              <a:rPr lang="en-US" dirty="0" smtClean="0">
                <a:latin typeface="Arial" pitchFamily="34" charset="0"/>
                <a:ea typeface="ＭＳ Ｐゴシック" pitchFamily="34" charset="-128"/>
              </a:rPr>
              <a:t>evelopers? Environmental groups?</a:t>
            </a:r>
          </a:p>
          <a:p>
            <a:pPr>
              <a:buFontTx/>
              <a:buChar char="-"/>
            </a:pPr>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Based on these charts and</a:t>
            </a:r>
            <a:r>
              <a:rPr lang="en-US" baseline="0" dirty="0" smtClean="0">
                <a:latin typeface="Arial" pitchFamily="34" charset="0"/>
                <a:ea typeface="ＭＳ Ｐゴシック" pitchFamily="34" charset="-128"/>
              </a:rPr>
              <a:t> other stakeholders, w</a:t>
            </a:r>
            <a:r>
              <a:rPr lang="en-US" dirty="0" smtClean="0">
                <a:latin typeface="Arial" pitchFamily="34" charset="0"/>
                <a:ea typeface="ＭＳ Ｐゴシック" pitchFamily="34" charset="-128"/>
              </a:rPr>
              <a:t>ho do you need to build relationships with?</a:t>
            </a:r>
          </a:p>
          <a:p>
            <a:endParaRPr lang="en-US" baseline="0" dirty="0" smtClean="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mn-ea"/>
                <a:cs typeface="+mn-cs"/>
              </a:rPr>
              <a:t>Add additional slides demonstrating the City/Community’s organizational structure in case participants are not familiar with local governing structures. Discuss in greater detail the functions of each position and the role they play in local decision-making.</a:t>
            </a:r>
          </a:p>
          <a:p>
            <a:endParaRPr lang="en-US" baseline="0" dirty="0" smtClean="0"/>
          </a:p>
          <a:p>
            <a:r>
              <a:rPr lang="en-US" i="1" dirty="0" smtClean="0"/>
              <a:t>Org chart accessed at: </a:t>
            </a:r>
          </a:p>
          <a:p>
            <a:r>
              <a:rPr lang="en-US" i="1" dirty="0" smtClean="0"/>
              <a:t>http://www.sandiego.gov/orgchart/pdf/allcity.pdf </a:t>
            </a:r>
            <a:endParaRPr lang="en-US" i="1" dirty="0" smtClean="0">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F90771-A8D3-43F2-9107-9A88F7D91317}" type="slidenum">
              <a:rPr lang="en-US"/>
              <a:pPr>
                <a:defRPr/>
              </a:pPr>
              <a:t>25</a:t>
            </a:fld>
            <a:endParaRPr lang="en-US"/>
          </a:p>
        </p:txBody>
      </p:sp>
    </p:spTree>
    <p:extLst>
      <p:ext uri="{BB962C8B-B14F-4D97-AF65-F5344CB8AC3E}">
        <p14:creationId xmlns:p14="http://schemas.microsoft.com/office/powerpoint/2010/main" val="2126123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 Planning CommissionerJournal</a:t>
            </a:r>
          </a:p>
        </p:txBody>
      </p:sp>
      <p:sp>
        <p:nvSpPr>
          <p:cNvPr id="4" name="Slide Number Placeholder 3"/>
          <p:cNvSpPr>
            <a:spLocks noGrp="1"/>
          </p:cNvSpPr>
          <p:nvPr>
            <p:ph type="sldNum" sz="quarter" idx="10"/>
          </p:nvPr>
        </p:nvSpPr>
        <p:spPr/>
        <p:txBody>
          <a:bodyPr/>
          <a:lstStyle/>
          <a:p>
            <a:pPr>
              <a:defRPr/>
            </a:pPr>
            <a:fld id="{2FF90771-A8D3-43F2-9107-9A88F7D91317}" type="slidenum">
              <a:rPr lang="en-US"/>
              <a:pPr>
                <a:defRPr/>
              </a:pPr>
              <a:t>26</a:t>
            </a:fld>
            <a:endParaRPr lang="en-US"/>
          </a:p>
        </p:txBody>
      </p:sp>
    </p:spTree>
    <p:extLst>
      <p:ext uri="{BB962C8B-B14F-4D97-AF65-F5344CB8AC3E}">
        <p14:creationId xmlns:p14="http://schemas.microsoft.com/office/powerpoint/2010/main" val="623355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the community planning groups for the City of San Diego. [</a:t>
            </a:r>
            <a:r>
              <a:rPr lang="en-US" i="1" baseline="0" dirty="0" smtClean="0"/>
              <a:t>Ask group to find their community, and what they have heard about the community planning group in their area. Mention the time and place of the planning group for their community. These can be found online at : </a:t>
            </a:r>
            <a:r>
              <a:rPr lang="en-US" i="0" baseline="0" dirty="0" smtClean="0"/>
              <a:t>http://www.sandiego.gov/planning/community/cpg/agendas.shtml </a:t>
            </a:r>
            <a:r>
              <a:rPr lang="en-US" baseline="0" dirty="0" smtClean="0"/>
              <a:t>]</a:t>
            </a:r>
          </a:p>
          <a:p>
            <a:endParaRPr lang="en-US" baseline="0" dirty="0" smtClean="0"/>
          </a:p>
          <a:p>
            <a:r>
              <a:rPr lang="en-US" baseline="0" dirty="0" smtClean="0"/>
              <a:t>[</a:t>
            </a:r>
            <a:r>
              <a:rPr lang="en-US" i="1" baseline="0" dirty="0" smtClean="0"/>
              <a:t>Remove this slide for non-City of San Diego communities, or replace with relevant groups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27</a:t>
            </a:fld>
            <a:endParaRPr lang="en-US"/>
          </a:p>
        </p:txBody>
      </p:sp>
    </p:spTree>
    <p:extLst>
      <p:ext uri="{BB962C8B-B14F-4D97-AF65-F5344CB8AC3E}">
        <p14:creationId xmlns:p14="http://schemas.microsoft.com/office/powerpoint/2010/main" val="4014196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endParaRPr lang="en-US" smtClean="0">
              <a:latin typeface="Lucida Grande" pitchFamily="80" charset="0"/>
              <a:ea typeface="ＭＳ Ｐゴシック" pitchFamily="34" charset="-128"/>
            </a:endParaRPr>
          </a:p>
        </p:txBody>
      </p:sp>
      <p:sp>
        <p:nvSpPr>
          <p:cNvPr id="35843"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4485">
              <a:defRPr sz="2300">
                <a:solidFill>
                  <a:srgbClr val="000000"/>
                </a:solidFill>
                <a:latin typeface="Lucida Grande" pitchFamily="80" charset="0"/>
                <a:ea typeface="ヒラギノ角ゴ Pro W3" pitchFamily="80" charset="-128"/>
                <a:sym typeface="Lucida Grande" pitchFamily="80" charset="0"/>
              </a:defRPr>
            </a:lvl1pPr>
            <a:lvl2pPr marL="702756" indent="-270291" defTabSz="914485">
              <a:defRPr sz="2300">
                <a:solidFill>
                  <a:srgbClr val="000000"/>
                </a:solidFill>
                <a:latin typeface="Lucida Grande" pitchFamily="80" charset="0"/>
                <a:ea typeface="ヒラギノ角ゴ Pro W3" pitchFamily="80" charset="-128"/>
                <a:sym typeface="Lucida Grande" pitchFamily="80" charset="0"/>
              </a:defRPr>
            </a:lvl2pPr>
            <a:lvl3pPr marL="1081164" indent="-216233" defTabSz="914485">
              <a:defRPr sz="2300">
                <a:solidFill>
                  <a:srgbClr val="000000"/>
                </a:solidFill>
                <a:latin typeface="Lucida Grande" pitchFamily="80" charset="0"/>
                <a:ea typeface="ヒラギノ角ゴ Pro W3" pitchFamily="80" charset="-128"/>
                <a:sym typeface="Lucida Grande" pitchFamily="80" charset="0"/>
              </a:defRPr>
            </a:lvl3pPr>
            <a:lvl4pPr marL="1513629" indent="-216233" defTabSz="914485">
              <a:defRPr sz="2300">
                <a:solidFill>
                  <a:srgbClr val="000000"/>
                </a:solidFill>
                <a:latin typeface="Lucida Grande" pitchFamily="80" charset="0"/>
                <a:ea typeface="ヒラギノ角ゴ Pro W3" pitchFamily="80" charset="-128"/>
                <a:sym typeface="Lucida Grande" pitchFamily="80" charset="0"/>
              </a:defRPr>
            </a:lvl4pPr>
            <a:lvl5pPr marL="1946095" indent="-216233" defTabSz="914485">
              <a:defRPr sz="2300">
                <a:solidFill>
                  <a:srgbClr val="000000"/>
                </a:solidFill>
                <a:latin typeface="Lucida Grande" pitchFamily="80" charset="0"/>
                <a:ea typeface="ヒラギノ角ゴ Pro W3" pitchFamily="80" charset="-128"/>
                <a:sym typeface="Lucida Grande" pitchFamily="80" charset="0"/>
              </a:defRPr>
            </a:lvl5pPr>
            <a:lvl6pPr marL="2378560" indent="-216233" defTabSz="914485" fontAlgn="base">
              <a:spcBef>
                <a:spcPct val="0"/>
              </a:spcBef>
              <a:spcAft>
                <a:spcPct val="0"/>
              </a:spcAft>
              <a:defRPr sz="2300">
                <a:solidFill>
                  <a:srgbClr val="000000"/>
                </a:solidFill>
                <a:latin typeface="Lucida Grande" pitchFamily="80" charset="0"/>
                <a:ea typeface="ヒラギノ角ゴ Pro W3" pitchFamily="80" charset="-128"/>
                <a:sym typeface="Lucida Grande" pitchFamily="80" charset="0"/>
              </a:defRPr>
            </a:lvl6pPr>
            <a:lvl7pPr marL="2811026" indent="-216233" defTabSz="914485" fontAlgn="base">
              <a:spcBef>
                <a:spcPct val="0"/>
              </a:spcBef>
              <a:spcAft>
                <a:spcPct val="0"/>
              </a:spcAft>
              <a:defRPr sz="2300">
                <a:solidFill>
                  <a:srgbClr val="000000"/>
                </a:solidFill>
                <a:latin typeface="Lucida Grande" pitchFamily="80" charset="0"/>
                <a:ea typeface="ヒラギノ角ゴ Pro W3" pitchFamily="80" charset="-128"/>
                <a:sym typeface="Lucida Grande" pitchFamily="80" charset="0"/>
              </a:defRPr>
            </a:lvl7pPr>
            <a:lvl8pPr marL="3243491" indent="-216233" defTabSz="914485" fontAlgn="base">
              <a:spcBef>
                <a:spcPct val="0"/>
              </a:spcBef>
              <a:spcAft>
                <a:spcPct val="0"/>
              </a:spcAft>
              <a:defRPr sz="2300">
                <a:solidFill>
                  <a:srgbClr val="000000"/>
                </a:solidFill>
                <a:latin typeface="Lucida Grande" pitchFamily="80" charset="0"/>
                <a:ea typeface="ヒラギノ角ゴ Pro W3" pitchFamily="80" charset="-128"/>
                <a:sym typeface="Lucida Grande" pitchFamily="80" charset="0"/>
              </a:defRPr>
            </a:lvl8pPr>
            <a:lvl9pPr marL="3675957" indent="-216233" defTabSz="914485" fontAlgn="base">
              <a:spcBef>
                <a:spcPct val="0"/>
              </a:spcBef>
              <a:spcAft>
                <a:spcPct val="0"/>
              </a:spcAft>
              <a:defRPr sz="2300">
                <a:solidFill>
                  <a:srgbClr val="000000"/>
                </a:solidFill>
                <a:latin typeface="Lucida Grande" pitchFamily="80" charset="0"/>
                <a:ea typeface="ヒラギノ角ゴ Pro W3" pitchFamily="80" charset="-128"/>
                <a:sym typeface="Lucida Grande" pitchFamily="80" charset="0"/>
              </a:defRPr>
            </a:lvl9pPr>
          </a:lstStyle>
          <a:p>
            <a:pPr>
              <a:defRPr/>
            </a:pPr>
            <a:fld id="{CE6713EE-F2EC-41B9-A96F-D7A44C0AEC1E}" type="slidenum">
              <a:rPr lang="en-US" sz="1100"/>
              <a:pPr>
                <a:defRPr/>
              </a:pPr>
              <a:t>32</a:t>
            </a:fld>
            <a:endParaRPr lang="en-US" sz="11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SANDAG is the San Diego region’s primary public planning, transportation, and research agency. Constituted of the 18 cities and county government, SANDAG provides the public forum for regional policy decisions about growth, transportation planning, environmental management, housing, open space, energy, public safety, and bi-national topics. SANDAG also is responsible for transit planning, funding allocation, project development, and construction in the San Diego region.</a:t>
            </a:r>
            <a:r>
              <a:rPr lang="en-US" baseline="30000" dirty="0" smtClean="0">
                <a:hlinkClick r:id="" action="ppaction://hlinkfile"/>
              </a:rPr>
              <a:t>13</a:t>
            </a:r>
            <a:endParaRPr lang="en-US" dirty="0" smtClean="0"/>
          </a:p>
          <a:p>
            <a:pPr eaLnBrk="1" hangingPunct="1">
              <a:spcBef>
                <a:spcPct val="0"/>
              </a:spcBef>
            </a:pPr>
            <a:r>
              <a:rPr lang="en-US" baseline="30000" dirty="0" smtClean="0">
                <a:hlinkClick r:id="" action="ppaction://hlinkfile"/>
              </a:rPr>
              <a:t>13</a:t>
            </a:r>
            <a:r>
              <a:rPr lang="en-US" dirty="0" smtClean="0"/>
              <a:t> SANDAG Factsheet, September 2010. </a:t>
            </a:r>
          </a:p>
          <a:p>
            <a:pPr eaLnBrk="1" hangingPunct="1">
              <a:spcBef>
                <a:spcPct val="0"/>
              </a:spcBef>
            </a:pPr>
            <a:endParaRPr lang="en-US" dirty="0" smtClean="0"/>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9EEC85-DCAC-45D1-A1FF-19BDB5496806}"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F90771-A8D3-43F2-9107-9A88F7D91317}" type="slidenum">
              <a:rPr lang="en-US"/>
              <a:pPr>
                <a:defRPr/>
              </a:pPr>
              <a:t>3</a:t>
            </a:fld>
            <a:endParaRPr lang="en-US"/>
          </a:p>
        </p:txBody>
      </p:sp>
    </p:spTree>
    <p:extLst>
      <p:ext uri="{BB962C8B-B14F-4D97-AF65-F5344CB8AC3E}">
        <p14:creationId xmlns:p14="http://schemas.microsoft.com/office/powerpoint/2010/main" val="2699298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AFA80F-836A-47DD-A24F-827942F7E04C}" type="slidenum">
              <a:rPr lang="en-US"/>
              <a:pPr>
                <a:defRPr/>
              </a:pPr>
              <a:t>34</a:t>
            </a:fld>
            <a:endParaRPr lang="en-US"/>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dirty="0" smtClean="0">
                <a:ea typeface="ＭＳ Ｐゴシック" pitchFamily="34" charset="-128"/>
              </a:rPr>
              <a:t>SANDAG is the regional planning authority. </a:t>
            </a:r>
          </a:p>
          <a:p>
            <a:pPr marL="171450" indent="-171450">
              <a:buFont typeface="Arial" panose="020B0604020202020204" pitchFamily="34" charset="0"/>
              <a:buChar char="•"/>
            </a:pPr>
            <a:r>
              <a:rPr lang="en-US" sz="1200" dirty="0" smtClean="0">
                <a:ea typeface="ＭＳ Ｐゴシック" pitchFamily="34" charset="-128"/>
              </a:rPr>
              <a:t>SANDAG</a:t>
            </a:r>
            <a:r>
              <a:rPr lang="en-US" sz="1200" baseline="0" dirty="0" smtClean="0">
                <a:ea typeface="ＭＳ Ｐゴシック" pitchFamily="34" charset="-128"/>
              </a:rPr>
              <a:t> is a </a:t>
            </a:r>
            <a:r>
              <a:rPr lang="en-US" sz="1200" dirty="0" smtClean="0">
                <a:ea typeface="ＭＳ Ｐゴシック" pitchFamily="34" charset="-128"/>
              </a:rPr>
              <a:t>Coalition of 18 City governments and the County Government of San Diego</a:t>
            </a:r>
          </a:p>
          <a:p>
            <a:pPr marL="171450" indent="-171450">
              <a:buFont typeface="Arial" panose="020B0604020202020204" pitchFamily="34" charset="0"/>
              <a:buChar char="•"/>
            </a:pPr>
            <a:r>
              <a:rPr lang="en-US" sz="1200" dirty="0" smtClean="0">
                <a:ea typeface="ＭＳ Ｐゴシック" pitchFamily="34" charset="-128"/>
              </a:rPr>
              <a:t>Monitors transportation (transit , freeway and road networks) and other funding</a:t>
            </a:r>
          </a:p>
          <a:p>
            <a:pPr marL="171450" indent="-171450">
              <a:buFont typeface="Arial" panose="020B0604020202020204" pitchFamily="34" charset="0"/>
              <a:buChar char="•"/>
            </a:pPr>
            <a:r>
              <a:rPr lang="en-US" sz="1200" dirty="0" smtClean="0">
                <a:ea typeface="ＭＳ Ｐゴシック" pitchFamily="34" charset="-128"/>
              </a:rPr>
              <a:t>Coordinates cross-border planning, housing programs, Smart Growth and othe</a:t>
            </a:r>
            <a:r>
              <a:rPr lang="en-US" sz="1200" baseline="0" dirty="0" smtClean="0">
                <a:ea typeface="ＭＳ Ｐゴシック" pitchFamily="34" charset="-128"/>
              </a:rPr>
              <a:t>r programs</a:t>
            </a:r>
            <a:endParaRPr lang="en-US" sz="1200" dirty="0" smtClean="0">
              <a:ea typeface="ＭＳ Ｐゴシック" pitchFamily="34" charset="-128"/>
            </a:endParaRPr>
          </a:p>
          <a:p>
            <a:pPr marL="171450" indent="-171450">
              <a:buFont typeface="Arial" panose="020B0604020202020204" pitchFamily="34" charset="0"/>
              <a:buChar char="•"/>
            </a:pPr>
            <a:r>
              <a:rPr lang="en-US" sz="1200" dirty="0" smtClean="0">
                <a:ea typeface="ＭＳ Ｐゴシック" pitchFamily="34" charset="-128"/>
              </a:rPr>
              <a:t>Their</a:t>
            </a:r>
            <a:r>
              <a:rPr lang="en-US" sz="1200" baseline="0" dirty="0" smtClean="0">
                <a:ea typeface="ＭＳ Ｐゴシック" pitchFamily="34" charset="-128"/>
              </a:rPr>
              <a:t> </a:t>
            </a:r>
            <a:r>
              <a:rPr lang="en-US" sz="1200" dirty="0" smtClean="0">
                <a:ea typeface="ＭＳ Ｐゴシック" pitchFamily="34" charset="-128"/>
              </a:rPr>
              <a:t>Board of Directors is composed of mayors, councilmembers, and a county supervisor from each of the region's 19 local governments</a:t>
            </a:r>
          </a:p>
          <a:p>
            <a:r>
              <a:rPr lang="en-US" dirty="0" smtClean="0"/>
              <a:t>MPOs formed to acknowledge the challenge of coordinating</a:t>
            </a:r>
            <a:r>
              <a:rPr lang="en-US" baseline="0" dirty="0" smtClean="0"/>
              <a:t> planning across multiple local governments.</a:t>
            </a:r>
            <a:endParaRPr lang="en-US" dirty="0" smtClean="0"/>
          </a:p>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0D0245-DD71-41E3-A76B-7A1B22D4CB41}" type="slidenum">
              <a:rPr lang="en-US"/>
              <a:pPr>
                <a:defRPr/>
              </a:pPr>
              <a:t>35</a:t>
            </a:fld>
            <a:endParaRPr lang="en-US"/>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dirty="0" smtClean="0">
                <a:ea typeface="ＭＳ Ｐゴシック" pitchFamily="34" charset="-128"/>
              </a:rPr>
              <a:t>SANDAG</a:t>
            </a:r>
            <a:r>
              <a:rPr lang="en-US" sz="1200" baseline="0" dirty="0" smtClean="0">
                <a:ea typeface="ＭＳ Ｐゴシック" pitchFamily="34" charset="-128"/>
              </a:rPr>
              <a:t> n</a:t>
            </a:r>
            <a:r>
              <a:rPr lang="en-US" sz="1200" dirty="0" smtClean="0">
                <a:ea typeface="ＭＳ Ｐゴシック" pitchFamily="34" charset="-128"/>
              </a:rPr>
              <a:t>egotiates conflicts against each other across jurisdictions, ensures coordination</a:t>
            </a:r>
          </a:p>
          <a:p>
            <a:pPr marL="171450" indent="-171450">
              <a:buFont typeface="Arial" panose="020B0604020202020204" pitchFamily="34" charset="0"/>
              <a:buChar char="•"/>
            </a:pPr>
            <a:r>
              <a:rPr lang="en-US" sz="1200" dirty="0" smtClean="0">
                <a:ea typeface="ＭＳ Ｐゴシック" pitchFamily="34" charset="-128"/>
              </a:rPr>
              <a:t>The agency</a:t>
            </a:r>
            <a:r>
              <a:rPr lang="en-US" sz="1200" baseline="0" dirty="0" smtClean="0">
                <a:ea typeface="ＭＳ Ｐゴシック" pitchFamily="34" charset="-128"/>
              </a:rPr>
              <a:t> also p</a:t>
            </a:r>
            <a:r>
              <a:rPr lang="en-US" sz="1200" dirty="0" smtClean="0">
                <a:ea typeface="ＭＳ Ｐゴシック" pitchFamily="34" charset="-128"/>
              </a:rPr>
              <a:t>rojects populations 30 years into the future.  Asks cities to tell them where they’ll be building housing for persons expected to move into the region (e.g. placement of residential)</a:t>
            </a:r>
          </a:p>
          <a:p>
            <a:pPr marL="171450" indent="-171450">
              <a:buFont typeface="Arial" panose="020B0604020202020204" pitchFamily="34" charset="0"/>
              <a:buChar char="•"/>
            </a:pPr>
            <a:r>
              <a:rPr lang="en-US" sz="1200" dirty="0" smtClean="0">
                <a:ea typeface="ＭＳ Ｐゴシック" pitchFamily="34" charset="-128"/>
              </a:rPr>
              <a:t>Makes sure that all jurisdictions coordinate well with one another and plan for the </a:t>
            </a:r>
            <a:r>
              <a:rPr lang="en-US" sz="1200" smtClean="0">
                <a:ea typeface="ＭＳ Ｐゴシック" pitchFamily="34" charset="-128"/>
              </a:rPr>
              <a:t>future and</a:t>
            </a:r>
            <a:r>
              <a:rPr lang="en-US" sz="1200" baseline="0" smtClean="0">
                <a:ea typeface="ＭＳ Ｐゴシック" pitchFamily="34" charset="-128"/>
              </a:rPr>
              <a:t> </a:t>
            </a:r>
            <a:r>
              <a:rPr lang="en-US" sz="1200" smtClean="0">
                <a:ea typeface="ＭＳ Ｐゴシック" pitchFamily="34" charset="-128"/>
              </a:rPr>
              <a:t>is </a:t>
            </a:r>
            <a:r>
              <a:rPr lang="en-US" sz="1200" dirty="0" smtClean="0">
                <a:ea typeface="ＭＳ Ｐゴシック" pitchFamily="34" charset="-128"/>
              </a:rPr>
              <a:t>supposed to promote the equitable distribution of transportation resources </a:t>
            </a:r>
            <a:r>
              <a:rPr lang="en-US" sz="1200" smtClean="0">
                <a:ea typeface="ＭＳ Ｐゴシック" pitchFamily="34" charset="-128"/>
              </a:rPr>
              <a:t>across County</a:t>
            </a:r>
            <a:endParaRPr lang="en-US" sz="1200" dirty="0" smtClean="0">
              <a:ea typeface="ＭＳ Ｐゴシック" pitchFamily="34" charset="-128"/>
            </a:endParaRPr>
          </a:p>
          <a:p>
            <a:pPr marL="171450" indent="-171450">
              <a:buFont typeface="Arial" panose="020B0604020202020204" pitchFamily="34" charset="0"/>
              <a:buChar char="•"/>
            </a:pPr>
            <a:r>
              <a:rPr lang="en-US" sz="1200" dirty="0" smtClean="0">
                <a:ea typeface="ＭＳ Ｐゴシック" pitchFamily="34" charset="-128"/>
              </a:rPr>
              <a:t>Federal government has $$$ for transportation, and that money is given to the regional planning authority, which is SANDAG</a:t>
            </a:r>
          </a:p>
          <a:p>
            <a:endParaRPr lang="en-US" dirty="0" smtClean="0"/>
          </a:p>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356689-384B-45E8-B96C-04AD5AF99710}" type="slidenum">
              <a:rPr lang="en-US"/>
              <a:pPr>
                <a:defRPr/>
              </a:pPr>
              <a:t>36</a:t>
            </a:fld>
            <a:endParaRPr lang="en-US"/>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challenges of community change is understanding who has the power to change different parts of a community. If you want to improve lighting around your local park, one city department will be in charge of the lighting inside the park, and a different city department will be in charge of lighting in the streets outside of the park. </a:t>
            </a:r>
          </a:p>
          <a:p>
            <a:endParaRPr lang="en-US" baseline="0" dirty="0" smtClean="0"/>
          </a:p>
          <a:p>
            <a:r>
              <a:rPr lang="en-US" baseline="0" dirty="0" smtClean="0"/>
              <a:t>In a similar way, different governmental agencies manage different parts of our public services and infrastructure. While the city takes care of trash pick-up, the best person to talk to about concerns about the post office is your congresswoman or congressman.</a:t>
            </a:r>
          </a:p>
          <a:p>
            <a:endParaRPr lang="en-US" baseline="0" dirty="0" smtClean="0"/>
          </a:p>
          <a:p>
            <a:r>
              <a:rPr lang="en-US" baseline="0" dirty="0" smtClean="0"/>
              <a:t>If you’re not sure who takes care of what, then it’s always okay to ask an elected official, elected official’s aide, or staff person from a city agency. Explain the issues that you’re concerned about, then ask them if they are the best person to talk or, of if there is someone else that is in charge. Elected officials and their aides will often also be happy to put you in contact with someone that can help you.</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37</a:t>
            </a:fld>
            <a:endParaRPr lang="en-US"/>
          </a:p>
        </p:txBody>
      </p:sp>
    </p:spTree>
    <p:extLst>
      <p:ext uri="{BB962C8B-B14F-4D97-AF65-F5344CB8AC3E}">
        <p14:creationId xmlns:p14="http://schemas.microsoft.com/office/powerpoint/2010/main" val="618096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Fundamentally, community building concerns strengthening the capacity of neighborhood residents, associations, and organizations to work, both individually and collectively, to foster and sustain positive neighborhood change. </a:t>
            </a:r>
          </a:p>
          <a:p>
            <a:endParaRPr lang="en-US" dirty="0" smtClean="0">
              <a:ea typeface="ＭＳ Ｐゴシック" pitchFamily="34" charset="-128"/>
            </a:endParaRP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fontAlgn="base" hangingPunct="1">
              <a:spcBef>
                <a:spcPct val="0"/>
              </a:spcBef>
              <a:spcAft>
                <a:spcPct val="0"/>
              </a:spcAft>
            </a:pPr>
            <a:fld id="{64BCF50B-0BA1-46D7-A3F4-D37C62C25E87}" type="slidenum">
              <a:rPr lang="en-US" smtClean="0">
                <a:latin typeface="Calibri" pitchFamily="34" charset="0"/>
              </a:rPr>
              <a:pPr eaLnBrk="1" fontAlgn="base" hangingPunct="1">
                <a:spcBef>
                  <a:spcPct val="0"/>
                </a:spcBef>
                <a:spcAft>
                  <a:spcPct val="0"/>
                </a:spcAft>
              </a:pPr>
              <a:t>38</a:t>
            </a:fld>
            <a:endParaRPr lang="en-US" smtClean="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F90771-A8D3-43F2-9107-9A88F7D91317}" type="slidenum">
              <a:rPr lang="en-US"/>
              <a:pPr>
                <a:defRPr/>
              </a:pPr>
              <a:t>39</a:t>
            </a:fld>
            <a:endParaRPr lang="en-US"/>
          </a:p>
        </p:txBody>
      </p:sp>
    </p:spTree>
    <p:extLst>
      <p:ext uri="{BB962C8B-B14F-4D97-AF65-F5344CB8AC3E}">
        <p14:creationId xmlns:p14="http://schemas.microsoft.com/office/powerpoint/2010/main" val="1422127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ALBD has identified 5 “P” strategies: preparation, promotion, programs, policy and physical projects. These strategies represent a comprehensive approach to increasing physical activity in a community. Each strategy comprises specific tactics, which characterize the type of work necessary to create a more active community. See the accompanying Active Living by Design 5 P Strategies and Tactics for more detailed descriptions.</a:t>
            </a:r>
          </a:p>
          <a:p>
            <a:pPr eaLnBrk="1" hangingPunct="1">
              <a:spcBef>
                <a:spcPct val="0"/>
              </a:spcBef>
            </a:pPr>
            <a:endParaRPr lang="en-US" dirty="0" smtClean="0"/>
          </a:p>
          <a:p>
            <a:pPr eaLnBrk="1" hangingPunct="1">
              <a:spcBef>
                <a:spcPct val="0"/>
              </a:spcBef>
            </a:pPr>
            <a:r>
              <a:rPr lang="en-US" dirty="0" smtClean="0"/>
              <a:t>www.activelivingbydesign.org</a:t>
            </a:r>
          </a:p>
          <a:p>
            <a:pPr eaLnBrk="1" hangingPunct="1">
              <a:spcBef>
                <a:spcPct val="0"/>
              </a:spcBef>
            </a:pPr>
            <a:endParaRPr lang="en-US" dirty="0"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B1A413-8876-4CE5-95B2-4665394D8362}"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While not limited to the early stages of an active living initiative, preparation is a critical first step in creating a physically active community. Preparation is the deliberate process of getting ready for action. This includes developing and maintaining a community partnership to work collectively. This strategy also entails collecting relevant data to inform program planning and pursuing financial and other resources.</a:t>
            </a:r>
          </a:p>
          <a:p>
            <a:pPr eaLnBrk="1" hangingPunct="1">
              <a:spcBef>
                <a:spcPct val="0"/>
              </a:spcBef>
            </a:pPr>
            <a:endParaRPr lang="en-US" smtClean="0"/>
          </a:p>
          <a:p>
            <a:pPr eaLnBrk="1" hangingPunct="1">
              <a:spcBef>
                <a:spcPct val="0"/>
              </a:spcBef>
            </a:pPr>
            <a:r>
              <a:rPr lang="en-US" smtClean="0"/>
              <a:t>www.activelivingbydesign.org</a:t>
            </a:r>
          </a:p>
          <a:p>
            <a:pPr eaLnBrk="1" hangingPunct="1">
              <a:spcBef>
                <a:spcPct val="0"/>
              </a:spcBef>
            </a:pPr>
            <a:endParaRPr lang="en-US" smtClean="0"/>
          </a:p>
          <a:p>
            <a:pPr eaLnBrk="1" hangingPunct="1">
              <a:spcBef>
                <a:spcPct val="0"/>
              </a:spcBef>
            </a:pPr>
            <a:endParaRPr lang="en-US" smtClean="0"/>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A40E6F-80D6-4834-946F-0C574BD8521B}"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Effective promotion or communications efforts are vital to the success of any active living program. Communications are the means by which the project connects with the public. Specific messages include the benefits of active living and the importance of community environments in promoting healthy living. As part of this process, presentations, news releases, fact sheets, and other forms of communication are evaluated to determine whether they truly connect with the intended audiences. Promotion strategies should also help to ensure that other policy, programmatic and infrastructure goals are successfully achieved.</a:t>
            </a:r>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1A1545-FCC1-46F8-9D0D-9D7FF0A2BCC0}"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Programs are organized on-going activities that engage individuals in physical activity either directly or indirectly. Active living programs provide direct access to physical activity opportunities; such as walking clubs or bicycle recycle initiatives. Other programmatic approaches reward individuals for adopting more active habits through incentives or other encouragements, such as benefits for employees or students who walk or bicycle to work or school.</a:t>
            </a:r>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B6D29F-46D4-42F4-A175-EFD5A9DA882A}"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Q: (For those who drove) Why did you drive? </a:t>
            </a:r>
          </a:p>
          <a:p>
            <a:pPr eaLnBrk="1" hangingPunct="1">
              <a:spcBef>
                <a:spcPct val="0"/>
              </a:spcBef>
            </a:pPr>
            <a:r>
              <a:rPr lang="en-US" dirty="0"/>
              <a:t>Explain that, as the facilitator, you want to understand a little more about the community context, e.g., was the location too far away to walk to? Is transit poor in the community? Are there no bike routes?</a:t>
            </a:r>
          </a:p>
          <a:p>
            <a:pPr eaLnBrk="1" hangingPunct="1">
              <a:spcBef>
                <a:spcPct val="0"/>
              </a:spcBef>
            </a:pPr>
            <a:endParaRPr lang="en-US" dirty="0"/>
          </a:p>
          <a:p>
            <a:pPr eaLnBrk="1" hangingPunct="1">
              <a:spcBef>
                <a:spcPct val="0"/>
              </a:spcBef>
            </a:pPr>
            <a:r>
              <a:rPr lang="en-US" dirty="0"/>
              <a:t>Q: Our meeting here today is just one example of getting from place to place, how often are you able to utilize these different modes of transportation? Why or why not?</a:t>
            </a:r>
          </a:p>
          <a:p>
            <a:pPr eaLnBrk="1" hangingPunct="1">
              <a:spcBef>
                <a:spcPct val="0"/>
              </a:spcBef>
            </a:pPr>
            <a:endParaRPr lang="en-US" dirty="0"/>
          </a:p>
          <a:p>
            <a:pPr eaLnBrk="1" hangingPunct="1">
              <a:spcBef>
                <a:spcPct val="0"/>
              </a:spcBef>
            </a:pPr>
            <a:r>
              <a:rPr lang="en-US" dirty="0"/>
              <a:t>Many of the transportation decisions are often influenced by the built environment of the community and the way our communities are designed and laid-out either expands or limits our transportation choices and that they can make biking, walking, and transit possible and even easy to use.</a:t>
            </a:r>
          </a:p>
          <a:p>
            <a:pPr eaLnBrk="1" hangingPunct="1">
              <a:spcBef>
                <a:spcPct val="0"/>
              </a:spcBef>
            </a:pPr>
            <a:endParaRPr lang="en-US" dirty="0"/>
          </a:p>
          <a:p>
            <a:pPr eaLnBrk="1" hangingPunct="1">
              <a:spcBef>
                <a:spcPct val="0"/>
              </a:spcBef>
            </a:pPr>
            <a:endParaRPr lang="en-US" dirty="0"/>
          </a:p>
          <a:p>
            <a:pPr eaLnBrk="1" hangingPunct="1">
              <a:spcBef>
                <a:spcPct val="0"/>
              </a:spcBef>
            </a:pPr>
            <a:r>
              <a:rPr lang="en-US" sz="2700" b="1" dirty="0">
                <a:latin typeface="Calibri"/>
                <a:cs typeface="Calibri"/>
              </a:rPr>
              <a:t>Bike to Work Day: </a:t>
            </a:r>
            <a:r>
              <a:rPr lang="en-US" sz="2700" i="1" dirty="0">
                <a:latin typeface="Calibri"/>
                <a:cs typeface="Calibri"/>
              </a:rPr>
              <a:t>(provide information about this event which takes place every year in May)</a:t>
            </a:r>
          </a:p>
          <a:p>
            <a:pPr eaLnBrk="1" hangingPunct="1">
              <a:spcBef>
                <a:spcPct val="0"/>
              </a:spcBef>
            </a:pPr>
            <a:endParaRPr lang="en-US" dirty="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911136-5C2B-44B4-BDDB-531A0624EC7A}"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Policy development is the key to institutionalizing health-supportive environments. Active living partnerships should identify and attempt to influence changes in public policies and standards as well as organizational practices. These efforts will include advocacy, relationship building with policy makers, presentations to policy boards, and influencing employer or school policies. Educating policy makers - as well as citizens, professionals and advocates - about the need for local environments that support active living -- is an essential component of this strategy. In general, policy tactics are those that end with a policy change (e.g., adoption of greenway master plan, pedestrian friendly street design guidelines).</a:t>
            </a:r>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011CC7-C09E-4B51-B2CC-1DB6A959F248}"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Physical projects are strategies to directly impact built environments, removing barriers to physical activity and enhance safety (e.g., trails, pedestrian improvements at intersections). While the built environment is heavily determined by public policies, active living partnerships should also look for opportunities to improve physical spaces that do not rely on a policy decision per se. Physical projects include a wide range of sizes from community trails to sidewalks to signage pointing out active living opportunities on taking the stairs.</a:t>
            </a:r>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DD1CA2-08DF-466B-B25C-485922DCCCAB}" type="slidenum">
              <a:rPr lang="en-US" smtClean="0"/>
              <a:pPr fontAlgn="base">
                <a:spcBef>
                  <a:spcPct val="0"/>
                </a:spcBef>
                <a:spcAft>
                  <a:spcPct val="0"/>
                </a:spcAft>
                <a:defRPr/>
              </a:pPr>
              <a:t>45</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E728FBD-2A0D-4AF2-925D-451F4A9E4A20}" type="slidenum">
              <a:rPr lang="en-US" smtClean="0"/>
              <a:pPr>
                <a:defRPr/>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mn-ea"/>
                <a:cs typeface="+mn-cs"/>
              </a:rPr>
              <a:t>How does our built environment affect our health: provide pictures of other cities throughout the world (similar to the layout in slide 5) to demonstrate the differences and/or similarities across the globe.</a:t>
            </a:r>
          </a:p>
          <a:p>
            <a:endParaRPr lang="en-US" dirty="0" smtClean="0"/>
          </a:p>
        </p:txBody>
      </p:sp>
      <p:sp>
        <p:nvSpPr>
          <p:cNvPr id="4" name="Slide Number Placeholder 3"/>
          <p:cNvSpPr>
            <a:spLocks noGrp="1"/>
          </p:cNvSpPr>
          <p:nvPr>
            <p:ph type="sldNum" sz="quarter" idx="5"/>
          </p:nvPr>
        </p:nvSpPr>
        <p:spPr/>
        <p:txBody>
          <a:bodyPr/>
          <a:lstStyle/>
          <a:p>
            <a:pPr>
              <a:defRPr/>
            </a:pPr>
            <a:fld id="{3F2ED582-265B-4812-8618-41D6B1744FDC}"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Our transportation choices affect our health in that, many of us spend more than an hour a day in our automobiles going to and from work, running errands, and doing our other daily activities. Making even a small number of those trips by walking, cycling, or transit would increase our daily exercise enough to significantly reduce our risk for chronic diseases. </a:t>
            </a:r>
          </a:p>
          <a:p>
            <a:pPr eaLnBrk="1" hangingPunct="1">
              <a:spcBef>
                <a:spcPct val="0"/>
              </a:spcBef>
            </a:pPr>
            <a:endParaRPr lang="en-US" dirty="0"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F2441A-562C-4846-95A4-6A8C93922B94}"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mn-ea"/>
                <a:cs typeface="+mn-cs"/>
              </a:rPr>
              <a:t>Discuss </a:t>
            </a:r>
            <a:r>
              <a:rPr lang="en-US" sz="1200" b="1" i="1" kern="1200" dirty="0" smtClean="0">
                <a:solidFill>
                  <a:schemeClr val="tx1"/>
                </a:solidFill>
                <a:effectLst/>
                <a:latin typeface="+mn-lt"/>
                <a:ea typeface="+mn-ea"/>
                <a:cs typeface="+mn-cs"/>
              </a:rPr>
              <a:t>how </a:t>
            </a:r>
            <a:r>
              <a:rPr lang="en-US" sz="1200" i="1" kern="1200" dirty="0" smtClean="0">
                <a:solidFill>
                  <a:schemeClr val="tx1"/>
                </a:solidFill>
                <a:effectLst/>
                <a:latin typeface="+mn-lt"/>
                <a:ea typeface="+mn-ea"/>
                <a:cs typeface="+mn-cs"/>
              </a:rPr>
              <a:t>community design strategies support health and provide examples of mixed-use communities and sprawl communities.</a:t>
            </a:r>
          </a:p>
          <a:p>
            <a:endParaRPr lang="en-US" dirty="0"/>
          </a:p>
        </p:txBody>
      </p:sp>
      <p:sp>
        <p:nvSpPr>
          <p:cNvPr id="4" name="Slide Number Placeholder 3"/>
          <p:cNvSpPr>
            <a:spLocks noGrp="1"/>
          </p:cNvSpPr>
          <p:nvPr>
            <p:ph type="sldNum" sz="quarter" idx="10"/>
          </p:nvPr>
        </p:nvSpPr>
        <p:spPr/>
        <p:txBody>
          <a:bodyPr/>
          <a:lstStyle/>
          <a:p>
            <a:pPr>
              <a:defRPr/>
            </a:pPr>
            <a:fld id="{2FF90771-A8D3-43F2-9107-9A88F7D91317}" type="slidenum">
              <a:rPr lang="en-US" smtClean="0"/>
              <a:pPr>
                <a:defRPr/>
              </a:pPr>
              <a:t>7</a:t>
            </a:fld>
            <a:endParaRPr lang="en-US"/>
          </a:p>
        </p:txBody>
      </p:sp>
    </p:spTree>
    <p:extLst>
      <p:ext uri="{BB962C8B-B14F-4D97-AF65-F5344CB8AC3E}">
        <p14:creationId xmlns:p14="http://schemas.microsoft.com/office/powerpoint/2010/main" val="51280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F90771-A8D3-43F2-9107-9A88F7D91317}" type="slidenum">
              <a:rPr lang="en-US"/>
              <a:pPr>
                <a:defRPr/>
              </a:pPr>
              <a:t>8</a:t>
            </a:fld>
            <a:endParaRPr lang="en-US"/>
          </a:p>
        </p:txBody>
      </p:sp>
    </p:spTree>
    <p:extLst>
      <p:ext uri="{BB962C8B-B14F-4D97-AF65-F5344CB8AC3E}">
        <p14:creationId xmlns:p14="http://schemas.microsoft.com/office/powerpoint/2010/main" val="243212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F90771-A8D3-43F2-9107-9A88F7D91317}" type="slidenum">
              <a:rPr lang="en-US"/>
              <a:pPr>
                <a:defRPr/>
              </a:pPr>
              <a:t>9</a:t>
            </a:fld>
            <a:endParaRPr lang="en-US"/>
          </a:p>
        </p:txBody>
      </p:sp>
    </p:spTree>
    <p:extLst>
      <p:ext uri="{BB962C8B-B14F-4D97-AF65-F5344CB8AC3E}">
        <p14:creationId xmlns:p14="http://schemas.microsoft.com/office/powerpoint/2010/main" val="311923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22D35EA4-A4B8-402C-BB5E-BCF9F4EEE99B}"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3AC7835-36AB-4E17-9447-EBD4137C014D}" type="slidenum">
              <a:rPr lang="en-US" smtClean="0"/>
              <a:pPr>
                <a:defRPr/>
              </a:pPr>
              <a:t>‹#›</a:t>
            </a:fld>
            <a:endParaRPr lang="en-US"/>
          </a:p>
        </p:txBody>
      </p:sp>
    </p:spTree>
    <p:extLst>
      <p:ext uri="{BB962C8B-B14F-4D97-AF65-F5344CB8AC3E}">
        <p14:creationId xmlns:p14="http://schemas.microsoft.com/office/powerpoint/2010/main" val="477149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EBB97A4E-86AD-4AC5-A505-323C27A6DADF}"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0E73A47-6ACC-4C7C-8324-1C2337639020}" type="slidenum">
              <a:rPr lang="en-US" smtClean="0"/>
              <a:pPr>
                <a:defRPr/>
              </a:pPr>
              <a:t>‹#›</a:t>
            </a:fld>
            <a:endParaRPr lang="en-US"/>
          </a:p>
        </p:txBody>
      </p:sp>
    </p:spTree>
    <p:extLst>
      <p:ext uri="{BB962C8B-B14F-4D97-AF65-F5344CB8AC3E}">
        <p14:creationId xmlns:p14="http://schemas.microsoft.com/office/powerpoint/2010/main" val="351389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8651F01-56A1-43AF-AF95-3614738D1258}"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2EAA35-7912-4926-9B5A-B02230ABDAB2}" type="slidenum">
              <a:rPr lang="en-US" smtClean="0"/>
              <a:pPr>
                <a:defRPr/>
              </a:pPr>
              <a:t>‹#›</a:t>
            </a:fld>
            <a:endParaRPr lang="en-US"/>
          </a:p>
        </p:txBody>
      </p:sp>
    </p:spTree>
    <p:extLst>
      <p:ext uri="{BB962C8B-B14F-4D97-AF65-F5344CB8AC3E}">
        <p14:creationId xmlns:p14="http://schemas.microsoft.com/office/powerpoint/2010/main" val="3701703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36600" y="301625"/>
            <a:ext cx="77216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11200" y="1943100"/>
            <a:ext cx="3784600" cy="402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43100"/>
            <a:ext cx="3784600" cy="4025900"/>
          </a:xfrm>
        </p:spPr>
        <p:txBody>
          <a:bodyPr/>
          <a:lstStyle/>
          <a:p>
            <a:pPr lvl="0"/>
            <a:endParaRPr lang="en-US" noProof="0"/>
          </a:p>
        </p:txBody>
      </p:sp>
    </p:spTree>
    <p:extLst>
      <p:ext uri="{BB962C8B-B14F-4D97-AF65-F5344CB8AC3E}">
        <p14:creationId xmlns:p14="http://schemas.microsoft.com/office/powerpoint/2010/main" val="2580180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defTabSz="457200" fontAlgn="auto">
              <a:spcBef>
                <a:spcPts val="0"/>
              </a:spcBef>
              <a:spcAft>
                <a:spcPts val="0"/>
              </a:spcAft>
              <a:defRPr>
                <a:latin typeface="Georgia" pitchFamily="-111" charset="0"/>
                <a:cs typeface="+mn-cs"/>
              </a:defRPr>
            </a:lvl1pPr>
          </a:lstStyle>
          <a:p>
            <a:pPr>
              <a:defRPr/>
            </a:pPr>
            <a:fld id="{643540C1-583E-4A61-B009-E8B2AA15B608}" type="datetime1">
              <a:rPr lang="en-US" smtClean="0"/>
              <a:pPr>
                <a:defRPr/>
              </a:pPr>
              <a:t>9/19/2014</a:t>
            </a:fld>
            <a:endParaRPr lang="en-US"/>
          </a:p>
        </p:txBody>
      </p:sp>
      <p:sp>
        <p:nvSpPr>
          <p:cNvPr id="4" name="Footer Placeholder 2"/>
          <p:cNvSpPr>
            <a:spLocks noGrp="1"/>
          </p:cNvSpPr>
          <p:nvPr>
            <p:ph type="ftr" sz="quarter" idx="11"/>
          </p:nvPr>
        </p:nvSpPr>
        <p:spPr/>
        <p:txBody>
          <a:bodyPr/>
          <a:lstStyle>
            <a:lvl1pPr defTabSz="457200" fontAlgn="auto">
              <a:spcBef>
                <a:spcPts val="0"/>
              </a:spcBef>
              <a:spcAft>
                <a:spcPts val="0"/>
              </a:spcAft>
              <a:defRPr>
                <a:latin typeface="+mn-lt"/>
                <a:cs typeface="+mn-cs"/>
              </a:defRPr>
            </a:lvl1pPr>
          </a:lstStyle>
          <a:p>
            <a:pPr>
              <a:defRPr/>
            </a:pPr>
            <a:endParaRPr lang="en-US"/>
          </a:p>
        </p:txBody>
      </p:sp>
      <p:sp>
        <p:nvSpPr>
          <p:cNvPr id="5" name="Slide Number Placeholder 22"/>
          <p:cNvSpPr>
            <a:spLocks noGrp="1"/>
          </p:cNvSpPr>
          <p:nvPr>
            <p:ph type="sldNum" sz="quarter" idx="12"/>
          </p:nvPr>
        </p:nvSpPr>
        <p:spPr/>
        <p:txBody>
          <a:bodyPr/>
          <a:lstStyle>
            <a:lvl1pPr defTabSz="457200" fontAlgn="auto">
              <a:spcBef>
                <a:spcPts val="0"/>
              </a:spcBef>
              <a:spcAft>
                <a:spcPts val="0"/>
              </a:spcAft>
              <a:defRPr>
                <a:latin typeface="Georgia" pitchFamily="-111" charset="0"/>
                <a:cs typeface="+mn-cs"/>
              </a:defRPr>
            </a:lvl1pPr>
          </a:lstStyle>
          <a:p>
            <a:pPr>
              <a:defRPr/>
            </a:pPr>
            <a:fld id="{3A61451E-E25D-43BE-8CBD-0E92F5A89370}" type="slidenum">
              <a:rPr lang="en-US"/>
              <a:pPr>
                <a:defRPr/>
              </a:pPr>
              <a:t>‹#›</a:t>
            </a:fld>
            <a:endParaRPr lang="en-US"/>
          </a:p>
        </p:txBody>
      </p:sp>
    </p:spTree>
    <p:extLst>
      <p:ext uri="{BB962C8B-B14F-4D97-AF65-F5344CB8AC3E}">
        <p14:creationId xmlns:p14="http://schemas.microsoft.com/office/powerpoint/2010/main" val="171490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defTabSz="457200" fontAlgn="auto">
              <a:spcBef>
                <a:spcPts val="0"/>
              </a:spcBef>
              <a:spcAft>
                <a:spcPts val="0"/>
              </a:spcAft>
              <a:defRPr>
                <a:latin typeface="Georgia" pitchFamily="-111" charset="0"/>
                <a:cs typeface="+mn-cs"/>
              </a:defRPr>
            </a:lvl1pPr>
          </a:lstStyle>
          <a:p>
            <a:pPr>
              <a:defRPr/>
            </a:pPr>
            <a:fld id="{8A02534B-B088-43FC-B7DF-F8EEE3F882E3}" type="datetime1">
              <a:rPr lang="en-US" smtClean="0"/>
              <a:pPr>
                <a:defRPr/>
              </a:pPr>
              <a:t>9/19/2014</a:t>
            </a:fld>
            <a:endParaRPr lang="en-US"/>
          </a:p>
        </p:txBody>
      </p:sp>
      <p:sp>
        <p:nvSpPr>
          <p:cNvPr id="4" name="Footer Placeholder 2"/>
          <p:cNvSpPr>
            <a:spLocks noGrp="1"/>
          </p:cNvSpPr>
          <p:nvPr>
            <p:ph type="ftr" sz="quarter" idx="11"/>
          </p:nvPr>
        </p:nvSpPr>
        <p:spPr/>
        <p:txBody>
          <a:bodyPr/>
          <a:lstStyle>
            <a:lvl1pPr defTabSz="457200" fontAlgn="auto">
              <a:spcBef>
                <a:spcPts val="0"/>
              </a:spcBef>
              <a:spcAft>
                <a:spcPts val="0"/>
              </a:spcAft>
              <a:defRPr>
                <a:latin typeface="+mn-lt"/>
                <a:cs typeface="+mn-cs"/>
              </a:defRPr>
            </a:lvl1pPr>
          </a:lstStyle>
          <a:p>
            <a:pPr>
              <a:defRPr/>
            </a:pPr>
            <a:endParaRPr lang="en-US"/>
          </a:p>
        </p:txBody>
      </p:sp>
      <p:sp>
        <p:nvSpPr>
          <p:cNvPr id="5" name="Slide Number Placeholder 22"/>
          <p:cNvSpPr>
            <a:spLocks noGrp="1"/>
          </p:cNvSpPr>
          <p:nvPr>
            <p:ph type="sldNum" sz="quarter" idx="12"/>
          </p:nvPr>
        </p:nvSpPr>
        <p:spPr/>
        <p:txBody>
          <a:bodyPr/>
          <a:lstStyle>
            <a:lvl1pPr defTabSz="457200" fontAlgn="auto">
              <a:spcBef>
                <a:spcPts val="0"/>
              </a:spcBef>
              <a:spcAft>
                <a:spcPts val="0"/>
              </a:spcAft>
              <a:defRPr>
                <a:latin typeface="Georgia" pitchFamily="-111" charset="0"/>
                <a:cs typeface="+mn-cs"/>
              </a:defRPr>
            </a:lvl1pPr>
          </a:lstStyle>
          <a:p>
            <a:pPr>
              <a:defRPr/>
            </a:pPr>
            <a:fld id="{3E98C7B6-B52E-44D6-8B04-7CF0CF45037E}" type="slidenum">
              <a:rPr lang="en-US"/>
              <a:pPr>
                <a:defRPr/>
              </a:pPr>
              <a:t>‹#›</a:t>
            </a:fld>
            <a:endParaRPr lang="en-US"/>
          </a:p>
        </p:txBody>
      </p:sp>
    </p:spTree>
    <p:extLst>
      <p:ext uri="{BB962C8B-B14F-4D97-AF65-F5344CB8AC3E}">
        <p14:creationId xmlns:p14="http://schemas.microsoft.com/office/powerpoint/2010/main" val="1422480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02DA2FA-9B91-4C6D-84F9-4A52267C9365}"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6A74A3F-DCF7-4A32-A2DF-666FFCE01755}" type="slidenum">
              <a:rPr lang="en-US" smtClean="0"/>
              <a:pPr>
                <a:defRPr/>
              </a:pPr>
              <a:t>‹#›</a:t>
            </a:fld>
            <a:endParaRPr lang="en-US"/>
          </a:p>
        </p:txBody>
      </p:sp>
    </p:spTree>
    <p:extLst>
      <p:ext uri="{BB962C8B-B14F-4D97-AF65-F5344CB8AC3E}">
        <p14:creationId xmlns:p14="http://schemas.microsoft.com/office/powerpoint/2010/main" val="396830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52BA0650-7BA2-4595-AC97-6520FB203C1D}" type="datetime1">
              <a:rPr lang="en-US" smtClean="0"/>
              <a:pPr>
                <a:defRPr/>
              </a:pPr>
              <a:t>9/19/2014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BFBA3FA-2B88-4F9F-B9DF-EFE6033DD636}" type="slidenum">
              <a:rPr lang="en-US" smtClean="0"/>
              <a:pPr>
                <a:defRPr/>
              </a:pPr>
              <a:t>‹#›</a:t>
            </a:fld>
            <a:endParaRPr lang="en-US"/>
          </a:p>
        </p:txBody>
      </p:sp>
    </p:spTree>
    <p:extLst>
      <p:ext uri="{BB962C8B-B14F-4D97-AF65-F5344CB8AC3E}">
        <p14:creationId xmlns:p14="http://schemas.microsoft.com/office/powerpoint/2010/main" val="274087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AAE2DCA-722D-4A03-B754-DC6B4B32C461}" type="datetime1">
              <a:rPr lang="en-US" smtClean="0"/>
              <a:pPr>
                <a:defRPr/>
              </a:pPr>
              <a:t>9/19/2014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76C0E21-3C1E-472E-9F2F-C373140F0AC6}" type="slidenum">
              <a:rPr lang="en-US" smtClean="0"/>
              <a:pPr>
                <a:defRPr/>
              </a:pPr>
              <a:t>‹#›</a:t>
            </a:fld>
            <a:endParaRPr lang="en-US"/>
          </a:p>
        </p:txBody>
      </p:sp>
    </p:spTree>
    <p:extLst>
      <p:ext uri="{BB962C8B-B14F-4D97-AF65-F5344CB8AC3E}">
        <p14:creationId xmlns:p14="http://schemas.microsoft.com/office/powerpoint/2010/main" val="1460466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E1D2068-9CE6-4E70-8C5D-628903E272EC}" type="datetime1">
              <a:rPr lang="en-US" smtClean="0"/>
              <a:pPr>
                <a:defRPr/>
              </a:pPr>
              <a:t>9/19/2014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DE62399-6EEA-45A3-B8B5-EE68D0D62B0C}" type="slidenum">
              <a:rPr lang="en-US" smtClean="0"/>
              <a:pPr>
                <a:defRPr/>
              </a:pPr>
              <a:t>‹#›</a:t>
            </a:fld>
            <a:endParaRPr lang="en-US"/>
          </a:p>
        </p:txBody>
      </p:sp>
    </p:spTree>
    <p:extLst>
      <p:ext uri="{BB962C8B-B14F-4D97-AF65-F5344CB8AC3E}">
        <p14:creationId xmlns:p14="http://schemas.microsoft.com/office/powerpoint/2010/main" val="2584160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46B715A-6558-42FB-91B3-C8289A0CBF3C}" type="datetime1">
              <a:rPr lang="en-US" smtClean="0"/>
              <a:pPr>
                <a:defRPr/>
              </a:pPr>
              <a:t>9/19/2014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67A2BDE-0879-45AA-872A-E706AA8A1120}" type="slidenum">
              <a:rPr lang="en-US" smtClean="0"/>
              <a:pPr>
                <a:defRPr/>
              </a:pPr>
              <a:t>‹#›</a:t>
            </a:fld>
            <a:endParaRPr lang="en-US"/>
          </a:p>
        </p:txBody>
      </p:sp>
    </p:spTree>
    <p:extLst>
      <p:ext uri="{BB962C8B-B14F-4D97-AF65-F5344CB8AC3E}">
        <p14:creationId xmlns:p14="http://schemas.microsoft.com/office/powerpoint/2010/main" val="1800577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E7C3D65-731C-444C-9068-EBFD9800D9B7}" type="datetime1">
              <a:rPr lang="en-US" smtClean="0"/>
              <a:pPr>
                <a:defRPr/>
              </a:pPr>
              <a:t>9/19/2014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39AAAD2-AFBF-4D4A-AFD9-0649E70858E6}" type="slidenum">
              <a:rPr lang="en-US" smtClean="0"/>
              <a:pPr>
                <a:defRPr/>
              </a:pPr>
              <a:t>‹#›</a:t>
            </a:fld>
            <a:endParaRPr lang="en-US"/>
          </a:p>
        </p:txBody>
      </p:sp>
    </p:spTree>
    <p:extLst>
      <p:ext uri="{BB962C8B-B14F-4D97-AF65-F5344CB8AC3E}">
        <p14:creationId xmlns:p14="http://schemas.microsoft.com/office/powerpoint/2010/main" val="374878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E8D49E4-8A80-41A5-8C06-32F94967520E}" type="datetime1">
              <a:rPr lang="en-US" smtClean="0"/>
              <a:pPr>
                <a:defRPr/>
              </a:pPr>
              <a:t>9/19/2014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60CD65D-7D82-4670-A425-0C963F415B31}" type="slidenum">
              <a:rPr lang="en-US" smtClean="0"/>
              <a:pPr>
                <a:defRPr/>
              </a:pPr>
              <a:t>‹#›</a:t>
            </a:fld>
            <a:endParaRPr lang="en-US"/>
          </a:p>
        </p:txBody>
      </p:sp>
    </p:spTree>
    <p:extLst>
      <p:ext uri="{BB962C8B-B14F-4D97-AF65-F5344CB8AC3E}">
        <p14:creationId xmlns:p14="http://schemas.microsoft.com/office/powerpoint/2010/main" val="2863608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C2896E3-54B7-4EDD-959A-C49EE226615F}" type="datetime1">
              <a:rPr lang="en-US" smtClean="0"/>
              <a:pPr>
                <a:defRPr/>
              </a:pPr>
              <a:t>9/19/2014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976B91E-2A97-4FDC-8EEC-8BD1C6E46068}" type="slidenum">
              <a:rPr lang="en-US" smtClean="0"/>
              <a:pPr>
                <a:defRPr/>
              </a:pPr>
              <a:t>‹#›</a:t>
            </a:fld>
            <a:endParaRPr lang="en-US"/>
          </a:p>
        </p:txBody>
      </p:sp>
    </p:spTree>
    <p:extLst>
      <p:ext uri="{BB962C8B-B14F-4D97-AF65-F5344CB8AC3E}">
        <p14:creationId xmlns:p14="http://schemas.microsoft.com/office/powerpoint/2010/main" val="798638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1CA5D61-2928-4C77-8ED6-C84F72BB568A}" type="datetime1">
              <a:rPr lang="en-US" smtClean="0"/>
              <a:pPr>
                <a:defRPr/>
              </a:pPr>
              <a:t>9/19/2014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C565223-91CD-423E-97F7-6318C83F614F}" type="slidenum">
              <a:rPr lang="en-US" smtClean="0"/>
              <a:pPr>
                <a:defRPr/>
              </a:pPr>
              <a:t>‹#›</a:t>
            </a:fld>
            <a:endParaRPr lang="en-US"/>
          </a:p>
        </p:txBody>
      </p:sp>
    </p:spTree>
    <p:extLst>
      <p:ext uri="{BB962C8B-B14F-4D97-AF65-F5344CB8AC3E}">
        <p14:creationId xmlns:p14="http://schemas.microsoft.com/office/powerpoint/2010/main" val="2284652694"/>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 id="2147484485" r:id="rId13"/>
    <p:sldLayoutId id="2147484487"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file:///C:\Users\drichardson\Desktop\cdc_healthy_community_design_download_m.wmv"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8.xml"/><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microsoft.com/office/2007/relationships/hdphoto" Target="../media/hdphoto2.wdp"/><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4"/>
          <p:cNvSpPr>
            <a:spLocks noGrp="1"/>
          </p:cNvSpPr>
          <p:nvPr>
            <p:ph type="sldNum" sz="quarter" idx="12"/>
          </p:nvPr>
        </p:nvSpPr>
        <p:spPr bwMode="auto">
          <a:ln>
            <a:miter lim="800000"/>
            <a:headEnd/>
            <a:tailEnd/>
          </a:ln>
        </p:spPr>
        <p:txBody>
          <a:bodyPr/>
          <a:lstStyle/>
          <a:p>
            <a:pPr fontAlgn="base">
              <a:spcBef>
                <a:spcPct val="0"/>
              </a:spcBef>
              <a:spcAft>
                <a:spcPct val="0"/>
              </a:spcAft>
              <a:defRPr/>
            </a:pPr>
            <a:fld id="{C77BA0D8-5EAD-47CE-9E1B-1C09D5A6E48B}" type="slidenum">
              <a:rPr lang="en-US" smtClean="0">
                <a:latin typeface="Georgia" pitchFamily="18" charset="0"/>
              </a:rPr>
              <a:pPr fontAlgn="base">
                <a:spcBef>
                  <a:spcPct val="0"/>
                </a:spcBef>
                <a:spcAft>
                  <a:spcPct val="0"/>
                </a:spcAft>
                <a:defRPr/>
              </a:pPr>
              <a:t>1</a:t>
            </a:fld>
            <a:endParaRPr lang="en-US" smtClean="0">
              <a:latin typeface="Georgia" pitchFamily="18" charset="0"/>
            </a:endParaRPr>
          </a:p>
        </p:txBody>
      </p:sp>
      <p:sp>
        <p:nvSpPr>
          <p:cNvPr id="3" name="Rectangle 2"/>
          <p:cNvSpPr/>
          <p:nvPr/>
        </p:nvSpPr>
        <p:spPr>
          <a:xfrm>
            <a:off x="323636" y="1008631"/>
            <a:ext cx="4344617" cy="2031325"/>
          </a:xfrm>
          <a:prstGeom prst="rect">
            <a:avLst/>
          </a:prstGeom>
        </p:spPr>
        <p:txBody>
          <a:bodyPr wrap="square">
            <a:spAutoFit/>
          </a:bodyPr>
          <a:lstStyle/>
          <a:p>
            <a:pPr algn="ctr" fontAlgn="auto">
              <a:spcBef>
                <a:spcPts val="0"/>
              </a:spcBef>
              <a:spcAft>
                <a:spcPts val="0"/>
              </a:spcAft>
              <a:defRPr/>
            </a:pPr>
            <a:r>
              <a:rPr lang="en-US" sz="3600" b="1" dirty="0" smtClean="0">
                <a:solidFill>
                  <a:schemeClr val="accent6"/>
                </a:solidFill>
                <a:latin typeface="+mn-lt"/>
                <a:ea typeface="ＭＳ Ｐゴシック" charset="-128"/>
                <a:cs typeface="+mj-cs"/>
              </a:rPr>
              <a:t>Resident </a:t>
            </a:r>
            <a:r>
              <a:rPr lang="en-US" sz="3600" b="1" dirty="0">
                <a:solidFill>
                  <a:schemeClr val="accent6"/>
                </a:solidFill>
                <a:latin typeface="+mn-lt"/>
                <a:ea typeface="ＭＳ Ｐゴシック" charset="-128"/>
                <a:cs typeface="+mj-cs"/>
              </a:rPr>
              <a:t>Leadership </a:t>
            </a:r>
            <a:r>
              <a:rPr lang="en-US" sz="3600" b="1" dirty="0" smtClean="0">
                <a:solidFill>
                  <a:schemeClr val="accent6"/>
                </a:solidFill>
                <a:latin typeface="+mn-lt"/>
                <a:ea typeface="ＭＳ Ｐゴシック" charset="-128"/>
                <a:cs typeface="+mj-cs"/>
              </a:rPr>
              <a:t>Academy</a:t>
            </a:r>
          </a:p>
          <a:p>
            <a:pPr algn="ctr" fontAlgn="auto">
              <a:spcBef>
                <a:spcPts val="0"/>
              </a:spcBef>
              <a:spcAft>
                <a:spcPts val="0"/>
              </a:spcAft>
              <a:defRPr/>
            </a:pPr>
            <a:r>
              <a:rPr lang="en-US" sz="3600" b="1" dirty="0">
                <a:solidFill>
                  <a:srgbClr val="FF6600"/>
                </a:solidFill>
                <a:latin typeface="+mn-lt"/>
                <a:ea typeface="ＭＳ Ｐゴシック" charset="-128"/>
                <a:cs typeface="+mj-cs"/>
              </a:rPr>
              <a:t/>
            </a:r>
            <a:br>
              <a:rPr lang="en-US" sz="3600" b="1" dirty="0">
                <a:solidFill>
                  <a:srgbClr val="FF6600"/>
                </a:solidFill>
                <a:latin typeface="+mn-lt"/>
                <a:ea typeface="ＭＳ Ｐゴシック" charset="-128"/>
                <a:cs typeface="+mj-cs"/>
              </a:rPr>
            </a:br>
            <a:endParaRPr lang="en-US" b="1" dirty="0">
              <a:solidFill>
                <a:srgbClr val="FF6600"/>
              </a:solidFill>
              <a:latin typeface="+mn-lt"/>
              <a:cs typeface="+mn-cs"/>
            </a:endParaRPr>
          </a:p>
        </p:txBody>
      </p:sp>
      <p:sp>
        <p:nvSpPr>
          <p:cNvPr id="9" name="Rounded Rectangle 8"/>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8528304" y="6248400"/>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overArt.jpg"/>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23926" y="2257733"/>
            <a:ext cx="3696223" cy="3696223"/>
          </a:xfrm>
          <a:prstGeom prst="rect">
            <a:avLst/>
          </a:prstGeom>
        </p:spPr>
      </p:pic>
      <p:sp>
        <p:nvSpPr>
          <p:cNvPr id="11" name="Slide Number Placeholder 11"/>
          <p:cNvSpPr txBox="1">
            <a:spLocks/>
          </p:cNvSpPr>
          <p:nvPr/>
        </p:nvSpPr>
        <p:spPr>
          <a:xfrm>
            <a:off x="8544905" y="6254496"/>
            <a:ext cx="30175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a:t>
            </a:fld>
            <a:endParaRPr lang="en-US" sz="1125" dirty="0">
              <a:solidFill>
                <a:schemeClr val="tx1"/>
              </a:solidFill>
              <a:latin typeface="Capitals"/>
              <a:cs typeface="Capitals"/>
            </a:endParaRPr>
          </a:p>
        </p:txBody>
      </p:sp>
      <p:sp>
        <p:nvSpPr>
          <p:cNvPr id="13" name="TextBox 12"/>
          <p:cNvSpPr txBox="1"/>
          <p:nvPr/>
        </p:nvSpPr>
        <p:spPr>
          <a:xfrm>
            <a:off x="4420148" y="2257733"/>
            <a:ext cx="4723851" cy="3376829"/>
          </a:xfrm>
          <a:prstGeom prst="rect">
            <a:avLst/>
          </a:prstGeom>
          <a:noFill/>
        </p:spPr>
        <p:txBody>
          <a:bodyPr wrap="none" rtlCol="0" anchor="ctr">
            <a:noAutofit/>
          </a:bodyPr>
          <a:lstStyle/>
          <a:p>
            <a:pPr algn="ctr"/>
            <a:r>
              <a:rPr lang="en-US" sz="3600" spc="600" dirty="0" smtClean="0">
                <a:latin typeface="Arial" panose="020B0604020202020204" pitchFamily="34" charset="0"/>
                <a:cs typeface="Arial" panose="020B0604020202020204" pitchFamily="34" charset="0"/>
              </a:rPr>
              <a:t>SESSION SIX</a:t>
            </a:r>
          </a:p>
          <a:p>
            <a:pPr algn="ctr">
              <a:lnSpc>
                <a:spcPts val="4300"/>
              </a:lnSpc>
            </a:pPr>
            <a:r>
              <a:rPr lang="en-US" sz="3600" cap="all" spc="300" dirty="0" smtClean="0">
                <a:solidFill>
                  <a:srgbClr val="E78E23"/>
                </a:solidFill>
                <a:latin typeface="Arial" panose="020B0604020202020204" pitchFamily="34" charset="0"/>
                <a:cs typeface="Arial" panose="020B0604020202020204" pitchFamily="34" charset="0"/>
              </a:rPr>
              <a:t>LAND USE</a:t>
            </a:r>
          </a:p>
          <a:p>
            <a:pPr algn="ctr">
              <a:lnSpc>
                <a:spcPts val="3600"/>
              </a:lnSpc>
            </a:pPr>
            <a:r>
              <a:rPr lang="en-US" sz="3600" cap="all" spc="300" dirty="0" smtClean="0">
                <a:solidFill>
                  <a:srgbClr val="E78E23"/>
                </a:solidFill>
                <a:latin typeface="Arial" panose="020B0604020202020204" pitchFamily="34" charset="0"/>
                <a:cs typeface="Arial" panose="020B0604020202020204" pitchFamily="34" charset="0"/>
              </a:rPr>
              <a:t>AND COMMUNITY</a:t>
            </a:r>
          </a:p>
          <a:p>
            <a:pPr algn="ctr">
              <a:lnSpc>
                <a:spcPts val="3600"/>
              </a:lnSpc>
            </a:pPr>
            <a:r>
              <a:rPr lang="en-US" sz="3600" cap="all" spc="300" dirty="0" smtClean="0">
                <a:solidFill>
                  <a:srgbClr val="E78E23"/>
                </a:solidFill>
                <a:latin typeface="Arial" panose="020B0604020202020204" pitchFamily="34" charset="0"/>
                <a:cs typeface="Arial" panose="020B0604020202020204" pitchFamily="34" charset="0"/>
              </a:rPr>
              <a:t>PLANNING</a:t>
            </a:r>
            <a:endParaRPr lang="en-US" sz="1400" cap="all" spc="100" dirty="0" smtClean="0">
              <a:solidFill>
                <a:srgbClr val="E78E23"/>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0142" y="835380"/>
            <a:ext cx="4006515" cy="16613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71553" y="575299"/>
            <a:ext cx="6661551" cy="537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10</a:t>
            </a:fld>
            <a:endParaRPr lang="en-US"/>
          </a:p>
        </p:txBody>
      </p:sp>
      <p:sp>
        <p:nvSpPr>
          <p:cNvPr id="7" name="Rounded Rectangle 6"/>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327291" y="179883"/>
            <a:ext cx="1940965" cy="1299259"/>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t>GENERAL PLAN</a:t>
            </a:r>
            <a:endParaRPr lang="en-US" sz="3200" dirty="0"/>
          </a:p>
        </p:txBody>
      </p:sp>
      <p:sp>
        <p:nvSpPr>
          <p:cNvPr id="9" name="Oval 8"/>
          <p:cNvSpPr/>
          <p:nvPr/>
        </p:nvSpPr>
        <p:spPr>
          <a:xfrm>
            <a:off x="8489009"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10</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616343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457200" y="821804"/>
            <a:ext cx="8229600" cy="5304360"/>
          </a:xfrm>
        </p:spPr>
        <p:txBody>
          <a:bodyPr/>
          <a:lstStyle/>
          <a:p>
            <a:r>
              <a:rPr lang="en-US" sz="2800" dirty="0" smtClean="0">
                <a:ea typeface="ＭＳ Ｐゴシック" pitchFamily="34" charset="-128"/>
              </a:rPr>
              <a:t>Transit Access</a:t>
            </a:r>
          </a:p>
          <a:p>
            <a:r>
              <a:rPr lang="en-US" sz="2800" dirty="0" smtClean="0">
                <a:ea typeface="ＭＳ Ｐゴシック" pitchFamily="34" charset="-128"/>
              </a:rPr>
              <a:t>Transit-Oriented Development</a:t>
            </a:r>
          </a:p>
          <a:p>
            <a:r>
              <a:rPr lang="en-US" sz="2800" dirty="0" smtClean="0">
                <a:ea typeface="ＭＳ Ｐゴシック" pitchFamily="34" charset="-128"/>
              </a:rPr>
              <a:t>Traffic Safety and Reduction </a:t>
            </a:r>
          </a:p>
        </p:txBody>
      </p:sp>
      <p:sp>
        <p:nvSpPr>
          <p:cNvPr id="26628"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C97AAB4E-1D3A-4B65-9A16-C209776D1750}" type="slidenum">
              <a:rPr lang="en-US" smtClean="0">
                <a:latin typeface="Georgia" pitchFamily="18" charset="0"/>
              </a:rPr>
              <a:pPr fontAlgn="base">
                <a:spcBef>
                  <a:spcPct val="0"/>
                </a:spcBef>
                <a:spcAft>
                  <a:spcPct val="0"/>
                </a:spcAft>
                <a:defRPr/>
              </a:pPr>
              <a:t>11</a:t>
            </a:fld>
            <a:endParaRPr lang="en-US" smtClean="0">
              <a:latin typeface="Georgia" pitchFamily="18" charset="0"/>
            </a:endParaRPr>
          </a:p>
        </p:txBody>
      </p:sp>
      <p:pic>
        <p:nvPicPr>
          <p:cNvPr id="4" name="Picture 3" descr="Picture 1.png"/>
          <p:cNvPicPr>
            <a:picLocks noChangeAspect="1"/>
          </p:cNvPicPr>
          <p:nvPr/>
        </p:nvPicPr>
        <p:blipFill rotWithShape="1">
          <a:blip r:embed="rId3"/>
          <a:srcRect b="21026"/>
          <a:stretch/>
        </p:blipFill>
        <p:spPr>
          <a:xfrm>
            <a:off x="5843584" y="205452"/>
            <a:ext cx="2783710" cy="3278528"/>
          </a:xfrm>
          <a:prstGeom prst="roundRect">
            <a:avLst>
              <a:gd name="adj" fmla="val 8594"/>
            </a:avLst>
          </a:prstGeom>
          <a:solidFill>
            <a:srgbClr val="FFFFFF">
              <a:shade val="85000"/>
            </a:srgbClr>
          </a:solidFill>
          <a:ln>
            <a:noFill/>
          </a:ln>
          <a:effectLst/>
        </p:spPr>
      </p:pic>
      <p:pic>
        <p:nvPicPr>
          <p:cNvPr id="41988" name="Picture 4" descr="C:\Users\JCastano\AppData\Local\Microsoft\Windows\Temporary Internet Files\Content.IE5\PIY82216\MP90044239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212" y="2584329"/>
            <a:ext cx="4807082" cy="3204721"/>
          </a:xfrm>
          <a:prstGeom prst="roundRect">
            <a:avLst>
              <a:gd name="adj" fmla="val 8594"/>
            </a:avLst>
          </a:prstGeom>
          <a:solidFill>
            <a:srgbClr val="FFFFFF">
              <a:shade val="85000"/>
            </a:srgbClr>
          </a:solidFill>
          <a:ln>
            <a:noFill/>
          </a:ln>
          <a:effectLst/>
          <a:extLst/>
        </p:spPr>
      </p:pic>
      <p:sp>
        <p:nvSpPr>
          <p:cNvPr id="8" name="Rounded Rectangle 7"/>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599"/>
            <a:ext cx="5304099" cy="500605"/>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TRANSPORTATION</a:t>
            </a:r>
            <a:endParaRPr lang="en-US" sz="2800" dirty="0"/>
          </a:p>
        </p:txBody>
      </p:sp>
      <p:sp>
        <p:nvSpPr>
          <p:cNvPr id="10" name="Oval 9"/>
          <p:cNvSpPr/>
          <p:nvPr/>
        </p:nvSpPr>
        <p:spPr>
          <a:xfrm>
            <a:off x="847743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11</a:t>
            </a:fld>
            <a:endParaRPr lang="en-US" sz="1125" dirty="0">
              <a:solidFill>
                <a:schemeClr val="tx1"/>
              </a:solidFill>
              <a:latin typeface="Capitals"/>
              <a:cs typeface="Capitals"/>
            </a:endParaRPr>
          </a:p>
        </p:txBody>
      </p:sp>
      <p:sp>
        <p:nvSpPr>
          <p:cNvPr id="3" name="Rounded Rectangular Callout 2"/>
          <p:cNvSpPr/>
          <p:nvPr/>
        </p:nvSpPr>
        <p:spPr>
          <a:xfrm>
            <a:off x="5522742" y="3703897"/>
            <a:ext cx="3240912" cy="2141316"/>
          </a:xfrm>
          <a:prstGeom prst="wedgeRoundRectCallout">
            <a:avLst>
              <a:gd name="adj1" fmla="val -10476"/>
              <a:gd name="adj2" fmla="val 63040"/>
              <a:gd name="adj3" fmla="val 16667"/>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w="57150">
                <a:solidFill>
                  <a:schemeClr val="accent5">
                    <a:lumMod val="75000"/>
                  </a:schemeClr>
                </a:solidFill>
              </a:ln>
            </a:endParaRPr>
          </a:p>
        </p:txBody>
      </p:sp>
      <p:sp>
        <p:nvSpPr>
          <p:cNvPr id="40967" name="Rectangle 6"/>
          <p:cNvSpPr>
            <a:spLocks noChangeArrowheads="1"/>
          </p:cNvSpPr>
          <p:nvPr/>
        </p:nvSpPr>
        <p:spPr bwMode="auto">
          <a:xfrm>
            <a:off x="5557467" y="3696803"/>
            <a:ext cx="320618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200" i="1" dirty="0">
                <a:solidFill>
                  <a:srgbClr val="FF6600"/>
                </a:solidFill>
                <a:latin typeface="+mj-lt"/>
                <a:ea typeface="ＭＳ Ｐゴシック" pitchFamily="34" charset="-128"/>
              </a:rPr>
              <a:t>“Continuing to build freeways is not exactly good planning … it’s inefficient and not good for the environment” </a:t>
            </a:r>
            <a:endParaRPr lang="en-US" sz="2200" i="1" dirty="0" smtClean="0">
              <a:solidFill>
                <a:srgbClr val="FF6600"/>
              </a:solidFill>
              <a:latin typeface="+mj-lt"/>
              <a:ea typeface="ＭＳ Ｐゴシック" pitchFamily="34" charset="-128"/>
            </a:endParaRPr>
          </a:p>
          <a:p>
            <a:pPr algn="ctr"/>
            <a:r>
              <a:rPr lang="en-US" sz="2200" i="1" dirty="0" smtClean="0">
                <a:solidFill>
                  <a:srgbClr val="FF6600"/>
                </a:solidFill>
                <a:latin typeface="+mj-lt"/>
                <a:ea typeface="ＭＳ Ｐゴシック" pitchFamily="34" charset="-128"/>
              </a:rPr>
              <a:t>– </a:t>
            </a:r>
            <a:r>
              <a:rPr lang="en-US" sz="2200" i="1" dirty="0">
                <a:solidFill>
                  <a:srgbClr val="FF6600"/>
                </a:solidFill>
                <a:latin typeface="+mj-lt"/>
                <a:ea typeface="ＭＳ Ｐゴシック" pitchFamily="34" charset="-128"/>
              </a:rPr>
              <a:t>San Diego </a:t>
            </a:r>
            <a:r>
              <a:rPr lang="en-US" sz="2200" i="1" dirty="0" smtClean="0">
                <a:solidFill>
                  <a:srgbClr val="FF6600"/>
                </a:solidFill>
                <a:latin typeface="+mj-lt"/>
                <a:ea typeface="ＭＳ Ｐゴシック" pitchFamily="34" charset="-128"/>
              </a:rPr>
              <a:t>Resident</a:t>
            </a:r>
            <a:endParaRPr lang="en-US" sz="2200" i="1" dirty="0">
              <a:solidFill>
                <a:srgbClr val="FF66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flipH="1" flipV="1">
            <a:off x="682906" y="3275635"/>
            <a:ext cx="300942" cy="2970997"/>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9327" y="1176687"/>
            <a:ext cx="4679031" cy="1"/>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3" idx="3"/>
          </p:cNvCxnSpPr>
          <p:nvPr/>
        </p:nvCxnSpPr>
        <p:spPr>
          <a:xfrm flipV="1">
            <a:off x="3184084" y="2361235"/>
            <a:ext cx="2313891" cy="2478350"/>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7882450" y="2644516"/>
            <a:ext cx="127231" cy="3527684"/>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194108" y="939903"/>
            <a:ext cx="3548936" cy="1600438"/>
          </a:xfrm>
          <a:prstGeom prst="roundRect">
            <a:avLst/>
          </a:prstGeom>
          <a:solidFill>
            <a:schemeClr val="accent5">
              <a:lumMod val="40000"/>
              <a:lumOff val="60000"/>
            </a:schemeClr>
          </a:solidFill>
        </p:spPr>
        <p:txBody>
          <a:bodyPr wrap="square" rtlCol="0">
            <a:spAutoFit/>
          </a:bodyPr>
          <a:lstStyle/>
          <a:p>
            <a:pPr algn="ctr"/>
            <a:r>
              <a:rPr lang="en-US" sz="4400" b="1" dirty="0" smtClean="0">
                <a:latin typeface="+mj-lt"/>
              </a:rPr>
              <a:t>Access to </a:t>
            </a:r>
          </a:p>
          <a:p>
            <a:pPr algn="ctr"/>
            <a:r>
              <a:rPr lang="en-US" sz="4400" b="1" dirty="0" smtClean="0">
                <a:latin typeface="+mj-lt"/>
              </a:rPr>
              <a:t>Bus Stops</a:t>
            </a:r>
          </a:p>
        </p:txBody>
      </p:sp>
      <p:sp>
        <p:nvSpPr>
          <p:cNvPr id="2" name="Slide Number Placeholder 1"/>
          <p:cNvSpPr>
            <a:spLocks noGrp="1"/>
          </p:cNvSpPr>
          <p:nvPr>
            <p:ph type="sldNum" sz="quarter" idx="12"/>
          </p:nvPr>
        </p:nvSpPr>
        <p:spPr/>
        <p:txBody>
          <a:bodyPr/>
          <a:lstStyle/>
          <a:p>
            <a:pPr>
              <a:defRPr/>
            </a:pPr>
            <a:fld id="{739AAAD2-AFBF-4D4A-AFD9-0649E70858E6}" type="slidenum">
              <a:rPr lang="en-US" smtClean="0"/>
              <a:pPr>
                <a:defRPr/>
              </a:pPr>
              <a:t>12</a:t>
            </a:fld>
            <a:endParaRPr lang="en-US"/>
          </a:p>
        </p:txBody>
      </p:sp>
      <p:sp>
        <p:nvSpPr>
          <p:cNvPr id="3" name="Rounded Rectangle 2"/>
          <p:cNvSpPr/>
          <p:nvPr/>
        </p:nvSpPr>
        <p:spPr>
          <a:xfrm>
            <a:off x="365649" y="4039366"/>
            <a:ext cx="2818435" cy="1600438"/>
          </a:xfrm>
          <a:prstGeom prst="roundRect">
            <a:avLst/>
          </a:prstGeom>
          <a:solidFill>
            <a:schemeClr val="accent5">
              <a:lumMod val="40000"/>
              <a:lumOff val="60000"/>
            </a:schemeClr>
          </a:solidFill>
        </p:spPr>
        <p:txBody>
          <a:bodyPr wrap="square">
            <a:spAutoFit/>
          </a:bodyPr>
          <a:lstStyle/>
          <a:p>
            <a:r>
              <a:rPr lang="en-US" sz="4400" b="1" dirty="0" smtClean="0">
                <a:latin typeface="+mj-lt"/>
              </a:rPr>
              <a:t>Trolley Extension</a:t>
            </a:r>
          </a:p>
        </p:txBody>
      </p:sp>
      <p:sp>
        <p:nvSpPr>
          <p:cNvPr id="7" name="Rounded Rectangle 6"/>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ACCESS TO BUS STOPS</a:t>
            </a:r>
            <a:endParaRPr lang="en-US" sz="2800" dirty="0"/>
          </a:p>
        </p:txBody>
      </p:sp>
      <p:sp>
        <p:nvSpPr>
          <p:cNvPr id="9" name="Oval 8"/>
          <p:cNvSpPr/>
          <p:nvPr/>
        </p:nvSpPr>
        <p:spPr>
          <a:xfrm>
            <a:off x="8489009"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12</a:t>
            </a:fld>
            <a:endParaRPr lang="en-US" sz="1125" dirty="0">
              <a:solidFill>
                <a:schemeClr val="tx1"/>
              </a:solidFill>
              <a:latin typeface="Capitals"/>
              <a:cs typeface="Capitals"/>
            </a:endParaRPr>
          </a:p>
        </p:txBody>
      </p:sp>
      <p:cxnSp>
        <p:nvCxnSpPr>
          <p:cNvPr id="18" name="Straight Connector 17"/>
          <p:cNvCxnSpPr>
            <a:stCxn id="3" idx="0"/>
            <a:endCxn id="4" idx="1"/>
          </p:cNvCxnSpPr>
          <p:nvPr/>
        </p:nvCxnSpPr>
        <p:spPr>
          <a:xfrm flipV="1">
            <a:off x="1774867" y="1740122"/>
            <a:ext cx="3419241" cy="2299244"/>
          </a:xfrm>
          <a:prstGeom prst="line">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258" y="2889744"/>
            <a:ext cx="3888571" cy="29164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060" name="Picture 4" descr="C:\Users\acabal1\AppData\Local\Microsoft\Windows\Temporary Internet Files\Content.IE5\QEP80W2M\MP90038607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27" y="905182"/>
            <a:ext cx="3833314" cy="2738081"/>
          </a:xfrm>
          <a:prstGeom prst="roundRect">
            <a:avLst>
              <a:gd name="adj" fmla="val 8594"/>
            </a:avLst>
          </a:prstGeom>
          <a:solidFill>
            <a:srgbClr val="FFFFFF">
              <a:shade val="85000"/>
            </a:srgbClr>
          </a:solidFill>
          <a:ln>
            <a:noFill/>
          </a:ln>
          <a:effectLs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228599" y="833377"/>
            <a:ext cx="4505447" cy="2850139"/>
          </a:xfrm>
        </p:spPr>
        <p:txBody>
          <a:bodyPr>
            <a:normAutofit/>
          </a:bodyPr>
          <a:lstStyle/>
          <a:p>
            <a:r>
              <a:rPr lang="en-US" sz="3600" dirty="0" smtClean="0">
                <a:ea typeface="ＭＳ Ｐゴシック" pitchFamily="34" charset="-128"/>
              </a:rPr>
              <a:t>Bicycle  and Pedestrian Access</a:t>
            </a:r>
          </a:p>
          <a:p>
            <a:r>
              <a:rPr lang="en-US" sz="3600" dirty="0" smtClean="0">
                <a:ea typeface="ＭＳ Ｐゴシック" pitchFamily="34" charset="-128"/>
              </a:rPr>
              <a:t>Parks and Recreation Facilities </a:t>
            </a:r>
          </a:p>
          <a:p>
            <a:pPr>
              <a:buFont typeface="Wingdings 2" pitchFamily="18" charset="2"/>
              <a:buNone/>
            </a:pPr>
            <a:endParaRPr lang="en-US" dirty="0" smtClean="0">
              <a:ea typeface="ＭＳ Ｐゴシック" pitchFamily="34" charset="-128"/>
            </a:endParaRPr>
          </a:p>
        </p:txBody>
      </p:sp>
      <p:sp>
        <p:nvSpPr>
          <p:cNvPr id="27652"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F59FDE8C-B9F7-4E1B-AA5A-4A4B02A3E37A}" type="slidenum">
              <a:rPr lang="en-US" smtClean="0">
                <a:latin typeface="Georgia" pitchFamily="18" charset="0"/>
              </a:rPr>
              <a:pPr fontAlgn="base">
                <a:spcBef>
                  <a:spcPct val="0"/>
                </a:spcBef>
                <a:spcAft>
                  <a:spcPct val="0"/>
                </a:spcAft>
                <a:defRPr/>
              </a:pPr>
              <a:t>13</a:t>
            </a:fld>
            <a:endParaRPr lang="en-US" smtClean="0">
              <a:latin typeface="Georgia" pitchFamily="18" charset="0"/>
            </a:endParaRPr>
          </a:p>
        </p:txBody>
      </p:sp>
      <p:pic>
        <p:nvPicPr>
          <p:cNvPr id="5" name="Picture 4" descr="ShowImage.aspx.jpeg"/>
          <p:cNvPicPr>
            <a:picLocks noChangeAspect="1"/>
          </p:cNvPicPr>
          <p:nvPr/>
        </p:nvPicPr>
        <p:blipFill>
          <a:blip r:embed="rId3"/>
          <a:stretch>
            <a:fillRect/>
          </a:stretch>
        </p:blipFill>
        <p:spPr>
          <a:xfrm>
            <a:off x="506602" y="3228768"/>
            <a:ext cx="3949651" cy="2769504"/>
          </a:xfrm>
          <a:prstGeom prst="roundRect">
            <a:avLst>
              <a:gd name="adj" fmla="val 8594"/>
            </a:avLst>
          </a:prstGeom>
          <a:solidFill>
            <a:srgbClr val="FFFFFF">
              <a:shade val="85000"/>
            </a:srgbClr>
          </a:solidFill>
          <a:ln>
            <a:noFill/>
          </a:ln>
          <a:effectLst/>
        </p:spPr>
      </p:pic>
      <p:pic>
        <p:nvPicPr>
          <p:cNvPr id="41991" name="Picture 7" descr="C:\Users\drichardson\Desktop\gym CAWJ22U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387" y="950452"/>
            <a:ext cx="4085717" cy="2468068"/>
          </a:xfrm>
          <a:prstGeom prst="roundRect">
            <a:avLst>
              <a:gd name="adj" fmla="val 8594"/>
            </a:avLst>
          </a:prstGeom>
          <a:solidFill>
            <a:srgbClr val="FFFFFF">
              <a:shade val="85000"/>
            </a:srgbClr>
          </a:solidFill>
          <a:ln>
            <a:noFill/>
          </a:ln>
          <a:effectLst/>
          <a:extLst/>
        </p:spPr>
      </p:pic>
      <p:sp>
        <p:nvSpPr>
          <p:cNvPr id="2" name="TextBox 1"/>
          <p:cNvSpPr txBox="1"/>
          <p:nvPr/>
        </p:nvSpPr>
        <p:spPr>
          <a:xfrm>
            <a:off x="5278067" y="3565004"/>
            <a:ext cx="3637334" cy="2031325"/>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mj-lt"/>
                <a:ea typeface="ＭＳ Ｐゴシック" pitchFamily="34" charset="-128"/>
              </a:rPr>
              <a:t>Joint Use</a:t>
            </a:r>
          </a:p>
          <a:p>
            <a:pPr marL="285750" indent="-285750">
              <a:buFont typeface="Arial" panose="020B0604020202020204" pitchFamily="34" charset="0"/>
              <a:buChar char="•"/>
            </a:pPr>
            <a:r>
              <a:rPr lang="en-US" sz="3600" dirty="0">
                <a:latin typeface="+mj-lt"/>
                <a:ea typeface="ＭＳ Ｐゴシック" pitchFamily="34" charset="-128"/>
              </a:rPr>
              <a:t>Healthy Fitness </a:t>
            </a:r>
            <a:endParaRPr lang="en-US" sz="3600" dirty="0" smtClean="0">
              <a:latin typeface="+mj-lt"/>
              <a:ea typeface="ＭＳ Ｐゴシック" pitchFamily="34" charset="-128"/>
            </a:endParaRPr>
          </a:p>
          <a:p>
            <a:r>
              <a:rPr lang="en-US" sz="3600" dirty="0">
                <a:latin typeface="+mj-lt"/>
                <a:ea typeface="ＭＳ Ｐゴシック" pitchFamily="34" charset="-128"/>
              </a:rPr>
              <a:t> </a:t>
            </a:r>
            <a:r>
              <a:rPr lang="en-US" sz="3600" dirty="0" smtClean="0">
                <a:latin typeface="+mj-lt"/>
                <a:ea typeface="ＭＳ Ｐゴシック" pitchFamily="34" charset="-128"/>
              </a:rPr>
              <a:t>             Zones</a:t>
            </a:r>
            <a:endParaRPr lang="en-US" sz="3600" dirty="0">
              <a:latin typeface="+mj-lt"/>
              <a:ea typeface="ＭＳ Ｐゴシック" pitchFamily="34" charset="-128"/>
            </a:endParaRPr>
          </a:p>
          <a:p>
            <a:endParaRPr lang="en-US" dirty="0"/>
          </a:p>
        </p:txBody>
      </p:sp>
      <p:sp>
        <p:nvSpPr>
          <p:cNvPr id="8" name="Rounded Rectangle 7"/>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PHYSICAL ACTIVITY</a:t>
            </a:r>
            <a:endParaRPr lang="en-US" sz="2800" dirty="0"/>
          </a:p>
        </p:txBody>
      </p:sp>
      <p:sp>
        <p:nvSpPr>
          <p:cNvPr id="10" name="Oval 9"/>
          <p:cNvSpPr/>
          <p:nvPr/>
        </p:nvSpPr>
        <p:spPr>
          <a:xfrm>
            <a:off x="8489009"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13</a:t>
            </a:fld>
            <a:endParaRPr lang="en-US" sz="1125" dirty="0">
              <a:solidFill>
                <a:schemeClr val="tx1"/>
              </a:solidFill>
              <a:latin typeface="Capitals"/>
              <a:cs typeface="Capitals"/>
            </a:endParaRPr>
          </a:p>
        </p:txBody>
      </p:sp>
      <p:pic>
        <p:nvPicPr>
          <p:cNvPr id="46082" name="Picture 2" descr="C:\Users\acabal1\AppData\Local\Microsoft\Windows\Temporary Internet Files\Content.IE5\7KRZFHYP\MP9004049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2933" l="10000" r="94857"/>
                    </a14:imgEffect>
                  </a14:imgLayer>
                </a14:imgProps>
              </a:ext>
              <a:ext uri="{28A0092B-C50C-407E-A947-70E740481C1C}">
                <a14:useLocalDpi xmlns:a14="http://schemas.microsoft.com/office/drawing/2010/main" val="0"/>
              </a:ext>
            </a:extLst>
          </a:blip>
          <a:srcRect/>
          <a:stretch>
            <a:fillRect/>
          </a:stretch>
        </p:blipFill>
        <p:spPr bwMode="auto">
          <a:xfrm>
            <a:off x="4343681" y="4236334"/>
            <a:ext cx="2580575" cy="1843268"/>
          </a:xfrm>
          <a:prstGeom prst="rect">
            <a:avLst/>
          </a:prstGeom>
          <a:noFill/>
          <a:extLst>
            <a:ext uri="{909E8E84-426E-40DD-AFC4-6F175D3DCCD1}">
              <a14:hiddenFill xmlns:a14="http://schemas.microsoft.com/office/drawing/2010/main">
                <a:solidFill>
                  <a:srgbClr val="FFFFFF"/>
                </a:solidFill>
              </a14:hiddenFill>
            </a:ext>
          </a:extLst>
        </p:spPr>
      </p:pic>
      <p:pic>
        <p:nvPicPr>
          <p:cNvPr id="46083" name="Picture 3" descr="C:\Users\acabal1\AppData\Local\Microsoft\Windows\Temporary Internet Files\Content.IE5\QEP80W2M\MP900430720[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31968" y="2911181"/>
            <a:ext cx="2083432" cy="15446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228600" y="895351"/>
            <a:ext cx="4040188" cy="639762"/>
          </a:xfrm>
        </p:spPr>
        <p:txBody>
          <a:bodyPr/>
          <a:lstStyle/>
          <a:p>
            <a:pPr>
              <a:defRPr/>
            </a:pPr>
            <a:r>
              <a:rPr dirty="0"/>
              <a:t>BEFORE	</a:t>
            </a:r>
          </a:p>
        </p:txBody>
      </p:sp>
      <p:sp>
        <p:nvSpPr>
          <p:cNvPr id="43017" name="Content Placeholder 2"/>
          <p:cNvSpPr>
            <a:spLocks noGrp="1"/>
          </p:cNvSpPr>
          <p:nvPr>
            <p:ph sz="half" idx="2"/>
          </p:nvPr>
        </p:nvSpPr>
        <p:spPr>
          <a:xfrm rot="10800000" flipV="1">
            <a:off x="3563911" y="4593112"/>
            <a:ext cx="5351489" cy="1416570"/>
          </a:xfrm>
          <a:solidFill>
            <a:schemeClr val="accent3">
              <a:lumMod val="40000"/>
              <a:lumOff val="60000"/>
            </a:schemeClr>
          </a:solidFill>
        </p:spPr>
        <p:txBody>
          <a:bodyPr/>
          <a:lstStyle/>
          <a:p>
            <a:pPr marL="0" indent="0">
              <a:buNone/>
            </a:pPr>
            <a:r>
              <a:rPr lang="en-US" sz="2000" b="1" u="sng" dirty="0">
                <a:ea typeface="ＭＳ Ｐゴシック" pitchFamily="34" charset="-128"/>
              </a:rPr>
              <a:t>B</a:t>
            </a:r>
            <a:r>
              <a:rPr lang="en-US" sz="2000" b="1" u="sng" dirty="0" smtClean="0">
                <a:ea typeface="ＭＳ Ｐゴシック" pitchFamily="34" charset="-128"/>
              </a:rPr>
              <a:t>rownfield</a:t>
            </a:r>
            <a:r>
              <a:rPr lang="en-US" sz="2000" dirty="0" smtClean="0">
                <a:ea typeface="ＭＳ Ｐゴシック" pitchFamily="34" charset="-128"/>
              </a:rPr>
              <a:t> is property that may involve complicated redevelopment efforts due to the presence or potential presence of a hazardous substance, pollutant, or contaminant.</a:t>
            </a:r>
          </a:p>
          <a:p>
            <a:pPr>
              <a:buFont typeface="Wingdings 2" pitchFamily="18" charset="2"/>
              <a:buNone/>
            </a:pPr>
            <a:endParaRPr lang="en-US" dirty="0" smtClean="0">
              <a:ea typeface="ＭＳ Ｐゴシック" pitchFamily="34" charset="-128"/>
            </a:endParaRPr>
          </a:p>
        </p:txBody>
      </p:sp>
      <p:sp>
        <p:nvSpPr>
          <p:cNvPr id="10" name="Text Placeholder 9"/>
          <p:cNvSpPr>
            <a:spLocks noGrp="1"/>
          </p:cNvSpPr>
          <p:nvPr>
            <p:ph type="body" sz="quarter" idx="3"/>
          </p:nvPr>
        </p:nvSpPr>
        <p:spPr>
          <a:xfrm>
            <a:off x="4791329" y="771184"/>
            <a:ext cx="4041775" cy="639762"/>
          </a:xfrm>
        </p:spPr>
        <p:txBody>
          <a:bodyPr/>
          <a:lstStyle/>
          <a:p>
            <a:pPr>
              <a:defRPr/>
            </a:pPr>
            <a:r>
              <a:rPr lang="en-US" dirty="0" smtClean="0"/>
              <a:t>AFTER</a:t>
            </a:r>
            <a:endParaRPr lang="en-US" dirty="0"/>
          </a:p>
        </p:txBody>
      </p:sp>
      <p:sp>
        <p:nvSpPr>
          <p:cNvPr id="43012" name="Content Placeholder 2"/>
          <p:cNvSpPr>
            <a:spLocks noGrp="1"/>
          </p:cNvSpPr>
          <p:nvPr>
            <p:ph sz="quarter" idx="4"/>
          </p:nvPr>
        </p:nvSpPr>
        <p:spPr>
          <a:xfrm rot="10800000" flipV="1">
            <a:off x="149901" y="4699323"/>
            <a:ext cx="4041775" cy="1799050"/>
          </a:xfrm>
        </p:spPr>
        <p:txBody>
          <a:bodyPr/>
          <a:lstStyle/>
          <a:p>
            <a:r>
              <a:rPr lang="en-US" dirty="0" smtClean="0">
                <a:ea typeface="ＭＳ Ｐゴシック" pitchFamily="34" charset="-128"/>
              </a:rPr>
              <a:t>Pollution </a:t>
            </a:r>
          </a:p>
          <a:p>
            <a:r>
              <a:rPr lang="en-US" dirty="0" smtClean="0">
                <a:ea typeface="ＭＳ Ｐゴシック" pitchFamily="34" charset="-128"/>
              </a:rPr>
              <a:t>Brownfield Clean-up </a:t>
            </a:r>
          </a:p>
          <a:p>
            <a:pPr>
              <a:buFont typeface="Wingdings 2" pitchFamily="18" charset="2"/>
              <a:buNone/>
            </a:pPr>
            <a:endParaRPr lang="en-US" dirty="0" smtClean="0">
              <a:ea typeface="ＭＳ Ｐゴシック" pitchFamily="34" charset="-128"/>
            </a:endParaRPr>
          </a:p>
        </p:txBody>
      </p:sp>
      <p:sp>
        <p:nvSpPr>
          <p:cNvPr id="2" name="Slide Number Placeholder 7"/>
          <p:cNvSpPr>
            <a:spLocks noGrp="1"/>
          </p:cNvSpPr>
          <p:nvPr>
            <p:ph type="sldNum" sz="quarter" idx="12"/>
          </p:nvPr>
        </p:nvSpPr>
        <p:spPr bwMode="auto">
          <a:ln>
            <a:miter lim="800000"/>
            <a:headEnd/>
            <a:tailEnd/>
          </a:ln>
        </p:spPr>
        <p:txBody>
          <a:bodyPr/>
          <a:lstStyle/>
          <a:p>
            <a:pPr fontAlgn="base">
              <a:spcBef>
                <a:spcPct val="0"/>
              </a:spcBef>
              <a:spcAft>
                <a:spcPct val="0"/>
              </a:spcAft>
              <a:defRPr/>
            </a:pPr>
            <a:fld id="{BA53CB80-675C-4DEB-86D7-58113AB7F11D}" type="slidenum">
              <a:rPr lang="en-US" smtClean="0">
                <a:latin typeface="Georgia" pitchFamily="18" charset="0"/>
              </a:rPr>
              <a:pPr fontAlgn="base">
                <a:spcBef>
                  <a:spcPct val="0"/>
                </a:spcBef>
                <a:spcAft>
                  <a:spcPct val="0"/>
                </a:spcAft>
                <a:defRPr/>
              </a:pPr>
              <a:t>14</a:t>
            </a:fld>
            <a:endParaRPr lang="en-US" smtClean="0">
              <a:latin typeface="Georgia" pitchFamily="18" charset="0"/>
            </a:endParaRPr>
          </a:p>
        </p:txBody>
      </p:sp>
      <p:pic>
        <p:nvPicPr>
          <p:cNvPr id="4" name="Picture 3" descr="Picture 1.png"/>
          <p:cNvPicPr>
            <a:picLocks noChangeAspect="1"/>
          </p:cNvPicPr>
          <p:nvPr/>
        </p:nvPicPr>
        <p:blipFill>
          <a:blip r:embed="rId3"/>
          <a:stretch>
            <a:fillRect/>
          </a:stretch>
        </p:blipFill>
        <p:spPr>
          <a:xfrm>
            <a:off x="301625" y="1734133"/>
            <a:ext cx="4166688" cy="2806560"/>
          </a:xfrm>
          <a:prstGeom prst="roundRect">
            <a:avLst>
              <a:gd name="adj" fmla="val 8594"/>
            </a:avLst>
          </a:prstGeom>
          <a:solidFill>
            <a:srgbClr val="FFFFFF">
              <a:shade val="85000"/>
            </a:srgbClr>
          </a:solidFill>
          <a:ln>
            <a:noFill/>
          </a:ln>
          <a:effectLst/>
        </p:spPr>
      </p:pic>
      <p:pic>
        <p:nvPicPr>
          <p:cNvPr id="5" name="Picture 4" descr="Picture 3.png"/>
          <p:cNvPicPr>
            <a:picLocks noChangeAspect="1"/>
          </p:cNvPicPr>
          <p:nvPr/>
        </p:nvPicPr>
        <p:blipFill>
          <a:blip r:embed="rId4"/>
          <a:stretch>
            <a:fillRect/>
          </a:stretch>
        </p:blipFill>
        <p:spPr>
          <a:xfrm>
            <a:off x="4683152" y="1734133"/>
            <a:ext cx="4332419" cy="2749551"/>
          </a:xfrm>
          <a:prstGeom prst="roundRect">
            <a:avLst>
              <a:gd name="adj" fmla="val 8594"/>
            </a:avLst>
          </a:prstGeom>
          <a:solidFill>
            <a:srgbClr val="FFFFFF">
              <a:shade val="85000"/>
            </a:srgbClr>
          </a:solidFill>
          <a:ln>
            <a:noFill/>
          </a:ln>
          <a:effectLst/>
        </p:spPr>
      </p:pic>
      <p:sp>
        <p:nvSpPr>
          <p:cNvPr id="11" name="Rounded Rectangle 10"/>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ENVIRONMENTAL QUALITY</a:t>
            </a:r>
            <a:endParaRPr lang="en-US" sz="2800" dirty="0"/>
          </a:p>
        </p:txBody>
      </p:sp>
      <p:sp>
        <p:nvSpPr>
          <p:cNvPr id="13" name="Oval 12"/>
          <p:cNvSpPr/>
          <p:nvPr/>
        </p:nvSpPr>
        <p:spPr>
          <a:xfrm>
            <a:off x="826908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11"/>
          <p:cNvSpPr txBox="1">
            <a:spLocks/>
          </p:cNvSpPr>
          <p:nvPr/>
        </p:nvSpPr>
        <p:spPr>
          <a:xfrm>
            <a:off x="8228972"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14</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CEBE696-3ACE-4C1C-8222-870AFD763329}" type="slidenum">
              <a:rPr lang="en-US" smtClean="0"/>
              <a:pPr>
                <a:defRPr/>
              </a:pPr>
              <a:t>15</a:t>
            </a:fld>
            <a:endParaRPr lang="en-US"/>
          </a:p>
        </p:txBody>
      </p:sp>
      <p:sp>
        <p:nvSpPr>
          <p:cNvPr id="84994" name="Rectangle 2"/>
          <p:cNvSpPr>
            <a:spLocks noGrp="1" noChangeArrowheads="1"/>
          </p:cNvSpPr>
          <p:nvPr>
            <p:ph type="title" idx="4294967295"/>
          </p:nvPr>
        </p:nvSpPr>
        <p:spPr>
          <a:xfrm>
            <a:off x="0" y="152400"/>
            <a:ext cx="9144000" cy="609600"/>
          </a:xfrm>
        </p:spPr>
        <p:txBody>
          <a:bodyPr/>
          <a:lstStyle/>
          <a:p>
            <a:r>
              <a:rPr lang="en-US" sz="3200" dirty="0" smtClean="0">
                <a:solidFill>
                  <a:schemeClr val="accent3"/>
                </a:solidFill>
                <a:ea typeface="ＭＳ Ｐゴシック" pitchFamily="34" charset="-128"/>
              </a:rPr>
              <a:t>Impact of Community Design on Activity</a:t>
            </a:r>
          </a:p>
        </p:txBody>
      </p:sp>
      <p:graphicFrame>
        <p:nvGraphicFramePr>
          <p:cNvPr id="185347" name="Group 3"/>
          <p:cNvGraphicFramePr>
            <a:graphicFrameLocks noGrp="1"/>
          </p:cNvGraphicFramePr>
          <p:nvPr>
            <p:ph type="tbl" idx="4294967295"/>
            <p:extLst>
              <p:ext uri="{D42A27DB-BD31-4B8C-83A1-F6EECF244321}">
                <p14:modId xmlns:p14="http://schemas.microsoft.com/office/powerpoint/2010/main" val="359575765"/>
              </p:ext>
            </p:extLst>
          </p:nvPr>
        </p:nvGraphicFramePr>
        <p:xfrm>
          <a:off x="195263" y="762000"/>
          <a:ext cx="8949128" cy="5622793"/>
        </p:xfrm>
        <a:graphic>
          <a:graphicData uri="http://schemas.openxmlformats.org/drawingml/2006/table">
            <a:tbl>
              <a:tblPr/>
              <a:tblGrid>
                <a:gridCol w="2884821"/>
                <a:gridCol w="6064307"/>
              </a:tblGrid>
              <a:tr h="601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Variable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Outcome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r h="449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Mix of Land Use</a:t>
                      </a:r>
                      <a:endParaRPr kumimoji="0" lang="en-US" sz="2000" b="1" i="0" u="none" strike="noStrike" cap="none" normalizeH="0" baseline="0" dirty="0" smtClean="0">
                        <a:ln>
                          <a:noFill/>
                        </a:ln>
                        <a:solidFill>
                          <a:schemeClr val="tx1"/>
                        </a:solidFill>
                        <a:effectLst/>
                        <a:latin typeface="Arial"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19% </a:t>
                      </a:r>
                      <a:r>
                        <a:rPr kumimoji="0" lang="en-US" sz="2000" b="1" i="0" u="none" strike="noStrike" cap="none" normalizeH="0" baseline="0" dirty="0" smtClean="0">
                          <a:ln>
                            <a:noFill/>
                          </a:ln>
                          <a:solidFill>
                            <a:schemeClr val="tx1"/>
                          </a:solidFill>
                          <a:effectLst/>
                          <a:latin typeface="Arial" charset="0"/>
                        </a:rPr>
                        <a:t>increase </a:t>
                      </a:r>
                      <a:r>
                        <a:rPr kumimoji="0" lang="en-US" sz="2000" b="0" i="0" u="none" strike="noStrike" cap="none" normalizeH="0" baseline="0" dirty="0" smtClean="0">
                          <a:ln>
                            <a:noFill/>
                          </a:ln>
                          <a:solidFill>
                            <a:schemeClr val="tx1"/>
                          </a:solidFill>
                          <a:effectLst/>
                          <a:latin typeface="Arial" charset="0"/>
                        </a:rPr>
                        <a:t>in </a:t>
                      </a:r>
                      <a:r>
                        <a:rPr kumimoji="0" lang="en-US" sz="2000" b="0" i="0" u="none" strike="noStrike" cap="none" normalizeH="0" baseline="0" dirty="0" smtClean="0">
                          <a:ln>
                            <a:noFill/>
                          </a:ln>
                          <a:solidFill>
                            <a:schemeClr val="tx1"/>
                          </a:solidFill>
                          <a:effectLst/>
                          <a:latin typeface="Arial" charset="0"/>
                        </a:rPr>
                        <a:t>walk/bike trips </a:t>
                      </a:r>
                      <a:r>
                        <a:rPr kumimoji="0" lang="en-US" sz="2000" b="0" i="0" u="none" strike="noStrike" cap="none" normalizeH="0" baseline="0" dirty="0" smtClean="0">
                          <a:ln>
                            <a:noFill/>
                          </a:ln>
                          <a:solidFill>
                            <a:schemeClr val="tx1"/>
                          </a:solidFill>
                          <a:effectLst/>
                          <a:latin typeface="Arial" charset="0"/>
                        </a:rPr>
                        <a:t>with </a:t>
                      </a:r>
                      <a:r>
                        <a:rPr kumimoji="0" lang="en-US" sz="2000" b="0" i="0" u="none" strike="noStrike" cap="none" normalizeH="0" baseline="0" dirty="0" smtClean="0">
                          <a:ln>
                            <a:noFill/>
                          </a:ln>
                          <a:solidFill>
                            <a:schemeClr val="tx1"/>
                          </a:solidFill>
                          <a:effectLst/>
                          <a:latin typeface="Arial" charset="0"/>
                        </a:rPr>
                        <a:t>mixed land use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30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Presence/Proximity of Convenience Services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27% increase</a:t>
                      </a:r>
                      <a:r>
                        <a:rPr kumimoji="0" lang="en-US" sz="2000" b="0" i="0" u="none" strike="noStrike" cap="none" normalizeH="0" baseline="0" dirty="0" smtClean="0">
                          <a:ln>
                            <a:noFill/>
                          </a:ln>
                          <a:solidFill>
                            <a:schemeClr val="tx1"/>
                          </a:solidFill>
                          <a:effectLst/>
                          <a:latin typeface="Arial" charset="0"/>
                        </a:rPr>
                        <a:t> in walk/bike trips </a:t>
                      </a:r>
                      <a:r>
                        <a:rPr kumimoji="0" lang="en-US" sz="2000" b="0" i="0" u="none" strike="noStrike" cap="none" normalizeH="0" baseline="0" dirty="0" smtClean="0">
                          <a:ln>
                            <a:noFill/>
                          </a:ln>
                          <a:solidFill>
                            <a:schemeClr val="tx1"/>
                          </a:solidFill>
                          <a:effectLst/>
                          <a:latin typeface="Arial" charset="0"/>
                        </a:rPr>
                        <a:t>with </a:t>
                      </a:r>
                      <a:r>
                        <a:rPr kumimoji="0" lang="en-US" sz="2000" b="0" i="0" u="none" strike="noStrike" cap="none" normalizeH="0" baseline="0" dirty="0" smtClean="0">
                          <a:ln>
                            <a:noFill/>
                          </a:ln>
                          <a:solidFill>
                            <a:schemeClr val="tx1"/>
                          </a:solidFill>
                          <a:effectLst/>
                          <a:latin typeface="Arial" charset="0"/>
                        </a:rPr>
                        <a:t>high presence and good proximity of convenience stores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r h="630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Perceived Traffic Safety</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88% increase</a:t>
                      </a:r>
                      <a:r>
                        <a:rPr kumimoji="0" lang="en-US" sz="2000" b="0" i="0" u="none" strike="noStrike" cap="none" normalizeH="0" baseline="0" smtClean="0">
                          <a:ln>
                            <a:noFill/>
                          </a:ln>
                          <a:solidFill>
                            <a:schemeClr val="tx1"/>
                          </a:solidFill>
                          <a:effectLst/>
                          <a:latin typeface="Arial" charset="0"/>
                        </a:rPr>
                        <a:t> in walk/bike trips in areas perceived as more safe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30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Perceived Aesthetics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50% increase</a:t>
                      </a:r>
                      <a:r>
                        <a:rPr kumimoji="0" lang="en-US" sz="2000" b="0" i="0" u="none" strike="noStrike" cap="none" normalizeH="0" baseline="0" dirty="0" smtClean="0">
                          <a:ln>
                            <a:noFill/>
                          </a:ln>
                          <a:solidFill>
                            <a:schemeClr val="tx1"/>
                          </a:solidFill>
                          <a:effectLst/>
                          <a:latin typeface="Arial" charset="0"/>
                        </a:rPr>
                        <a:t> in walk/bike trips in areas perceived as more aesthetically pleasing</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r h="6377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Development of Bikeway</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57% increase</a:t>
                      </a:r>
                      <a:r>
                        <a:rPr kumimoji="0" lang="en-US" sz="2000" b="0" i="0" u="none" strike="noStrike" cap="none" normalizeH="0" baseline="0" smtClean="0">
                          <a:ln>
                            <a:noFill/>
                          </a:ln>
                          <a:solidFill>
                            <a:schemeClr val="tx1"/>
                          </a:solidFill>
                          <a:effectLst/>
                          <a:latin typeface="Arial" charset="0"/>
                        </a:rPr>
                        <a:t> in bicycling in areas with dedicated bikeways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609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Availability of Parks and Trails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75% of inactive people</a:t>
                      </a:r>
                      <a:r>
                        <a:rPr kumimoji="0" lang="en-US" sz="2000" b="0" i="0" u="none" strike="noStrike" cap="none" normalizeH="0" baseline="0" dirty="0" smtClean="0">
                          <a:ln>
                            <a:noFill/>
                          </a:ln>
                          <a:solidFill>
                            <a:schemeClr val="tx1"/>
                          </a:solidFill>
                          <a:effectLst/>
                          <a:latin typeface="Arial" charset="0"/>
                        </a:rPr>
                        <a:t> believe </a:t>
                      </a:r>
                      <a:r>
                        <a:rPr kumimoji="0" lang="en-US" sz="20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there are too few parks and recreation facilities. </a:t>
                      </a:r>
                      <a:endParaRPr kumimoji="0" lang="en-US" sz="2000" b="0" i="0" u="none" strike="noStrike" cap="none" normalizeH="0" baseline="0" dirty="0" smtClean="0">
                        <a:ln>
                          <a:noFill/>
                        </a:ln>
                        <a:solidFill>
                          <a:schemeClr val="tx1"/>
                        </a:solidFill>
                        <a:effectLst/>
                        <a:latin typeface="Arial"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r h="8840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Policy Support</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55% support </a:t>
                      </a:r>
                      <a:r>
                        <a:rPr kumimoji="0" lang="en-US" sz="20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more bike paths, 62% more sidewalks, 60% for improved connections to destinations, and 57% improving mass transit.</a:t>
                      </a:r>
                      <a:endParaRPr kumimoji="0" lang="en-US" sz="2000" b="1" i="0" u="none" strike="noStrike" cap="none" normalizeH="0" baseline="0" dirty="0" smtClean="0">
                        <a:ln>
                          <a:noFill/>
                        </a:ln>
                        <a:solidFill>
                          <a:schemeClr val="tx1"/>
                        </a:solidFill>
                        <a:effectLst/>
                        <a:latin typeface="Arial"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r>
            </a:tbl>
          </a:graphicData>
        </a:graphic>
      </p:graphicFrame>
      <p:sp>
        <p:nvSpPr>
          <p:cNvPr id="6" name="Rounded Rectangle 5"/>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5018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39AAAD2-AFBF-4D4A-AFD9-0649E70858E6}" type="slidenum">
              <a:rPr lang="en-US" smtClean="0"/>
              <a:pPr>
                <a:defRPr/>
              </a:pPr>
              <a:t>16</a:t>
            </a:fld>
            <a:endParaRPr lang="en-US"/>
          </a:p>
        </p:txBody>
      </p:sp>
      <p:sp>
        <p:nvSpPr>
          <p:cNvPr id="33794" name="Rectangle 2"/>
          <p:cNvSpPr>
            <a:spLocks noGrp="1" noChangeArrowheads="1"/>
          </p:cNvSpPr>
          <p:nvPr>
            <p:ph type="title" idx="4294967295"/>
          </p:nvPr>
        </p:nvSpPr>
        <p:spPr>
          <a:xfrm>
            <a:off x="432495" y="670875"/>
            <a:ext cx="8382000" cy="822325"/>
          </a:xfrm>
        </p:spPr>
        <p:txBody>
          <a:bodyPr/>
          <a:lstStyle/>
          <a:p>
            <a:r>
              <a:rPr lang="en-US" altLang="en-US" sz="3600" dirty="0" smtClean="0">
                <a:solidFill>
                  <a:schemeClr val="accent3">
                    <a:lumMod val="75000"/>
                  </a:schemeClr>
                </a:solidFill>
                <a:ea typeface="ＭＳ Ｐゴシック" pitchFamily="34" charset="-128"/>
              </a:rPr>
              <a:t>Financial Cost of Sedentary Lifestyle</a:t>
            </a:r>
          </a:p>
        </p:txBody>
      </p:sp>
      <p:sp>
        <p:nvSpPr>
          <p:cNvPr id="5" name="Rounded Rectangle 4"/>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26908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216940" y="625545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16</a:t>
            </a:fld>
            <a:endParaRPr lang="en-US" sz="1125" dirty="0">
              <a:solidFill>
                <a:schemeClr val="tx1"/>
              </a:solidFill>
              <a:latin typeface="Capitals"/>
              <a:cs typeface="Capitals"/>
            </a:endParaRPr>
          </a:p>
        </p:txBody>
      </p:sp>
      <p:sp>
        <p:nvSpPr>
          <p:cNvPr id="9" name="Rectangle 3"/>
          <p:cNvSpPr txBox="1">
            <a:spLocks noChangeArrowheads="1"/>
          </p:cNvSpPr>
          <p:nvPr/>
        </p:nvSpPr>
        <p:spPr>
          <a:xfrm>
            <a:off x="474663" y="1600200"/>
            <a:ext cx="7924800" cy="415804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fontAlgn="auto">
              <a:lnSpc>
                <a:spcPct val="90000"/>
              </a:lnSpc>
              <a:spcAft>
                <a:spcPts val="0"/>
              </a:spcAft>
              <a:buFontTx/>
              <a:buNone/>
            </a:pPr>
            <a:r>
              <a:rPr lang="en-US" altLang="en-US" sz="1800" dirty="0" smtClean="0">
                <a:ea typeface="ＭＳ Ｐゴシック" pitchFamily="34" charset="-128"/>
              </a:rPr>
              <a:t>					</a:t>
            </a:r>
            <a:r>
              <a:rPr lang="en-US" altLang="en-US" b="1" dirty="0" smtClean="0">
                <a:ea typeface="ＭＳ Ｐゴシック" pitchFamily="34" charset="-128"/>
              </a:rPr>
              <a:t>Sedentary		Active</a:t>
            </a:r>
          </a:p>
          <a:p>
            <a:pPr lvl="1" fontAlgn="auto">
              <a:lnSpc>
                <a:spcPct val="90000"/>
              </a:lnSpc>
              <a:spcAft>
                <a:spcPts val="0"/>
              </a:spcAft>
              <a:buFontTx/>
              <a:buNone/>
            </a:pPr>
            <a:r>
              <a:rPr lang="en-US" altLang="en-US" dirty="0" smtClean="0">
                <a:ea typeface="ＭＳ Ｐゴシック" pitchFamily="34" charset="-128"/>
              </a:rPr>
              <a:t>Smoker			$1,448			$1,079</a:t>
            </a:r>
          </a:p>
          <a:p>
            <a:pPr lvl="1" fontAlgn="auto">
              <a:lnSpc>
                <a:spcPct val="90000"/>
              </a:lnSpc>
              <a:spcAft>
                <a:spcPts val="0"/>
              </a:spcAft>
              <a:buFontTx/>
              <a:buNone/>
            </a:pPr>
            <a:r>
              <a:rPr lang="en-US" altLang="en-US" dirty="0" smtClean="0">
                <a:ea typeface="ＭＳ Ｐゴシック" pitchFamily="34" charset="-128"/>
              </a:rPr>
              <a:t>Non-smoker		</a:t>
            </a:r>
            <a:r>
              <a:rPr lang="en-US" altLang="en-US" u="sng" dirty="0" smtClean="0">
                <a:ea typeface="ＭＳ Ｐゴシック" pitchFamily="34" charset="-128"/>
              </a:rPr>
              <a:t>$1,234		     	   $953</a:t>
            </a:r>
          </a:p>
          <a:p>
            <a:pPr lvl="1" fontAlgn="auto">
              <a:lnSpc>
                <a:spcPct val="90000"/>
              </a:lnSpc>
              <a:spcAft>
                <a:spcPts val="0"/>
              </a:spcAft>
              <a:buFontTx/>
              <a:buNone/>
            </a:pPr>
            <a:r>
              <a:rPr lang="en-US" altLang="en-US" dirty="0" smtClean="0">
                <a:ea typeface="ＭＳ Ｐゴシック" pitchFamily="34" charset="-128"/>
              </a:rPr>
              <a:t>All				$1,349			$1,019</a:t>
            </a:r>
          </a:p>
          <a:p>
            <a:pPr lvl="1" fontAlgn="auto">
              <a:lnSpc>
                <a:spcPct val="90000"/>
              </a:lnSpc>
              <a:spcAft>
                <a:spcPts val="0"/>
              </a:spcAft>
              <a:buFontTx/>
              <a:buNone/>
            </a:pPr>
            <a:endParaRPr lang="en-US" altLang="en-US" dirty="0" smtClean="0">
              <a:ea typeface="ＭＳ Ｐゴシック" pitchFamily="34" charset="-128"/>
            </a:endParaRPr>
          </a:p>
          <a:p>
            <a:pPr lvl="1" algn="ctr" fontAlgn="auto">
              <a:lnSpc>
                <a:spcPct val="90000"/>
              </a:lnSpc>
              <a:spcAft>
                <a:spcPts val="0"/>
              </a:spcAft>
              <a:buFontTx/>
              <a:buNone/>
            </a:pPr>
            <a:r>
              <a:rPr lang="en-US" altLang="en-US" b="1" u="sng" dirty="0" smtClean="0">
                <a:ea typeface="ＭＳ Ｐゴシック" pitchFamily="34" charset="-128"/>
              </a:rPr>
              <a:t>Population level cost estimates</a:t>
            </a:r>
            <a:endParaRPr lang="en-US" altLang="en-US" b="1" dirty="0" smtClean="0">
              <a:ea typeface="ＭＳ Ｐゴシック" pitchFamily="34" charset="-128"/>
            </a:endParaRPr>
          </a:p>
          <a:p>
            <a:pPr lvl="1" algn="ctr" fontAlgn="auto">
              <a:lnSpc>
                <a:spcPct val="90000"/>
              </a:lnSpc>
              <a:spcAft>
                <a:spcPts val="0"/>
              </a:spcAft>
              <a:buFontTx/>
              <a:buNone/>
            </a:pPr>
            <a:r>
              <a:rPr lang="en-US" altLang="en-US" dirty="0" smtClean="0">
                <a:ea typeface="ＭＳ Ｐゴシック" pitchFamily="34" charset="-128"/>
              </a:rPr>
              <a:t>1987	              $ 29.2 billion</a:t>
            </a:r>
          </a:p>
          <a:p>
            <a:pPr lvl="1" algn="ctr" fontAlgn="auto">
              <a:lnSpc>
                <a:spcPct val="90000"/>
              </a:lnSpc>
              <a:spcAft>
                <a:spcPts val="0"/>
              </a:spcAft>
              <a:buFontTx/>
              <a:buNone/>
            </a:pPr>
            <a:r>
              <a:rPr lang="en-US" altLang="en-US" dirty="0" smtClean="0">
                <a:ea typeface="ＭＳ Ｐゴシック" pitchFamily="34" charset="-128"/>
              </a:rPr>
              <a:t>2000	              $76.6 billion</a:t>
            </a:r>
          </a:p>
          <a:p>
            <a:pPr lvl="1" algn="ctr" fontAlgn="auto">
              <a:lnSpc>
                <a:spcPct val="90000"/>
              </a:lnSpc>
              <a:spcAft>
                <a:spcPts val="0"/>
              </a:spcAft>
              <a:buFontTx/>
              <a:buNone/>
            </a:pPr>
            <a:r>
              <a:rPr lang="en-US" altLang="en-US" dirty="0" smtClean="0">
                <a:ea typeface="ＭＳ Ｐゴシック" pitchFamily="34" charset="-128"/>
              </a:rPr>
              <a:t>  2002	                $104.4 billion</a:t>
            </a:r>
          </a:p>
          <a:p>
            <a:pPr lvl="1" algn="ctr" fontAlgn="auto">
              <a:lnSpc>
                <a:spcPct val="90000"/>
              </a:lnSpc>
              <a:spcAft>
                <a:spcPts val="0"/>
              </a:spcAft>
              <a:buFontTx/>
              <a:buNone/>
            </a:pPr>
            <a:r>
              <a:rPr lang="en-US" altLang="en-US" dirty="0" smtClean="0">
                <a:ea typeface="ＭＳ Ｐゴシック" pitchFamily="34" charset="-128"/>
              </a:rPr>
              <a:t>  2004	                </a:t>
            </a:r>
            <a:r>
              <a:rPr lang="en-US" altLang="en-US" b="1" dirty="0" smtClean="0">
                <a:ea typeface="ＭＳ Ｐゴシック" pitchFamily="34" charset="-128"/>
              </a:rPr>
              <a:t>$117.1 billion</a:t>
            </a:r>
          </a:p>
          <a:p>
            <a:pPr lvl="1" algn="ctr" fontAlgn="auto">
              <a:lnSpc>
                <a:spcPct val="90000"/>
              </a:lnSpc>
              <a:spcAft>
                <a:spcPts val="0"/>
              </a:spcAft>
              <a:buFontTx/>
              <a:buNone/>
            </a:pPr>
            <a:endParaRPr lang="en-US" altLang="en-US" b="1" dirty="0" smtClean="0">
              <a:ea typeface="ＭＳ Ｐゴシック" pitchFamily="34" charset="-128"/>
            </a:endParaRPr>
          </a:p>
        </p:txBody>
      </p:sp>
      <p:sp>
        <p:nvSpPr>
          <p:cNvPr id="10" name="Rounded Rectangle 9"/>
          <p:cNvSpPr/>
          <p:nvPr/>
        </p:nvSpPr>
        <p:spPr>
          <a:xfrm>
            <a:off x="6938010" y="2343150"/>
            <a:ext cx="1028700" cy="323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915150" y="2019300"/>
            <a:ext cx="1028700" cy="323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ssolv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dissolv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dissolve">
                                      <p:cBhvr>
                                        <p:cTn id="22" dur="500"/>
                                        <p:tgtEl>
                                          <p:spTgt spid="9">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Effect transition="in" filter="dissolve">
                                      <p:cBhvr>
                                        <p:cTn id="25" dur="500"/>
                                        <p:tgtEl>
                                          <p:spTgt spid="9">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9">
                                            <p:txEl>
                                              <p:pRg st="7" end="7"/>
                                            </p:txEl>
                                          </p:spTgt>
                                        </p:tgtEl>
                                        <p:attrNameLst>
                                          <p:attrName>style.visibility</p:attrName>
                                        </p:attrNameLst>
                                      </p:cBhvr>
                                      <p:to>
                                        <p:strVal val="visible"/>
                                      </p:to>
                                    </p:set>
                                    <p:animEffect transition="in" filter="dissolve">
                                      <p:cBhvr>
                                        <p:cTn id="28" dur="500"/>
                                        <p:tgtEl>
                                          <p:spTgt spid="9">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xEl>
                                              <p:pRg st="8" end="8"/>
                                            </p:txEl>
                                          </p:spTgt>
                                        </p:tgtEl>
                                        <p:attrNameLst>
                                          <p:attrName>style.visibility</p:attrName>
                                        </p:attrNameLst>
                                      </p:cBhvr>
                                      <p:to>
                                        <p:strVal val="visible"/>
                                      </p:to>
                                    </p:set>
                                    <p:animEffect transition="in" filter="dissolve">
                                      <p:cBhvr>
                                        <p:cTn id="33" dur="500"/>
                                        <p:tgtEl>
                                          <p:spTgt spid="9">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xEl>
                                              <p:pRg st="9" end="9"/>
                                            </p:txEl>
                                          </p:spTgt>
                                        </p:tgtEl>
                                        <p:attrNameLst>
                                          <p:attrName>style.visibility</p:attrName>
                                        </p:attrNameLst>
                                      </p:cBhvr>
                                      <p:to>
                                        <p:strVal val="visible"/>
                                      </p:to>
                                    </p:set>
                                    <p:animEffect transition="in" filter="dissolve">
                                      <p:cBhvr>
                                        <p:cTn id="38" dur="500"/>
                                        <p:tgtEl>
                                          <p:spTgt spid="9">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0" nodeType="clickEffect">
                                  <p:stCondLst>
                                    <p:cond delay="0"/>
                                  </p:stCondLst>
                                  <p:childTnLst>
                                    <p:animEffect transition="out" filter="dissolv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0" nodeType="clickEffect">
                                  <p:stCondLst>
                                    <p:cond delay="0"/>
                                  </p:stCondLst>
                                  <p:childTnLst>
                                    <p:animEffect transition="out" filter="dissolv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750245"/>
            <a:ext cx="8229600" cy="1143000"/>
          </a:xfrm>
        </p:spPr>
        <p:txBody>
          <a:bodyPr/>
          <a:lstStyle/>
          <a:p>
            <a:r>
              <a:rPr lang="en-US" dirty="0" smtClean="0">
                <a:solidFill>
                  <a:srgbClr val="FF6600"/>
                </a:solidFill>
                <a:ea typeface="ＭＳ Ｐゴシック" pitchFamily="34" charset="-128"/>
              </a:rPr>
              <a:t>Healthy Community Design</a:t>
            </a:r>
          </a:p>
        </p:txBody>
      </p:sp>
      <p:pic>
        <p:nvPicPr>
          <p:cNvPr id="3" name="cdc_healthy_community_design_download_m.wmv">
            <a:hlinkClick r:id="" action="ppaction://media"/>
          </p:cNvPr>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1257300" y="1468438"/>
            <a:ext cx="6481763" cy="4860925"/>
          </a:xfrm>
        </p:spPr>
      </p:pic>
      <p:sp>
        <p:nvSpPr>
          <p:cNvPr id="24580" name="Slide Number Placeholder 4"/>
          <p:cNvSpPr>
            <a:spLocks noGrp="1"/>
          </p:cNvSpPr>
          <p:nvPr>
            <p:ph type="sldNum" sz="quarter" idx="12"/>
          </p:nvPr>
        </p:nvSpPr>
        <p:spPr bwMode="auto">
          <a:ln>
            <a:miter lim="800000"/>
            <a:headEnd/>
            <a:tailEnd/>
          </a:ln>
        </p:spPr>
        <p:txBody>
          <a:bodyPr/>
          <a:lstStyle/>
          <a:p>
            <a:pPr fontAlgn="base">
              <a:spcBef>
                <a:spcPct val="0"/>
              </a:spcBef>
              <a:spcAft>
                <a:spcPct val="0"/>
              </a:spcAft>
              <a:defRPr/>
            </a:pPr>
            <a:fld id="{A01B735C-E608-4310-AA31-EF12FD1F8960}" type="slidenum">
              <a:rPr lang="en-US" smtClean="0">
                <a:latin typeface="Georgia" pitchFamily="18" charset="0"/>
              </a:rPr>
              <a:pPr fontAlgn="base">
                <a:spcBef>
                  <a:spcPct val="0"/>
                </a:spcBef>
                <a:spcAft>
                  <a:spcPct val="0"/>
                </a:spcAft>
                <a:defRPr/>
              </a:pPr>
              <a:t>17</a:t>
            </a:fld>
            <a:endParaRPr lang="en-US" smtClean="0">
              <a:latin typeface="Georgia" pitchFamily="18" charset="0"/>
            </a:endParaRPr>
          </a:p>
        </p:txBody>
      </p:sp>
      <p:pic>
        <p:nvPicPr>
          <p:cNvPr id="3584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91463" y="227013"/>
            <a:ext cx="10366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6"/>
          <p:cNvSpPr txBox="1">
            <a:spLocks noChangeArrowheads="1"/>
          </p:cNvSpPr>
          <p:nvPr/>
        </p:nvSpPr>
        <p:spPr bwMode="auto">
          <a:xfrm>
            <a:off x="457200" y="6389688"/>
            <a:ext cx="7834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dirty="0">
                <a:solidFill>
                  <a:schemeClr val="bg1"/>
                </a:solidFill>
              </a:rPr>
              <a:t>Video Source: Dr. </a:t>
            </a:r>
            <a:r>
              <a:rPr lang="en-US" dirty="0" err="1">
                <a:solidFill>
                  <a:schemeClr val="bg1"/>
                </a:solidFill>
              </a:rPr>
              <a:t>Frumkin</a:t>
            </a:r>
            <a:r>
              <a:rPr lang="en-US" dirty="0">
                <a:solidFill>
                  <a:schemeClr val="bg1"/>
                </a:solidFill>
              </a:rPr>
              <a:t>, Center for Disease Control</a:t>
            </a:r>
          </a:p>
        </p:txBody>
      </p:sp>
      <p:sp>
        <p:nvSpPr>
          <p:cNvPr id="7" name="Rounded Rectangle 6"/>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26908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531352" y="6254496"/>
            <a:ext cx="396748"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17</a:t>
            </a:fld>
            <a:endParaRPr lang="en-US" sz="1125" dirty="0">
              <a:solidFill>
                <a:schemeClr val="tx1"/>
              </a:solidFill>
              <a:latin typeface="Capitals"/>
              <a:cs typeface="Capitals"/>
            </a:endParaRPr>
          </a:p>
        </p:txBody>
      </p:sp>
      <p:sp>
        <p:nvSpPr>
          <p:cNvPr id="11" name="Rounded Rectangle 10"/>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826908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11"/>
          <p:cNvSpPr txBox="1">
            <a:spLocks/>
          </p:cNvSpPr>
          <p:nvPr/>
        </p:nvSpPr>
        <p:spPr>
          <a:xfrm>
            <a:off x="8531352" y="6254496"/>
            <a:ext cx="30175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endParaRPr lang="en-US" sz="1125" dirty="0">
              <a:solidFill>
                <a:schemeClr val="tx1"/>
              </a:solidFill>
              <a:latin typeface="Capitals"/>
              <a:cs typeface="Capitals"/>
            </a:endParaRPr>
          </a:p>
        </p:txBody>
      </p:sp>
      <p:sp>
        <p:nvSpPr>
          <p:cNvPr id="15" name="Slide Number Placeholder 11"/>
          <p:cNvSpPr txBox="1">
            <a:spLocks/>
          </p:cNvSpPr>
          <p:nvPr/>
        </p:nvSpPr>
        <p:spPr>
          <a:xfrm>
            <a:off x="8216940" y="625545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17</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533400" y="0"/>
            <a:ext cx="8153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altLang="en-US" b="1">
                <a:latin typeface="Tahoma" pitchFamily="34" charset="0"/>
              </a:rPr>
              <a:t>  </a:t>
            </a:r>
          </a:p>
        </p:txBody>
      </p:sp>
      <p:sp>
        <p:nvSpPr>
          <p:cNvPr id="123909" name="Text Box 5"/>
          <p:cNvSpPr txBox="1">
            <a:spLocks noChangeArrowheads="1"/>
          </p:cNvSpPr>
          <p:nvPr/>
        </p:nvSpPr>
        <p:spPr bwMode="auto">
          <a:xfrm>
            <a:off x="1524000" y="1495425"/>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400" b="1">
                <a:latin typeface="Tahoma" pitchFamily="34" charset="0"/>
              </a:rPr>
              <a:t>GENERAL PLAN</a:t>
            </a:r>
          </a:p>
        </p:txBody>
      </p:sp>
      <p:grpSp>
        <p:nvGrpSpPr>
          <p:cNvPr id="2" name="Group 6"/>
          <p:cNvGrpSpPr>
            <a:grpSpLocks/>
          </p:cNvGrpSpPr>
          <p:nvPr/>
        </p:nvGrpSpPr>
        <p:grpSpPr bwMode="auto">
          <a:xfrm>
            <a:off x="1271588" y="1971675"/>
            <a:ext cx="7315200" cy="1158875"/>
            <a:chOff x="801" y="1242"/>
            <a:chExt cx="4608" cy="730"/>
          </a:xfrm>
        </p:grpSpPr>
        <p:sp>
          <p:nvSpPr>
            <p:cNvPr id="49164" name="Text Box 7"/>
            <p:cNvSpPr txBox="1">
              <a:spLocks noChangeArrowheads="1"/>
            </p:cNvSpPr>
            <p:nvPr/>
          </p:nvSpPr>
          <p:spPr bwMode="auto">
            <a:xfrm>
              <a:off x="801" y="1681"/>
              <a:ext cx="460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400" b="1" dirty="0">
                  <a:latin typeface="Tahoma" pitchFamily="34" charset="0"/>
                </a:rPr>
                <a:t>SPECIFIC PLAN / </a:t>
              </a:r>
              <a:r>
                <a:rPr lang="en-US" sz="2400" b="1" dirty="0" smtClean="0">
                  <a:latin typeface="Tahoma" pitchFamily="34" charset="0"/>
                </a:rPr>
                <a:t>ZONING</a:t>
              </a:r>
              <a:endParaRPr lang="en-US" sz="2400" b="1" dirty="0">
                <a:latin typeface="Tahoma" pitchFamily="34" charset="0"/>
              </a:endParaRPr>
            </a:p>
          </p:txBody>
        </p:sp>
        <p:sp>
          <p:nvSpPr>
            <p:cNvPr id="49165" name="AutoShape 8"/>
            <p:cNvSpPr>
              <a:spLocks noChangeArrowheads="1"/>
            </p:cNvSpPr>
            <p:nvPr/>
          </p:nvSpPr>
          <p:spPr bwMode="auto">
            <a:xfrm>
              <a:off x="2832" y="1242"/>
              <a:ext cx="306" cy="423"/>
            </a:xfrm>
            <a:prstGeom prst="downArrow">
              <a:avLst>
                <a:gd name="adj1" fmla="val 50000"/>
                <a:gd name="adj2" fmla="val 34559"/>
              </a:avLst>
            </a:prstGeom>
            <a:solidFill>
              <a:srgbClr val="FFCC00"/>
            </a:solidFill>
            <a:ln w="12700" cap="sq">
              <a:solidFill>
                <a:schemeClr val="tx1"/>
              </a:solidFill>
              <a:miter lim="800000"/>
              <a:headEnd type="none" w="sm" len="sm"/>
              <a:tailEnd type="none" w="sm" len="sm"/>
            </a:ln>
          </p:spPr>
          <p:txBody>
            <a:bodyPr wrap="none" anchor="ctr"/>
            <a:lstStyle/>
            <a:p>
              <a:endParaRPr lang="en-US"/>
            </a:p>
          </p:txBody>
        </p:sp>
      </p:grpSp>
      <p:grpSp>
        <p:nvGrpSpPr>
          <p:cNvPr id="3" name="Group 9"/>
          <p:cNvGrpSpPr>
            <a:grpSpLocks/>
          </p:cNvGrpSpPr>
          <p:nvPr/>
        </p:nvGrpSpPr>
        <p:grpSpPr bwMode="auto">
          <a:xfrm>
            <a:off x="1143000" y="3429001"/>
            <a:ext cx="7391400" cy="1147763"/>
            <a:chOff x="720" y="2160"/>
            <a:chExt cx="4656" cy="723"/>
          </a:xfrm>
        </p:grpSpPr>
        <p:sp>
          <p:nvSpPr>
            <p:cNvPr id="49162" name="Text Box 10"/>
            <p:cNvSpPr txBox="1">
              <a:spLocks noChangeArrowheads="1"/>
            </p:cNvSpPr>
            <p:nvPr/>
          </p:nvSpPr>
          <p:spPr bwMode="auto">
            <a:xfrm>
              <a:off x="720" y="2592"/>
              <a:ext cx="465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400" b="1" dirty="0">
                  <a:latin typeface="Tahoma" pitchFamily="34" charset="0"/>
                </a:rPr>
                <a:t>FACILITY / SERVICE MASTER </a:t>
              </a:r>
              <a:r>
                <a:rPr lang="en-US" sz="2400" b="1" dirty="0" smtClean="0">
                  <a:latin typeface="Tahoma" pitchFamily="34" charset="0"/>
                </a:rPr>
                <a:t>PLANS</a:t>
              </a:r>
              <a:endParaRPr lang="en-US" sz="2400" b="1" dirty="0">
                <a:latin typeface="Tahoma" pitchFamily="34" charset="0"/>
              </a:endParaRPr>
            </a:p>
          </p:txBody>
        </p:sp>
        <p:sp>
          <p:nvSpPr>
            <p:cNvPr id="49163" name="AutoShape 11"/>
            <p:cNvSpPr>
              <a:spLocks noChangeArrowheads="1"/>
            </p:cNvSpPr>
            <p:nvPr/>
          </p:nvSpPr>
          <p:spPr bwMode="auto">
            <a:xfrm>
              <a:off x="2832" y="2160"/>
              <a:ext cx="306" cy="423"/>
            </a:xfrm>
            <a:prstGeom prst="downArrow">
              <a:avLst>
                <a:gd name="adj1" fmla="val 50000"/>
                <a:gd name="adj2" fmla="val 34559"/>
              </a:avLst>
            </a:prstGeom>
            <a:solidFill>
              <a:srgbClr val="FFCC00"/>
            </a:solidFill>
            <a:ln w="12700" cap="sq">
              <a:solidFill>
                <a:schemeClr val="tx1"/>
              </a:solidFill>
              <a:miter lim="800000"/>
              <a:headEnd type="none" w="sm" len="sm"/>
              <a:tailEnd type="none" w="sm" len="sm"/>
            </a:ln>
          </p:spPr>
          <p:txBody>
            <a:bodyPr wrap="none" anchor="ctr"/>
            <a:lstStyle/>
            <a:p>
              <a:endParaRPr lang="en-US"/>
            </a:p>
          </p:txBody>
        </p:sp>
      </p:grpSp>
      <p:grpSp>
        <p:nvGrpSpPr>
          <p:cNvPr id="4" name="Group 12"/>
          <p:cNvGrpSpPr>
            <a:grpSpLocks/>
          </p:cNvGrpSpPr>
          <p:nvPr/>
        </p:nvGrpSpPr>
        <p:grpSpPr bwMode="auto">
          <a:xfrm>
            <a:off x="1366838" y="4876800"/>
            <a:ext cx="6858000" cy="1109663"/>
            <a:chOff x="960" y="3096"/>
            <a:chExt cx="4080" cy="699"/>
          </a:xfrm>
        </p:grpSpPr>
        <p:sp>
          <p:nvSpPr>
            <p:cNvPr id="49160" name="Text Box 13"/>
            <p:cNvSpPr txBox="1">
              <a:spLocks noChangeArrowheads="1"/>
            </p:cNvSpPr>
            <p:nvPr/>
          </p:nvSpPr>
          <p:spPr bwMode="auto">
            <a:xfrm>
              <a:off x="960" y="3504"/>
              <a:ext cx="408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400" b="1" dirty="0" smtClean="0">
                  <a:latin typeface="Tahoma" pitchFamily="34" charset="0"/>
                </a:rPr>
                <a:t>PROJECTS</a:t>
              </a:r>
              <a:endParaRPr lang="en-US" sz="2400" b="1" dirty="0">
                <a:latin typeface="Tahoma" pitchFamily="34" charset="0"/>
              </a:endParaRPr>
            </a:p>
          </p:txBody>
        </p:sp>
        <p:sp>
          <p:nvSpPr>
            <p:cNvPr id="49161" name="AutoShape 14"/>
            <p:cNvSpPr>
              <a:spLocks noChangeArrowheads="1"/>
            </p:cNvSpPr>
            <p:nvPr/>
          </p:nvSpPr>
          <p:spPr bwMode="auto">
            <a:xfrm>
              <a:off x="2820" y="3096"/>
              <a:ext cx="306" cy="423"/>
            </a:xfrm>
            <a:prstGeom prst="downArrow">
              <a:avLst>
                <a:gd name="adj1" fmla="val 50000"/>
                <a:gd name="adj2" fmla="val 34559"/>
              </a:avLst>
            </a:prstGeom>
            <a:solidFill>
              <a:srgbClr val="FFCC00"/>
            </a:solidFill>
            <a:ln w="12700" cap="sq">
              <a:solidFill>
                <a:schemeClr val="tx1"/>
              </a:solidFill>
              <a:miter lim="800000"/>
              <a:headEnd type="none" w="sm" len="sm"/>
              <a:tailEnd type="none" w="sm" len="sm"/>
            </a:ln>
          </p:spPr>
          <p:txBody>
            <a:bodyPr wrap="none" anchor="ctr"/>
            <a:lstStyle/>
            <a:p>
              <a:endParaRPr lang="en-US"/>
            </a:p>
          </p:txBody>
        </p:sp>
      </p:grpSp>
      <p:sp>
        <p:nvSpPr>
          <p:cNvPr id="49159" name="Text Box 16"/>
          <p:cNvSpPr txBox="1">
            <a:spLocks noChangeArrowheads="1"/>
          </p:cNvSpPr>
          <p:nvPr/>
        </p:nvSpPr>
        <p:spPr bwMode="auto">
          <a:xfrm>
            <a:off x="1744377" y="667269"/>
            <a:ext cx="739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spcBef>
                <a:spcPct val="50000"/>
              </a:spcBef>
            </a:pPr>
            <a:r>
              <a:rPr lang="en-US" sz="3200" dirty="0">
                <a:solidFill>
                  <a:schemeClr val="accent3"/>
                </a:solidFill>
                <a:latin typeface="+mj-lt"/>
              </a:rPr>
              <a:t>    Implementing the General Plan </a:t>
            </a:r>
          </a:p>
        </p:txBody>
      </p:sp>
      <p:sp>
        <p:nvSpPr>
          <p:cNvPr id="5" name="Slide Number Placeholder 4"/>
          <p:cNvSpPr>
            <a:spLocks noGrp="1"/>
          </p:cNvSpPr>
          <p:nvPr>
            <p:ph type="sldNum" sz="quarter" idx="12"/>
          </p:nvPr>
        </p:nvSpPr>
        <p:spPr/>
        <p:txBody>
          <a:bodyPr/>
          <a:lstStyle/>
          <a:p>
            <a:pPr>
              <a:defRPr/>
            </a:pPr>
            <a:fld id="{F6A74A3F-DCF7-4A32-A2DF-666FFCE01755}" type="slidenum">
              <a:rPr lang="en-US" smtClean="0"/>
              <a:pPr>
                <a:defRPr/>
              </a:pPr>
              <a:t>18</a:t>
            </a:fld>
            <a:endParaRPr lang="en-US"/>
          </a:p>
        </p:txBody>
      </p:sp>
      <p:sp>
        <p:nvSpPr>
          <p:cNvPr id="15" name="Rounded Rectangle 14"/>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lide Number Placeholder 11"/>
          <p:cNvSpPr txBox="1">
            <a:spLocks/>
          </p:cNvSpPr>
          <p:nvPr/>
        </p:nvSpPr>
        <p:spPr>
          <a:xfrm>
            <a:off x="8531352"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endParaRPr lang="en-US" sz="1125" dirty="0">
              <a:solidFill>
                <a:schemeClr val="tx1"/>
              </a:solidFill>
              <a:latin typeface="Capitals"/>
              <a:cs typeface="Capitals"/>
            </a:endParaRPr>
          </a:p>
        </p:txBody>
      </p:sp>
      <p:sp>
        <p:nvSpPr>
          <p:cNvPr id="19" name="Slide Number Placeholder 11"/>
          <p:cNvSpPr txBox="1">
            <a:spLocks/>
          </p:cNvSpPr>
          <p:nvPr/>
        </p:nvSpPr>
        <p:spPr>
          <a:xfrm>
            <a:off x="8120684" y="6231392"/>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18</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39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82" y="721559"/>
            <a:ext cx="8799225" cy="537720"/>
          </a:xfrm>
        </p:spPr>
        <p:txBody>
          <a:bodyPr>
            <a:noAutofit/>
          </a:bodyPr>
          <a:lstStyle/>
          <a:p>
            <a:r>
              <a:rPr lang="en-US" sz="3600" dirty="0"/>
              <a:t>COMMUNITY AND </a:t>
            </a:r>
            <a:r>
              <a:rPr lang="en-US" sz="3600" dirty="0" smtClean="0"/>
              <a:t>SUBREGIONAL </a:t>
            </a:r>
            <a:r>
              <a:rPr lang="en-US" sz="3600" dirty="0" smtClean="0"/>
              <a:t>PLANS</a:t>
            </a:r>
            <a:endParaRPr lang="en-US" sz="3600" dirty="0"/>
          </a:p>
        </p:txBody>
      </p:sp>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19</a:t>
            </a:fld>
            <a:endParaRPr lang="en-US"/>
          </a:p>
        </p:txBody>
      </p:sp>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110232" y="6234599"/>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19</a:t>
            </a:fld>
            <a:endParaRPr lang="en-US" sz="1125" dirty="0">
              <a:solidFill>
                <a:schemeClr val="tx1"/>
              </a:solidFill>
              <a:latin typeface="Capitals"/>
              <a:cs typeface="Capital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2" y="1664205"/>
            <a:ext cx="3038303" cy="3931921"/>
          </a:xfrm>
          <a:prstGeom prst="rect">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974" y="2029965"/>
            <a:ext cx="3905026" cy="3017520"/>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408" y="1591054"/>
            <a:ext cx="3152278" cy="40782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18500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 y="982883"/>
            <a:ext cx="3507129" cy="4978078"/>
          </a:xfrm>
          <a:prstGeom prst="roundRect">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458" name="Title 1"/>
          <p:cNvSpPr>
            <a:spLocks noGrp="1"/>
          </p:cNvSpPr>
          <p:nvPr>
            <p:ph type="title"/>
          </p:nvPr>
        </p:nvSpPr>
        <p:spPr>
          <a:xfrm>
            <a:off x="175259" y="1250065"/>
            <a:ext cx="3560469" cy="1076065"/>
          </a:xfrm>
        </p:spPr>
        <p:txBody>
          <a:bodyPr>
            <a:noAutofit/>
          </a:bodyPr>
          <a:lstStyle/>
          <a:p>
            <a:pPr algn="ctr" eaLnBrk="1" hangingPunct="1"/>
            <a:r>
              <a:rPr lang="en-US" sz="2400" dirty="0" smtClean="0">
                <a:solidFill>
                  <a:schemeClr val="bg1"/>
                </a:solidFill>
                <a:ea typeface="ＭＳ Ｐゴシック" pitchFamily="34" charset="-128"/>
              </a:rPr>
              <a:t>Session 6:</a:t>
            </a:r>
            <a:br>
              <a:rPr lang="en-US" sz="2400" dirty="0" smtClean="0">
                <a:solidFill>
                  <a:schemeClr val="bg1"/>
                </a:solidFill>
                <a:ea typeface="ＭＳ Ｐゴシック" pitchFamily="34" charset="-128"/>
              </a:rPr>
            </a:br>
            <a:r>
              <a:rPr lang="en-US" sz="2400" dirty="0" smtClean="0">
                <a:solidFill>
                  <a:schemeClr val="bg1"/>
                </a:solidFill>
                <a:ea typeface="ＭＳ Ｐゴシック" pitchFamily="34" charset="-128"/>
              </a:rPr>
              <a:t>Land Use &amp; Community Planning</a:t>
            </a:r>
          </a:p>
        </p:txBody>
      </p:sp>
      <p:sp>
        <p:nvSpPr>
          <p:cNvPr id="47107" name="Text Placeholder 2"/>
          <p:cNvSpPr>
            <a:spLocks noGrp="1"/>
          </p:cNvSpPr>
          <p:nvPr>
            <p:ph type="body" sz="half" idx="2"/>
          </p:nvPr>
        </p:nvSpPr>
        <p:spPr>
          <a:xfrm>
            <a:off x="228600" y="2453833"/>
            <a:ext cx="3507128" cy="3310359"/>
          </a:xfrm>
        </p:spPr>
        <p:txBody>
          <a:bodyPr>
            <a:normAutofit lnSpcReduction="10000"/>
          </a:bodyPr>
          <a:lstStyle/>
          <a:p>
            <a:pPr marL="514350" indent="-514350" eaLnBrk="1" hangingPunct="1">
              <a:lnSpc>
                <a:spcPct val="80000"/>
              </a:lnSpc>
              <a:buFont typeface="Wingdings 2" pitchFamily="-111" charset="2"/>
              <a:buNone/>
              <a:defRPr/>
            </a:pPr>
            <a:r>
              <a:rPr lang="en-US" sz="2000" b="1" dirty="0" smtClean="0">
                <a:solidFill>
                  <a:schemeClr val="bg1"/>
                </a:solidFill>
              </a:rPr>
              <a:t>Session Objectives:</a:t>
            </a:r>
          </a:p>
          <a:p>
            <a:pPr marL="514350" indent="-514350" eaLnBrk="1" hangingPunct="1">
              <a:lnSpc>
                <a:spcPct val="80000"/>
              </a:lnSpc>
              <a:buFont typeface="Wingdings 2" pitchFamily="-111" charset="2"/>
              <a:buNone/>
              <a:defRPr/>
            </a:pPr>
            <a:endParaRPr lang="en-US" sz="2000" b="1" dirty="0" smtClean="0">
              <a:solidFill>
                <a:schemeClr val="bg1"/>
              </a:solidFill>
            </a:endParaRPr>
          </a:p>
          <a:p>
            <a:pPr eaLnBrk="1" hangingPunct="1">
              <a:lnSpc>
                <a:spcPct val="80000"/>
              </a:lnSpc>
              <a:defRPr/>
            </a:pPr>
            <a:r>
              <a:rPr lang="en-US" sz="1800" dirty="0" smtClean="0">
                <a:solidFill>
                  <a:schemeClr val="bg1"/>
                </a:solidFill>
              </a:rPr>
              <a:t>1. To </a:t>
            </a:r>
            <a:r>
              <a:rPr lang="en-US" sz="1800" dirty="0">
                <a:solidFill>
                  <a:schemeClr val="bg1"/>
                </a:solidFill>
              </a:rPr>
              <a:t>build awareness of the link between  community design </a:t>
            </a:r>
            <a:r>
              <a:rPr lang="en-US" sz="1800" dirty="0" smtClean="0">
                <a:solidFill>
                  <a:schemeClr val="bg1"/>
                </a:solidFill>
              </a:rPr>
              <a:t>&amp; health</a:t>
            </a:r>
          </a:p>
          <a:p>
            <a:pPr marL="342900" indent="-342900" eaLnBrk="1" hangingPunct="1">
              <a:lnSpc>
                <a:spcPct val="80000"/>
              </a:lnSpc>
              <a:buFont typeface="Wingdings 2" pitchFamily="-111" charset="2"/>
              <a:buAutoNum type="arabicPeriod"/>
              <a:defRPr/>
            </a:pPr>
            <a:endParaRPr lang="en-US" sz="1800" dirty="0">
              <a:solidFill>
                <a:schemeClr val="bg1"/>
              </a:solidFill>
            </a:endParaRPr>
          </a:p>
          <a:p>
            <a:pPr eaLnBrk="1" hangingPunct="1">
              <a:lnSpc>
                <a:spcPct val="80000"/>
              </a:lnSpc>
              <a:buFont typeface="Wingdings 2" pitchFamily="-111" charset="2"/>
              <a:buNone/>
              <a:defRPr/>
            </a:pPr>
            <a:r>
              <a:rPr lang="en-US" sz="1800" dirty="0" smtClean="0">
                <a:solidFill>
                  <a:schemeClr val="bg1"/>
                </a:solidFill>
              </a:rPr>
              <a:t>2</a:t>
            </a:r>
            <a:r>
              <a:rPr lang="en-US" sz="1800" dirty="0" smtClean="0">
                <a:solidFill>
                  <a:schemeClr val="bg1"/>
                </a:solidFill>
              </a:rPr>
              <a:t>. To </a:t>
            </a:r>
            <a:r>
              <a:rPr lang="en-US" sz="1800" dirty="0">
                <a:solidFill>
                  <a:schemeClr val="bg1"/>
                </a:solidFill>
              </a:rPr>
              <a:t>understand the mechanics behind how we build our environments </a:t>
            </a:r>
            <a:endParaRPr lang="en-US" sz="1800" dirty="0" smtClean="0">
              <a:solidFill>
                <a:schemeClr val="bg1"/>
              </a:solidFill>
            </a:endParaRPr>
          </a:p>
          <a:p>
            <a:pPr eaLnBrk="1" hangingPunct="1">
              <a:lnSpc>
                <a:spcPct val="80000"/>
              </a:lnSpc>
              <a:buFont typeface="Wingdings 2" pitchFamily="-111" charset="2"/>
              <a:buNone/>
              <a:defRPr/>
            </a:pPr>
            <a:endParaRPr lang="en-US" sz="1800" dirty="0">
              <a:solidFill>
                <a:schemeClr val="bg1"/>
              </a:solidFill>
            </a:endParaRPr>
          </a:p>
          <a:p>
            <a:pPr eaLnBrk="1" hangingPunct="1">
              <a:lnSpc>
                <a:spcPct val="80000"/>
              </a:lnSpc>
              <a:buFont typeface="Wingdings 2" pitchFamily="-111" charset="2"/>
              <a:buNone/>
              <a:defRPr/>
            </a:pPr>
            <a:r>
              <a:rPr lang="en-US" sz="1800" dirty="0" smtClean="0">
                <a:solidFill>
                  <a:schemeClr val="bg1"/>
                </a:solidFill>
              </a:rPr>
              <a:t>3. To </a:t>
            </a:r>
            <a:r>
              <a:rPr lang="en-US" sz="1800" dirty="0">
                <a:solidFill>
                  <a:schemeClr val="bg1"/>
                </a:solidFill>
              </a:rPr>
              <a:t>learn how people can shape and influence their community’s design to support more active, healthier living </a:t>
            </a:r>
          </a:p>
          <a:p>
            <a:pPr eaLnBrk="1" hangingPunct="1">
              <a:lnSpc>
                <a:spcPct val="80000"/>
              </a:lnSpc>
              <a:buFont typeface="Wingdings 2" pitchFamily="-111" charset="2"/>
              <a:buNone/>
              <a:defRPr/>
            </a:pPr>
            <a:endParaRPr lang="en-US" sz="1100" dirty="0" smtClean="0">
              <a:solidFill>
                <a:schemeClr val="tx1"/>
              </a:solidFill>
            </a:endParaRPr>
          </a:p>
        </p:txBody>
      </p:sp>
      <p:sp>
        <p:nvSpPr>
          <p:cNvPr id="16415"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DAB41D81-A8EC-4483-8ECE-51DF7A5A6536}" type="slidenum">
              <a:rPr lang="en-US" smtClean="0">
                <a:latin typeface="Georgia" pitchFamily="18" charset="0"/>
              </a:rPr>
              <a:pPr fontAlgn="base">
                <a:spcBef>
                  <a:spcPct val="0"/>
                </a:spcBef>
                <a:spcAft>
                  <a:spcPct val="0"/>
                </a:spcAft>
                <a:defRPr/>
              </a:pPr>
              <a:t>2</a:t>
            </a:fld>
            <a:endParaRPr lang="en-US" smtClean="0">
              <a:latin typeface="Georgia" pitchFamily="18" charset="0"/>
            </a:endParaRPr>
          </a:p>
        </p:txBody>
      </p:sp>
      <p:sp>
        <p:nvSpPr>
          <p:cNvPr id="19480" name="TextBox 5"/>
          <p:cNvSpPr txBox="1">
            <a:spLocks noChangeArrowheads="1"/>
          </p:cNvSpPr>
          <p:nvPr/>
        </p:nvSpPr>
        <p:spPr bwMode="auto">
          <a:xfrm>
            <a:off x="5338763" y="128588"/>
            <a:ext cx="1325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defTabSz="914400" eaLnBrk="1" hangingPunct="1"/>
            <a:r>
              <a:rPr lang="en-US">
                <a:solidFill>
                  <a:schemeClr val="bg1"/>
                </a:solidFill>
              </a:rPr>
              <a:t>AGENDA</a:t>
            </a:r>
          </a:p>
        </p:txBody>
      </p:sp>
      <p:sp>
        <p:nvSpPr>
          <p:cNvPr id="8" name="Rounded Rectangle 7"/>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528304" y="6248400"/>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544905" y="6254496"/>
            <a:ext cx="30175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a:t>
            </a:fld>
            <a:endParaRPr lang="en-US" sz="1125" dirty="0">
              <a:solidFill>
                <a:schemeClr val="tx1"/>
              </a:solidFill>
              <a:latin typeface="Capitals"/>
              <a:cs typeface="Capitals"/>
            </a:endParaRPr>
          </a:p>
        </p:txBody>
      </p:sp>
      <p:sp>
        <p:nvSpPr>
          <p:cNvPr id="13" name="TextBox 12"/>
          <p:cNvSpPr txBox="1"/>
          <p:nvPr/>
        </p:nvSpPr>
        <p:spPr>
          <a:xfrm>
            <a:off x="4108232" y="1296226"/>
            <a:ext cx="4424186" cy="2631490"/>
          </a:xfrm>
          <a:prstGeom prst="rect">
            <a:avLst/>
          </a:prstGeom>
          <a:noFill/>
        </p:spPr>
        <p:txBody>
          <a:bodyPr wrap="square" rtlCol="0">
            <a:spAutoFit/>
          </a:bodyPr>
          <a:lstStyle/>
          <a:p>
            <a:pPr indent="-91440" fontAlgn="base">
              <a:lnSpc>
                <a:spcPts val="1800"/>
              </a:lnSpc>
              <a:tabLst>
                <a:tab pos="114300" algn="l"/>
              </a:tabLst>
              <a:defRPr/>
            </a:pPr>
            <a:r>
              <a:rPr lang="en-US" sz="2400" b="1" i="1" dirty="0" smtClean="0">
                <a:solidFill>
                  <a:srgbClr val="E78E23"/>
                </a:solidFill>
                <a:latin typeface="Arial" panose="020B0604020202020204" pitchFamily="34" charset="0"/>
                <a:cs typeface="Arial" panose="020B0604020202020204" pitchFamily="34" charset="0"/>
              </a:rPr>
              <a:t>Welcome/Review</a:t>
            </a:r>
          </a:p>
          <a:p>
            <a:pPr fontAlgn="base">
              <a:lnSpc>
                <a:spcPts val="1800"/>
              </a:lnSpc>
              <a:tabLst>
                <a:tab pos="114300" algn="l"/>
              </a:tabLst>
              <a:defRPr/>
            </a:pPr>
            <a:endParaRPr lang="en-US" sz="1200" dirty="0" smtClean="0">
              <a:latin typeface="Arial" panose="020B0604020202020204" pitchFamily="34" charset="0"/>
              <a:cs typeface="Arial" panose="020B0604020202020204" pitchFamily="34" charset="0"/>
            </a:endParaRPr>
          </a:p>
          <a:p>
            <a:pPr indent="-91440" fontAlgn="base">
              <a:lnSpc>
                <a:spcPts val="1800"/>
              </a:lnSpc>
              <a:tabLst>
                <a:tab pos="114300" algn="l"/>
              </a:tabLst>
              <a:defRPr/>
            </a:pPr>
            <a:r>
              <a:rPr lang="en-US" sz="2400" b="1" i="1" dirty="0" smtClean="0">
                <a:solidFill>
                  <a:schemeClr val="accent1"/>
                </a:solidFill>
                <a:latin typeface="Arial" panose="020B0604020202020204" pitchFamily="34" charset="0"/>
                <a:cs typeface="Arial" panose="020B0604020202020204" pitchFamily="34" charset="0"/>
              </a:rPr>
              <a:t>Community Design</a:t>
            </a:r>
          </a:p>
          <a:p>
            <a:pPr fontAlgn="base">
              <a:lnSpc>
                <a:spcPts val="1800"/>
              </a:lnSpc>
              <a:tabLst>
                <a:tab pos="114300" algn="l"/>
              </a:tabLst>
              <a:defRPr/>
            </a:pPr>
            <a:endParaRPr lang="en-US" sz="2400" b="1" i="1" dirty="0" smtClean="0">
              <a:solidFill>
                <a:srgbClr val="108837"/>
              </a:solidFill>
              <a:latin typeface="Arial" panose="020B0604020202020204" pitchFamily="34" charset="0"/>
              <a:cs typeface="Arial" panose="020B0604020202020204" pitchFamily="34" charset="0"/>
            </a:endParaRPr>
          </a:p>
          <a:p>
            <a:pPr indent="-91440" fontAlgn="base">
              <a:lnSpc>
                <a:spcPts val="1800"/>
              </a:lnSpc>
              <a:tabLst>
                <a:tab pos="114300" algn="l"/>
              </a:tabLst>
              <a:defRPr/>
            </a:pPr>
            <a:r>
              <a:rPr lang="en-US" sz="2400" b="1" i="1" dirty="0" smtClean="0">
                <a:solidFill>
                  <a:schemeClr val="accent2"/>
                </a:solidFill>
                <a:latin typeface="Arial" panose="020B0604020202020204" pitchFamily="34" charset="0"/>
                <a:cs typeface="Arial" panose="020B0604020202020204" pitchFamily="34" charset="0"/>
              </a:rPr>
              <a:t>Guest Speaker</a:t>
            </a:r>
          </a:p>
          <a:p>
            <a:pPr fontAlgn="base">
              <a:lnSpc>
                <a:spcPts val="1800"/>
              </a:lnSpc>
              <a:tabLst>
                <a:tab pos="114300" algn="l"/>
              </a:tabLst>
              <a:defRPr/>
            </a:pPr>
            <a:endParaRPr lang="en-US" sz="2400" b="1" i="1" dirty="0" smtClean="0">
              <a:solidFill>
                <a:srgbClr val="108837"/>
              </a:solidFill>
              <a:latin typeface="Arial" panose="020B0604020202020204" pitchFamily="34" charset="0"/>
              <a:cs typeface="Arial" panose="020B0604020202020204" pitchFamily="34" charset="0"/>
            </a:endParaRPr>
          </a:p>
          <a:p>
            <a:pPr indent="-91440" fontAlgn="base">
              <a:lnSpc>
                <a:spcPts val="1800"/>
              </a:lnSpc>
              <a:tabLst>
                <a:tab pos="114300" algn="l"/>
              </a:tabLst>
              <a:defRPr/>
            </a:pPr>
            <a:r>
              <a:rPr lang="en-US" sz="2400" b="1" i="1" dirty="0" smtClean="0">
                <a:solidFill>
                  <a:schemeClr val="accent5"/>
                </a:solidFill>
                <a:latin typeface="Arial" panose="020B0604020202020204" pitchFamily="34" charset="0"/>
                <a:cs typeface="Arial" panose="020B0604020202020204" pitchFamily="34" charset="0"/>
              </a:rPr>
              <a:t>Community Planning 101</a:t>
            </a:r>
          </a:p>
          <a:p>
            <a:pPr indent="-91440" fontAlgn="base">
              <a:lnSpc>
                <a:spcPts val="1800"/>
              </a:lnSpc>
              <a:tabLst>
                <a:tab pos="114300" algn="l"/>
              </a:tabLst>
              <a:defRPr/>
            </a:pPr>
            <a:endParaRPr lang="en-US" sz="2400" b="1" i="1" dirty="0" smtClean="0">
              <a:solidFill>
                <a:srgbClr val="108837"/>
              </a:solidFill>
              <a:latin typeface="Arial" panose="020B0604020202020204" pitchFamily="34" charset="0"/>
              <a:cs typeface="Arial" panose="020B0604020202020204" pitchFamily="34" charset="0"/>
            </a:endParaRPr>
          </a:p>
          <a:p>
            <a:pPr indent="-91440" fontAlgn="base">
              <a:lnSpc>
                <a:spcPts val="1800"/>
              </a:lnSpc>
              <a:tabLst>
                <a:tab pos="114300" algn="l"/>
              </a:tabLst>
              <a:defRPr/>
            </a:pPr>
            <a:r>
              <a:rPr lang="en-US" sz="2400" b="1" i="1" dirty="0" smtClean="0">
                <a:solidFill>
                  <a:srgbClr val="791344"/>
                </a:solidFill>
                <a:latin typeface="Arial" panose="020B0604020202020204" pitchFamily="34" charset="0"/>
                <a:cs typeface="Arial" panose="020B0604020202020204" pitchFamily="34" charset="0"/>
              </a:rPr>
              <a:t>Taking Action</a:t>
            </a:r>
          </a:p>
          <a:p>
            <a:pPr fontAlgn="base">
              <a:lnSpc>
                <a:spcPts val="1800"/>
              </a:lnSpc>
              <a:tabLst>
                <a:tab pos="114300" algn="l"/>
              </a:tabLst>
              <a:defRPr/>
            </a:pPr>
            <a:endParaRPr lang="en-US" sz="2400" b="1" i="1" dirty="0" smtClean="0">
              <a:solidFill>
                <a:srgbClr val="108837"/>
              </a:solidFill>
              <a:latin typeface="Arial" panose="020B0604020202020204" pitchFamily="34" charset="0"/>
              <a:cs typeface="Arial" panose="020B0604020202020204" pitchFamily="34" charset="0"/>
            </a:endParaRPr>
          </a:p>
          <a:p>
            <a:pPr indent="-91440" fontAlgn="base">
              <a:lnSpc>
                <a:spcPts val="1800"/>
              </a:lnSpc>
              <a:tabLst>
                <a:tab pos="114300" algn="l"/>
              </a:tabLst>
              <a:defRPr/>
            </a:pPr>
            <a:r>
              <a:rPr lang="en-US" sz="2400" b="1" i="1" dirty="0" smtClean="0">
                <a:solidFill>
                  <a:srgbClr val="108837"/>
                </a:solidFill>
                <a:latin typeface="Arial" panose="020B0604020202020204" pitchFamily="34" charset="0"/>
                <a:cs typeface="Arial" panose="020B0604020202020204" pitchFamily="34" charset="0"/>
              </a:rPr>
              <a:t>Conclusion</a:t>
            </a:r>
          </a:p>
        </p:txBody>
      </p:sp>
      <p:sp>
        <p:nvSpPr>
          <p:cNvPr id="14" name="Rounded Rectangle 13"/>
          <p:cNvSpPr/>
          <p:nvPr/>
        </p:nvSpPr>
        <p:spPr>
          <a:xfrm>
            <a:off x="4088393" y="1198212"/>
            <a:ext cx="4463865" cy="2852935"/>
          </a:xfrm>
          <a:prstGeom prst="roundRect">
            <a:avLst>
              <a:gd name="adj" fmla="val 2691"/>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4093353" y="2129248"/>
            <a:ext cx="4453945"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093353" y="1654767"/>
            <a:ext cx="4453945"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4093353" y="2540765"/>
            <a:ext cx="4453945"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4093353" y="2993036"/>
            <a:ext cx="4453945"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4096657" y="3496044"/>
            <a:ext cx="4453945" cy="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8915" name="Picture 3" descr="C:\Users\acabal1\AppData\Local\Microsoft\Windows\Temporary Internet Files\Content.IE5\7KRZFHYP\MP900422961[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50" b="100000" l="0" r="90000"/>
                    </a14:imgEffect>
                  </a14:imgLayer>
                </a14:imgProps>
              </a:ext>
              <a:ext uri="{28A0092B-C50C-407E-A947-70E740481C1C}">
                <a14:useLocalDpi xmlns:a14="http://schemas.microsoft.com/office/drawing/2010/main" val="0"/>
              </a:ext>
            </a:extLst>
          </a:blip>
          <a:srcRect/>
          <a:stretch>
            <a:fillRect/>
          </a:stretch>
        </p:blipFill>
        <p:spPr bwMode="auto">
          <a:xfrm flipH="1">
            <a:off x="4456252" y="2949999"/>
            <a:ext cx="4400001" cy="3210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1116" y="837524"/>
            <a:ext cx="3102964" cy="5204461"/>
          </a:xfrm>
          <a:solidFill>
            <a:schemeClr val="accent5">
              <a:lumMod val="40000"/>
              <a:lumOff val="60000"/>
            </a:schemeClr>
          </a:solidFill>
        </p:spPr>
        <p:txBody>
          <a:bodyPr>
            <a:noAutofit/>
          </a:bodyPr>
          <a:lstStyle/>
          <a:p>
            <a:r>
              <a:rPr lang="en-US" sz="2500" b="1" dirty="0" smtClean="0"/>
              <a:t>Establish </a:t>
            </a:r>
            <a:r>
              <a:rPr lang="en-US" sz="2500" b="1" dirty="0"/>
              <a:t>new zoning for </a:t>
            </a:r>
            <a:r>
              <a:rPr lang="en-US" sz="2500" b="1" dirty="0" smtClean="0"/>
              <a:t>a portion </a:t>
            </a:r>
            <a:r>
              <a:rPr lang="en-US" sz="2500" b="1" dirty="0"/>
              <a:t>of a community</a:t>
            </a:r>
          </a:p>
          <a:p>
            <a:r>
              <a:rPr lang="en-US" sz="2500" b="1" dirty="0" smtClean="0"/>
              <a:t>Describe </a:t>
            </a:r>
            <a:r>
              <a:rPr lang="en-US" sz="2500" b="1" dirty="0"/>
              <a:t>allowable land </a:t>
            </a:r>
            <a:r>
              <a:rPr lang="en-US" sz="2500" b="1" dirty="0" smtClean="0"/>
              <a:t>uses, identify </a:t>
            </a:r>
            <a:r>
              <a:rPr lang="en-US" sz="2500" b="1" dirty="0"/>
              <a:t>open space areas, </a:t>
            </a:r>
            <a:r>
              <a:rPr lang="en-US" sz="2500" b="1" dirty="0" smtClean="0"/>
              <a:t>&amp; detail </a:t>
            </a:r>
            <a:r>
              <a:rPr lang="en-US" sz="2500" b="1" dirty="0"/>
              <a:t>infrastructure </a:t>
            </a:r>
            <a:r>
              <a:rPr lang="en-US" sz="2500" b="1" dirty="0" smtClean="0"/>
              <a:t>availability and </a:t>
            </a:r>
            <a:r>
              <a:rPr lang="en-US" sz="2500" b="1" dirty="0"/>
              <a:t>financing</a:t>
            </a:r>
          </a:p>
          <a:p>
            <a:r>
              <a:rPr lang="en-US" sz="2500" b="1" dirty="0" smtClean="0"/>
              <a:t>Must </a:t>
            </a:r>
            <a:r>
              <a:rPr lang="en-US" sz="2500" b="1" dirty="0"/>
              <a:t>always be consistent</a:t>
            </a:r>
            <a:endParaRPr lang="en-US" sz="2500" dirty="0"/>
          </a:p>
        </p:txBody>
      </p:sp>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20</a:t>
            </a:fld>
            <a:endParaRPr lang="en-US"/>
          </a:p>
        </p:txBody>
      </p:sp>
      <p:pic>
        <p:nvPicPr>
          <p:cNvPr id="169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92" y="138896"/>
            <a:ext cx="5771214" cy="3987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6992" y="4207674"/>
            <a:ext cx="5597200" cy="1938992"/>
          </a:xfrm>
          <a:prstGeom prst="rect">
            <a:avLst/>
          </a:prstGeom>
          <a:noFill/>
        </p:spPr>
        <p:txBody>
          <a:bodyPr wrap="square" rtlCol="0">
            <a:spAutoFit/>
          </a:bodyPr>
          <a:lstStyle/>
          <a:p>
            <a:r>
              <a:rPr lang="en-US" sz="2400" b="1" dirty="0">
                <a:solidFill>
                  <a:schemeClr val="accent5">
                    <a:lumMod val="75000"/>
                  </a:schemeClr>
                </a:solidFill>
                <a:latin typeface="+mj-lt"/>
              </a:rPr>
              <a:t>Ketchum Ranch Specific Plan</a:t>
            </a:r>
          </a:p>
          <a:p>
            <a:r>
              <a:rPr lang="en-US" sz="2400" dirty="0">
                <a:latin typeface="+mj-lt"/>
              </a:rPr>
              <a:t>• 1,300 acre multi‐use community</a:t>
            </a:r>
          </a:p>
          <a:p>
            <a:r>
              <a:rPr lang="en-US" sz="2400" dirty="0">
                <a:latin typeface="+mj-lt"/>
              </a:rPr>
              <a:t>• Density: 1.7 dwelling units per acre</a:t>
            </a:r>
          </a:p>
          <a:p>
            <a:r>
              <a:rPr lang="en-US" sz="2400" dirty="0">
                <a:latin typeface="+mj-lt"/>
              </a:rPr>
              <a:t>• Residential uses mixed with recreational</a:t>
            </a:r>
          </a:p>
          <a:p>
            <a:r>
              <a:rPr lang="en-US" sz="2400" dirty="0">
                <a:latin typeface="+mj-lt"/>
              </a:rPr>
              <a:t>and visitor‐oriented commercial uses</a:t>
            </a:r>
          </a:p>
        </p:txBody>
      </p:sp>
      <p:sp>
        <p:nvSpPr>
          <p:cNvPr id="7" name="Rounded Rectangle 6"/>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5921116" y="138896"/>
            <a:ext cx="3121064" cy="59899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t>SPECIFIC PLANS</a:t>
            </a:r>
            <a:endParaRPr lang="en-US" sz="3200" dirty="0"/>
          </a:p>
        </p:txBody>
      </p:sp>
      <p:sp>
        <p:nvSpPr>
          <p:cNvPr id="9" name="Oval 8"/>
          <p:cNvSpPr/>
          <p:nvPr/>
        </p:nvSpPr>
        <p:spPr>
          <a:xfrm>
            <a:off x="847743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20</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2356929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38" y="846138"/>
            <a:ext cx="8229600" cy="1143000"/>
          </a:xfrm>
        </p:spPr>
        <p:txBody>
          <a:bodyPr>
            <a:normAutofit fontScale="90000"/>
          </a:bodyPr>
          <a:lstStyle/>
          <a:p>
            <a:r>
              <a:rPr lang="en-US" dirty="0" smtClean="0"/>
              <a:t>Accessing Your Community’s Information</a:t>
            </a:r>
            <a:endParaRPr lang="en-US" dirty="0"/>
          </a:p>
        </p:txBody>
      </p:sp>
      <p:sp>
        <p:nvSpPr>
          <p:cNvPr id="3" name="Slide Number Placeholder 2"/>
          <p:cNvSpPr>
            <a:spLocks noGrp="1"/>
          </p:cNvSpPr>
          <p:nvPr>
            <p:ph type="sldNum" sz="quarter" idx="12"/>
          </p:nvPr>
        </p:nvSpPr>
        <p:spPr/>
        <p:txBody>
          <a:bodyPr/>
          <a:lstStyle/>
          <a:p>
            <a:pPr>
              <a:defRPr/>
            </a:pPr>
            <a:fld id="{467A2BDE-0879-45AA-872A-E706AA8A1120}" type="slidenum">
              <a:rPr lang="en-US" smtClean="0"/>
              <a:pPr>
                <a:defRPr/>
              </a:pPr>
              <a:t>21</a:t>
            </a:fld>
            <a:endParaRPr lang="en-US"/>
          </a:p>
        </p:txBody>
      </p:sp>
      <p:sp>
        <p:nvSpPr>
          <p:cNvPr id="4" name="Rectangle 3"/>
          <p:cNvSpPr/>
          <p:nvPr/>
        </p:nvSpPr>
        <p:spPr>
          <a:xfrm>
            <a:off x="629587" y="2143199"/>
            <a:ext cx="7959778" cy="4078039"/>
          </a:xfrm>
          <a:prstGeom prst="rect">
            <a:avLst/>
          </a:prstGeom>
        </p:spPr>
        <p:txBody>
          <a:bodyPr wrap="square">
            <a:spAutoFit/>
          </a:bodyPr>
          <a:lstStyle/>
          <a:p>
            <a:r>
              <a:rPr lang="en-US" sz="3200" b="1" i="1" dirty="0"/>
              <a:t>Y</a:t>
            </a:r>
            <a:r>
              <a:rPr lang="en-US" sz="3200" b="1" i="1" dirty="0" smtClean="0"/>
              <a:t>our </a:t>
            </a:r>
            <a:r>
              <a:rPr lang="en-US" sz="3200" b="1" i="1" dirty="0"/>
              <a:t>local </a:t>
            </a:r>
            <a:r>
              <a:rPr lang="en-US" sz="3200" b="1" i="1" dirty="0" smtClean="0"/>
              <a:t>planning documents</a:t>
            </a:r>
            <a:endParaRPr lang="en-US" sz="3200" b="1" i="1" dirty="0"/>
          </a:p>
          <a:p>
            <a:pPr lvl="0"/>
            <a:r>
              <a:rPr lang="en-US" sz="2800" dirty="0"/>
              <a:t>Start by searching online for “[city name] general plan</a:t>
            </a:r>
            <a:r>
              <a:rPr lang="en-US" sz="2800" dirty="0" smtClean="0"/>
              <a:t>.”</a:t>
            </a:r>
          </a:p>
          <a:p>
            <a:pPr lvl="0"/>
            <a:endParaRPr lang="en-US" sz="2800" dirty="0"/>
          </a:p>
          <a:p>
            <a:pPr lvl="0"/>
            <a:r>
              <a:rPr lang="en-US" sz="2800" dirty="0"/>
              <a:t>Other types of plans include: </a:t>
            </a:r>
          </a:p>
          <a:p>
            <a:pPr marL="800100" lvl="1" indent="-342900">
              <a:buFont typeface="Arial" panose="020B0604020202020204" pitchFamily="34" charset="0"/>
              <a:buChar char="•"/>
            </a:pPr>
            <a:r>
              <a:rPr lang="en-US" sz="2300" dirty="0"/>
              <a:t>Specific plans or Downtown Plans</a:t>
            </a:r>
          </a:p>
          <a:p>
            <a:pPr marL="800100" lvl="1" indent="-342900">
              <a:buFont typeface="Arial" panose="020B0604020202020204" pitchFamily="34" charset="0"/>
              <a:buChar char="•"/>
            </a:pPr>
            <a:r>
              <a:rPr lang="en-US" sz="2300" dirty="0"/>
              <a:t>Pedestrian master plans</a:t>
            </a:r>
          </a:p>
          <a:p>
            <a:pPr marL="800100" lvl="1" indent="-342900">
              <a:buFont typeface="Arial" panose="020B0604020202020204" pitchFamily="34" charset="0"/>
              <a:buChar char="•"/>
            </a:pPr>
            <a:r>
              <a:rPr lang="en-US" sz="2300" dirty="0"/>
              <a:t>Bicycle master plans</a:t>
            </a:r>
          </a:p>
          <a:p>
            <a:pPr marL="800100" lvl="1" indent="-342900">
              <a:buFont typeface="Arial" panose="020B0604020202020204" pitchFamily="34" charset="0"/>
              <a:buChar char="•"/>
            </a:pPr>
            <a:r>
              <a:rPr lang="en-US" sz="2300" dirty="0">
                <a:ea typeface="ＭＳ Ｐゴシック" pitchFamily="34" charset="-128"/>
              </a:rPr>
              <a:t>Park master plans</a:t>
            </a:r>
          </a:p>
          <a:p>
            <a:pPr marL="800100" lvl="1" indent="-342900">
              <a:buFont typeface="Arial" panose="020B0604020202020204" pitchFamily="34" charset="0"/>
              <a:buChar char="•"/>
            </a:pPr>
            <a:r>
              <a:rPr lang="en-US" sz="2300" dirty="0">
                <a:ea typeface="ＭＳ Ｐゴシック" pitchFamily="34" charset="-128"/>
              </a:rPr>
              <a:t>Urban Agriculture Plans</a:t>
            </a:r>
            <a:endParaRPr lang="en-US" dirty="0">
              <a:ea typeface="ＭＳ Ｐゴシック" pitchFamily="34" charset="-128"/>
            </a:endParaRPr>
          </a:p>
        </p:txBody>
      </p:sp>
      <p:sp>
        <p:nvSpPr>
          <p:cNvPr id="5" name="Rounded Rectangle 4"/>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531352"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endParaRPr lang="en-US" sz="1125" dirty="0">
              <a:solidFill>
                <a:schemeClr val="tx1"/>
              </a:solidFill>
              <a:latin typeface="Capitals"/>
              <a:cs typeface="Capitals"/>
            </a:endParaRPr>
          </a:p>
        </p:txBody>
      </p:sp>
      <p:sp>
        <p:nvSpPr>
          <p:cNvPr id="9" name="Slide Number Placeholder 11"/>
          <p:cNvSpPr txBox="1">
            <a:spLocks/>
          </p:cNvSpPr>
          <p:nvPr/>
        </p:nvSpPr>
        <p:spPr>
          <a:xfrm>
            <a:off x="8151080" y="6235559"/>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21</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1856502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2419"/>
            <a:ext cx="8229600" cy="1143000"/>
          </a:xfrm>
        </p:spPr>
        <p:txBody>
          <a:bodyPr>
            <a:normAutofit fontScale="90000"/>
          </a:bodyPr>
          <a:lstStyle/>
          <a:p>
            <a:r>
              <a:rPr lang="en-US" dirty="0" smtClean="0"/>
              <a:t>Accessing Your Community’s Information</a:t>
            </a:r>
            <a:endParaRPr lang="en-US" dirty="0"/>
          </a:p>
        </p:txBody>
      </p:sp>
      <p:sp>
        <p:nvSpPr>
          <p:cNvPr id="3" name="Slide Number Placeholder 2"/>
          <p:cNvSpPr>
            <a:spLocks noGrp="1"/>
          </p:cNvSpPr>
          <p:nvPr>
            <p:ph type="sldNum" sz="quarter" idx="12"/>
          </p:nvPr>
        </p:nvSpPr>
        <p:spPr/>
        <p:txBody>
          <a:bodyPr/>
          <a:lstStyle/>
          <a:p>
            <a:pPr>
              <a:defRPr/>
            </a:pPr>
            <a:fld id="{467A2BDE-0879-45AA-872A-E706AA8A1120}" type="slidenum">
              <a:rPr lang="en-US" smtClean="0"/>
              <a:pPr>
                <a:defRPr/>
              </a:pPr>
              <a:t>22</a:t>
            </a:fld>
            <a:endParaRPr lang="en-US"/>
          </a:p>
        </p:txBody>
      </p:sp>
      <p:sp>
        <p:nvSpPr>
          <p:cNvPr id="5" name="Rounded Rectangle 4"/>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531352"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endParaRPr lang="en-US" sz="1125" dirty="0">
              <a:solidFill>
                <a:schemeClr val="tx1"/>
              </a:solidFill>
              <a:latin typeface="Capitals"/>
              <a:cs typeface="Capital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982" y="2006993"/>
            <a:ext cx="7537088" cy="4157342"/>
          </a:xfrm>
          <a:prstGeom prst="rect">
            <a:avLst/>
          </a:prstGeom>
        </p:spPr>
      </p:pic>
      <p:sp>
        <p:nvSpPr>
          <p:cNvPr id="9" name="Slide Number Placeholder 11"/>
          <p:cNvSpPr txBox="1">
            <a:spLocks/>
          </p:cNvSpPr>
          <p:nvPr/>
        </p:nvSpPr>
        <p:spPr>
          <a:xfrm>
            <a:off x="8139048" y="6235559"/>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22</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1208808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39AAAD2-AFBF-4D4A-AFD9-0649E70858E6}" type="slidenum">
              <a:rPr lang="en-US" smtClean="0"/>
              <a:pPr>
                <a:defRPr/>
              </a:pPr>
              <a:t>23</a:t>
            </a:fld>
            <a:endParaRPr lang="en-US"/>
          </a:p>
        </p:txBody>
      </p:sp>
      <p:sp>
        <p:nvSpPr>
          <p:cNvPr id="12" name="Rounded Rectangle 11"/>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11"/>
          <p:cNvSpPr txBox="1">
            <a:spLocks/>
          </p:cNvSpPr>
          <p:nvPr/>
        </p:nvSpPr>
        <p:spPr>
          <a:xfrm>
            <a:off x="8531352"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endParaRPr lang="en-US" sz="1125" dirty="0">
              <a:solidFill>
                <a:schemeClr val="tx1"/>
              </a:solidFill>
              <a:latin typeface="Capitals"/>
              <a:cs typeface="Capitals"/>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12122" b="13333"/>
          <a:stretch/>
        </p:blipFill>
        <p:spPr>
          <a:xfrm>
            <a:off x="2042634" y="717305"/>
            <a:ext cx="5646310" cy="5447029"/>
          </a:xfrm>
          <a:prstGeom prst="rect">
            <a:avLst/>
          </a:prstGeom>
        </p:spPr>
      </p:pic>
      <p:sp>
        <p:nvSpPr>
          <p:cNvPr id="8" name="Slide Number Placeholder 11"/>
          <p:cNvSpPr txBox="1">
            <a:spLocks/>
          </p:cNvSpPr>
          <p:nvPr/>
        </p:nvSpPr>
        <p:spPr>
          <a:xfrm>
            <a:off x="8127016" y="6235559"/>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23</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739AAAD2-AFBF-4D4A-AFD9-0649E70858E6}" type="slidenum">
              <a:rPr lang="en-US" smtClean="0"/>
              <a:pPr>
                <a:defRPr/>
              </a:pPr>
              <a:t>24</a:t>
            </a:fld>
            <a:endParaRPr lang="en-US"/>
          </a:p>
        </p:txBody>
      </p:sp>
      <p:sp>
        <p:nvSpPr>
          <p:cNvPr id="12" name="Rounded Rectangle 11"/>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11"/>
          <p:cNvSpPr txBox="1">
            <a:spLocks/>
          </p:cNvSpPr>
          <p:nvPr/>
        </p:nvSpPr>
        <p:spPr>
          <a:xfrm>
            <a:off x="8531352"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endParaRPr lang="en-US" sz="1125" dirty="0">
              <a:solidFill>
                <a:schemeClr val="tx1"/>
              </a:solidFill>
              <a:latin typeface="Capitals"/>
              <a:cs typeface="Capitals"/>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173" t="46928" r="5682" b="17177"/>
          <a:stretch/>
        </p:blipFill>
        <p:spPr>
          <a:xfrm>
            <a:off x="180474" y="806115"/>
            <a:ext cx="8963526" cy="5007911"/>
          </a:xfrm>
          <a:prstGeom prst="rect">
            <a:avLst/>
          </a:prstGeom>
        </p:spPr>
      </p:pic>
      <p:sp>
        <p:nvSpPr>
          <p:cNvPr id="9" name="Slide Number Placeholder 11"/>
          <p:cNvSpPr txBox="1">
            <a:spLocks/>
          </p:cNvSpPr>
          <p:nvPr/>
        </p:nvSpPr>
        <p:spPr>
          <a:xfrm>
            <a:off x="8127016" y="6235559"/>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24</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1354070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700" y="713140"/>
            <a:ext cx="8662493" cy="758825"/>
          </a:xfrm>
        </p:spPr>
        <p:txBody>
          <a:bodyPr>
            <a:normAutofit/>
          </a:bodyPr>
          <a:lstStyle/>
          <a:p>
            <a:r>
              <a:rPr lang="en-US" sz="3600" dirty="0" smtClean="0"/>
              <a:t>What Role </a:t>
            </a:r>
            <a:r>
              <a:rPr lang="en-US" sz="3600" dirty="0"/>
              <a:t>D</a:t>
            </a:r>
            <a:r>
              <a:rPr lang="en-US" sz="3600" dirty="0" smtClean="0"/>
              <a:t>o Stakeholders Play?</a:t>
            </a:r>
            <a:endParaRPr lang="en-US" sz="3600" dirty="0"/>
          </a:p>
        </p:txBody>
      </p:sp>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25</a:t>
            </a:fld>
            <a:endParaRPr lang="en-US"/>
          </a:p>
        </p:txBody>
      </p:sp>
      <p:sp>
        <p:nvSpPr>
          <p:cNvPr id="30" name="Rectangle 29"/>
          <p:cNvSpPr/>
          <p:nvPr/>
        </p:nvSpPr>
        <p:spPr>
          <a:xfrm>
            <a:off x="142406" y="1489646"/>
            <a:ext cx="8859187" cy="2677656"/>
          </a:xfrm>
          <a:prstGeom prst="rect">
            <a:avLst/>
          </a:prstGeom>
        </p:spPr>
        <p:txBody>
          <a:bodyPr wrap="square">
            <a:spAutoFit/>
          </a:bodyPr>
          <a:lstStyle/>
          <a:p>
            <a:pPr marL="457200" indent="-457200">
              <a:buFont typeface="Arial" panose="020B0604020202020204" pitchFamily="34" charset="0"/>
              <a:buChar char="•"/>
            </a:pPr>
            <a:r>
              <a:rPr lang="en-US" sz="2800" dirty="0"/>
              <a:t>Elected </a:t>
            </a:r>
            <a:r>
              <a:rPr lang="en-US" sz="2800" dirty="0" smtClean="0"/>
              <a:t>Officials (i.e. </a:t>
            </a:r>
            <a:r>
              <a:rPr lang="en-US" sz="2800" dirty="0" smtClean="0"/>
              <a:t>Board </a:t>
            </a:r>
            <a:r>
              <a:rPr lang="en-US" sz="2800" dirty="0"/>
              <a:t>of </a:t>
            </a:r>
            <a:r>
              <a:rPr lang="en-US" sz="2800" dirty="0" smtClean="0"/>
              <a:t>Supervisors</a:t>
            </a:r>
            <a:r>
              <a:rPr lang="en-US" sz="2800" dirty="0"/>
              <a:t>)</a:t>
            </a:r>
          </a:p>
          <a:p>
            <a:r>
              <a:rPr lang="en-US" sz="2800" dirty="0"/>
              <a:t>• </a:t>
            </a:r>
            <a:r>
              <a:rPr lang="en-US" sz="2800" dirty="0" smtClean="0"/>
              <a:t>  Appointed Officials (i.e. planning commission)</a:t>
            </a:r>
            <a:endParaRPr lang="en-US" sz="2800" dirty="0"/>
          </a:p>
          <a:p>
            <a:r>
              <a:rPr lang="en-US" sz="2800" dirty="0"/>
              <a:t>• </a:t>
            </a:r>
            <a:r>
              <a:rPr lang="en-US" sz="2800" dirty="0" smtClean="0"/>
              <a:t>  Agency Staff (i.e. health dept., </a:t>
            </a:r>
            <a:r>
              <a:rPr lang="en-US" sz="2800" dirty="0"/>
              <a:t>schools, parks </a:t>
            </a:r>
            <a:r>
              <a:rPr lang="en-US" sz="2800" dirty="0" smtClean="0"/>
              <a:t>&amp; rec)</a:t>
            </a:r>
            <a:endParaRPr lang="en-US" sz="2800" dirty="0"/>
          </a:p>
          <a:p>
            <a:r>
              <a:rPr lang="en-US" sz="2800" dirty="0"/>
              <a:t>• </a:t>
            </a:r>
            <a:r>
              <a:rPr lang="en-US" sz="2800" dirty="0" smtClean="0"/>
              <a:t>  Community  </a:t>
            </a:r>
            <a:r>
              <a:rPr lang="en-US" sz="2800" dirty="0" smtClean="0"/>
              <a:t>Planning</a:t>
            </a:r>
            <a:r>
              <a:rPr lang="en-US" sz="2800" dirty="0"/>
              <a:t>, </a:t>
            </a:r>
            <a:r>
              <a:rPr lang="en-US" sz="2800" dirty="0" smtClean="0"/>
              <a:t>sponsor groups </a:t>
            </a:r>
            <a:r>
              <a:rPr lang="en-US" sz="2800" dirty="0"/>
              <a:t>and </a:t>
            </a:r>
            <a:r>
              <a:rPr lang="en-US" sz="2800" dirty="0" smtClean="0"/>
              <a:t>other  stakeholders</a:t>
            </a:r>
            <a:endParaRPr lang="en-US" sz="2800" dirty="0"/>
          </a:p>
          <a:p>
            <a:endParaRPr lang="en-US" sz="2800" dirty="0"/>
          </a:p>
        </p:txBody>
      </p:sp>
      <p:pic>
        <p:nvPicPr>
          <p:cNvPr id="43015" name="Picture 7" descr="C:\Users\JCastano\AppData\Local\Microsoft\Windows\Temporary Internet Files\Content.IE5\PIY82216\MP9004003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650" y="3967648"/>
            <a:ext cx="4337222" cy="289035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110232" y="6234599"/>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25</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1514687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defRPr/>
            </a:pPr>
            <a:endParaRPr lang="en-US" smtClean="0"/>
          </a:p>
        </p:txBody>
      </p:sp>
      <p:sp>
        <p:nvSpPr>
          <p:cNvPr id="71683" name="Rectangle 3"/>
          <p:cNvSpPr>
            <a:spLocks noGrp="1" noChangeArrowheads="1"/>
          </p:cNvSpPr>
          <p:nvPr>
            <p:ph idx="1"/>
          </p:nvPr>
        </p:nvSpPr>
        <p:spPr/>
        <p:txBody>
          <a:bodyPr/>
          <a:lstStyle/>
          <a:p>
            <a:endParaRPr lang="en-US" smtClean="0">
              <a:ea typeface="ＭＳ Ｐゴシック" pitchFamily="34" charset="-128"/>
            </a:endParaRPr>
          </a:p>
        </p:txBody>
      </p:sp>
      <p:sp>
        <p:nvSpPr>
          <p:cNvPr id="2" name="Slide Number Placeholder 1"/>
          <p:cNvSpPr>
            <a:spLocks noGrp="1"/>
          </p:cNvSpPr>
          <p:nvPr>
            <p:ph type="sldNum" sz="quarter" idx="12"/>
          </p:nvPr>
        </p:nvSpPr>
        <p:spPr>
          <a:xfrm>
            <a:off x="0" y="7937"/>
            <a:ext cx="457200" cy="441325"/>
          </a:xfrm>
        </p:spPr>
        <p:txBody>
          <a:bodyPr/>
          <a:lstStyle/>
          <a:p>
            <a:pPr>
              <a:defRPr/>
            </a:pPr>
            <a:fld id="{F6A74A3F-DCF7-4A32-A2DF-666FFCE01755}" type="slidenum">
              <a:rPr lang="en-US" smtClean="0">
                <a:solidFill>
                  <a:schemeClr val="bg1"/>
                </a:solidFill>
              </a:rPr>
              <a:pPr>
                <a:defRPr/>
              </a:pPr>
              <a:t>26</a:t>
            </a:fld>
            <a:endParaRPr lang="en-US" dirty="0">
              <a:solidFill>
                <a:schemeClr val="bg1"/>
              </a:solidFill>
            </a:endParaRPr>
          </a:p>
        </p:txBody>
      </p:sp>
      <p:pic>
        <p:nvPicPr>
          <p:cNvPr id="716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331"/>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685" name="Text Box 5"/>
          <p:cNvSpPr txBox="1">
            <a:spLocks noChangeArrowheads="1"/>
          </p:cNvSpPr>
          <p:nvPr/>
        </p:nvSpPr>
        <p:spPr bwMode="auto">
          <a:xfrm>
            <a:off x="7467600" y="6643688"/>
            <a:ext cx="184731" cy="21544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endParaRPr lang="en-US" sz="800">
              <a:latin typeface="Arial" pitchFamily="34" charset="0"/>
              <a:ea typeface="ヒラギノ角ゴ Pro W3" pitchFamily="80" charset="-128"/>
              <a:sym typeface="Lucida Grande" pitchFamily="80" charset="0"/>
            </a:endParaRPr>
          </a:p>
        </p:txBody>
      </p:sp>
      <p:sp>
        <p:nvSpPr>
          <p:cNvPr id="25606" name="Rectangle 6"/>
          <p:cNvSpPr>
            <a:spLocks noChangeArrowheads="1"/>
          </p:cNvSpPr>
          <p:nvPr/>
        </p:nvSpPr>
        <p:spPr bwMode="auto">
          <a:xfrm>
            <a:off x="0" y="727778"/>
            <a:ext cx="7707086" cy="1993418"/>
          </a:xfrm>
          <a:prstGeom prst="rect">
            <a:avLst/>
          </a:prstGeom>
          <a:solidFill>
            <a:schemeClr val="bg2">
              <a:alpha val="70195"/>
            </a:schemeClr>
          </a:solidFill>
          <a:ln w="38100" algn="ctr">
            <a:solidFill>
              <a:schemeClr val="bg2"/>
            </a:solid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4400" b="1" dirty="0">
                <a:solidFill>
                  <a:srgbClr val="003366"/>
                </a:solidFill>
                <a:latin typeface="Calibri" pitchFamily="34" charset="0"/>
                <a:ea typeface="ヒラギノ明朝 Pro W6" pitchFamily="80" charset="-128"/>
              </a:rPr>
              <a:t>Commissions: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Advise policymaking &amp; development process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Review proposed developments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Set conditions for development</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Direct agency staff</a:t>
            </a:r>
          </a:p>
        </p:txBody>
      </p:sp>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099886" y="6222567"/>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26</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7667" t="78124" b="1142"/>
          <a:stretch/>
        </p:blipFill>
        <p:spPr>
          <a:xfrm>
            <a:off x="199777" y="545588"/>
            <a:ext cx="3809999" cy="2075020"/>
          </a:xfrm>
          <a:prstGeom prst="rect">
            <a:avLst/>
          </a:prstGeom>
        </p:spPr>
      </p:pic>
      <p:pic>
        <p:nvPicPr>
          <p:cNvPr id="12" name="Content Placeholder 4"/>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t="16756" r="5120" b="19614"/>
          <a:stretch/>
        </p:blipFill>
        <p:spPr>
          <a:xfrm>
            <a:off x="4178052" y="220735"/>
            <a:ext cx="4965948" cy="6327648"/>
          </a:xfrm>
        </p:spPr>
      </p:pic>
      <p:sp>
        <p:nvSpPr>
          <p:cNvPr id="2" name="Slide Number Placeholder 1"/>
          <p:cNvSpPr>
            <a:spLocks noGrp="1"/>
          </p:cNvSpPr>
          <p:nvPr>
            <p:ph type="sldNum" sz="quarter" idx="12"/>
          </p:nvPr>
        </p:nvSpPr>
        <p:spPr>
          <a:xfrm>
            <a:off x="0" y="11592"/>
            <a:ext cx="457200" cy="441325"/>
          </a:xfrm>
        </p:spPr>
        <p:txBody>
          <a:bodyPr/>
          <a:lstStyle/>
          <a:p>
            <a:pPr>
              <a:defRPr/>
            </a:pPr>
            <a:fld id="{F6A74A3F-DCF7-4A32-A2DF-666FFCE01755}" type="slidenum">
              <a:rPr lang="en-US" smtClean="0">
                <a:solidFill>
                  <a:schemeClr val="bg1"/>
                </a:solidFill>
              </a:rPr>
              <a:pPr>
                <a:defRPr/>
              </a:pPr>
              <a:t>27</a:t>
            </a:fld>
            <a:endParaRPr lang="en-US" dirty="0">
              <a:solidFill>
                <a:schemeClr val="bg1"/>
              </a:solidFill>
            </a:endParaRPr>
          </a:p>
        </p:txBody>
      </p:sp>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086980" y="623876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27</a:t>
            </a:fld>
            <a:endParaRPr lang="en-US" sz="1125" dirty="0">
              <a:solidFill>
                <a:schemeClr val="tx1"/>
              </a:solidFill>
              <a:latin typeface="Capitals"/>
              <a:cs typeface="Capitals"/>
            </a:endParaRPr>
          </a:p>
        </p:txBody>
      </p:sp>
      <p:sp>
        <p:nvSpPr>
          <p:cNvPr id="14" name="Rectangle 13"/>
          <p:cNvSpPr>
            <a:spLocks noChangeArrowheads="1"/>
          </p:cNvSpPr>
          <p:nvPr/>
        </p:nvSpPr>
        <p:spPr bwMode="auto">
          <a:xfrm>
            <a:off x="199777" y="2767263"/>
            <a:ext cx="3978275" cy="3397072"/>
          </a:xfrm>
          <a:prstGeom prst="rect">
            <a:avLst/>
          </a:prstGeom>
          <a:solidFill>
            <a:schemeClr val="bg2">
              <a:alpha val="70195"/>
            </a:schemeClr>
          </a:solidFill>
          <a:ln w="38100" algn="ctr">
            <a:solidFill>
              <a:schemeClr val="bg2"/>
            </a:solid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4000" b="1" dirty="0" smtClean="0">
                <a:solidFill>
                  <a:srgbClr val="003366"/>
                </a:solidFill>
                <a:latin typeface="Calibri" pitchFamily="34" charset="0"/>
                <a:ea typeface="ヒラギノ明朝 Pro W6" pitchFamily="80" charset="-128"/>
              </a:rPr>
              <a:t>Community Planning Groups:</a:t>
            </a:r>
            <a:endParaRPr lang="en-US" sz="4000" b="1" dirty="0">
              <a:solidFill>
                <a:srgbClr val="003366"/>
              </a:solidFill>
              <a:latin typeface="Calibri" pitchFamily="34" charset="0"/>
              <a:ea typeface="ヒラギノ明朝 Pro W6" pitchFamily="80" charset="-128"/>
            </a:endParaRPr>
          </a:p>
          <a:p>
            <a:pPr marL="914400" indent="-685800" eaLnBrk="0" hangingPunct="0">
              <a:lnSpc>
                <a:spcPct val="80000"/>
              </a:lnSpc>
              <a:buFont typeface="Wingdings" pitchFamily="2" charset="2"/>
              <a:buChar char="ü"/>
              <a:tabLst>
                <a:tab pos="860425" algn="l"/>
                <a:tab pos="914400" algn="l"/>
              </a:tabLst>
            </a:pPr>
            <a:r>
              <a:rPr lang="en-US" sz="2400" b="1" dirty="0">
                <a:solidFill>
                  <a:srgbClr val="003366"/>
                </a:solidFill>
                <a:latin typeface="Calibri" pitchFamily="34" charset="0"/>
                <a:ea typeface="ヒラギノ明朝 Pro W6" pitchFamily="80" charset="-128"/>
              </a:rPr>
              <a:t>Advise </a:t>
            </a:r>
            <a:r>
              <a:rPr lang="en-US" sz="2400" b="1" dirty="0" smtClean="0">
                <a:solidFill>
                  <a:srgbClr val="003366"/>
                </a:solidFill>
                <a:latin typeface="Calibri" pitchFamily="34" charset="0"/>
                <a:ea typeface="ヒラギノ明朝 Pro W6" pitchFamily="80" charset="-128"/>
              </a:rPr>
              <a:t>city on community’s goals and development proposals</a:t>
            </a:r>
          </a:p>
          <a:p>
            <a:pPr marL="914400" indent="-685800" eaLnBrk="0" hangingPunct="0">
              <a:lnSpc>
                <a:spcPct val="80000"/>
              </a:lnSpc>
              <a:buFont typeface="Wingdings" pitchFamily="2" charset="2"/>
              <a:buChar char="ü"/>
              <a:tabLst>
                <a:tab pos="860425" algn="l"/>
                <a:tab pos="914400" algn="l"/>
              </a:tabLst>
            </a:pPr>
            <a:r>
              <a:rPr lang="en-US" sz="2400" b="1" dirty="0" smtClean="0">
                <a:solidFill>
                  <a:srgbClr val="003366"/>
                </a:solidFill>
                <a:latin typeface="Calibri" pitchFamily="34" charset="0"/>
                <a:ea typeface="ヒラギノ明朝 Pro W6" pitchFamily="80" charset="-128"/>
              </a:rPr>
              <a:t>Work with city staff to update their community plan</a:t>
            </a:r>
            <a:endParaRPr lang="en-US" sz="2400" b="1" dirty="0">
              <a:solidFill>
                <a:srgbClr val="003366"/>
              </a:solidFill>
              <a:latin typeface="Calibri" pitchFamily="34" charset="0"/>
              <a:ea typeface="ヒラギノ明朝 Pro W6" pitchFamily="80"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defRPr/>
            </a:pPr>
            <a:endParaRPr lang="en-US" smtClean="0"/>
          </a:p>
        </p:txBody>
      </p:sp>
      <p:sp>
        <p:nvSpPr>
          <p:cNvPr id="72707" name="Rectangle 3"/>
          <p:cNvSpPr>
            <a:spLocks noGrp="1" noChangeArrowheads="1"/>
          </p:cNvSpPr>
          <p:nvPr>
            <p:ph idx="1"/>
          </p:nvPr>
        </p:nvSpPr>
        <p:spPr/>
        <p:txBody>
          <a:bodyPr/>
          <a:lstStyle/>
          <a:p>
            <a:endParaRPr lang="en-US" smtClean="0">
              <a:ea typeface="ＭＳ Ｐゴシック" pitchFamily="34" charset="-128"/>
            </a:endParaRPr>
          </a:p>
        </p:txBody>
      </p:sp>
      <p:sp>
        <p:nvSpPr>
          <p:cNvPr id="2" name="Slide Number Placeholder 1"/>
          <p:cNvSpPr>
            <a:spLocks noGrp="1"/>
          </p:cNvSpPr>
          <p:nvPr>
            <p:ph type="sldNum" sz="quarter" idx="12"/>
          </p:nvPr>
        </p:nvSpPr>
        <p:spPr>
          <a:xfrm>
            <a:off x="0" y="11592"/>
            <a:ext cx="457200" cy="441325"/>
          </a:xfrm>
        </p:spPr>
        <p:txBody>
          <a:bodyPr/>
          <a:lstStyle/>
          <a:p>
            <a:pPr>
              <a:defRPr/>
            </a:pPr>
            <a:fld id="{F6A74A3F-DCF7-4A32-A2DF-666FFCE01755}" type="slidenum">
              <a:rPr lang="en-US" smtClean="0">
                <a:solidFill>
                  <a:schemeClr val="bg1"/>
                </a:solidFill>
              </a:rPr>
              <a:pPr>
                <a:defRPr/>
              </a:pPr>
              <a:t>28</a:t>
            </a:fld>
            <a:endParaRPr lang="en-US" dirty="0">
              <a:solidFill>
                <a:schemeClr val="bg1"/>
              </a:solidFill>
            </a:endParaRPr>
          </a:p>
        </p:txBody>
      </p:sp>
      <p:pic>
        <p:nvPicPr>
          <p:cNvPr id="7270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92"/>
            <a:ext cx="9143999" cy="684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2709" name="Text Box 7"/>
          <p:cNvSpPr txBox="1">
            <a:spLocks noChangeArrowheads="1"/>
          </p:cNvSpPr>
          <p:nvPr/>
        </p:nvSpPr>
        <p:spPr bwMode="auto">
          <a:xfrm>
            <a:off x="0" y="6643688"/>
            <a:ext cx="2022475" cy="214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800" dirty="0">
                <a:latin typeface="Arial" pitchFamily="34" charset="0"/>
                <a:ea typeface="ヒラギノ角ゴ Pro W3" pitchFamily="80" charset="-128"/>
                <a:sym typeface="Lucida Grande" pitchFamily="80" charset="0"/>
              </a:rPr>
              <a:t>Photo courtesy of Tim Wagner for HEAC</a:t>
            </a:r>
          </a:p>
        </p:txBody>
      </p:sp>
      <p:sp>
        <p:nvSpPr>
          <p:cNvPr id="26630" name="Rectangle 8"/>
          <p:cNvSpPr>
            <a:spLocks noChangeArrowheads="1"/>
          </p:cNvSpPr>
          <p:nvPr/>
        </p:nvSpPr>
        <p:spPr bwMode="auto">
          <a:xfrm>
            <a:off x="4118056" y="3097763"/>
            <a:ext cx="4981594" cy="3051081"/>
          </a:xfrm>
          <a:prstGeom prst="rect">
            <a:avLst/>
          </a:prstGeom>
          <a:solidFill>
            <a:schemeClr val="bg2">
              <a:alpha val="70195"/>
            </a:schemeClr>
          </a:solidFill>
          <a:ln w="38100" algn="ctr">
            <a:solidFill>
              <a:schemeClr val="bg2"/>
            </a:solid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4400" b="1" dirty="0">
                <a:solidFill>
                  <a:srgbClr val="003366"/>
                </a:solidFill>
                <a:latin typeface="Calibri" pitchFamily="34" charset="0"/>
                <a:ea typeface="ヒラギノ明朝 Pro W6" pitchFamily="80" charset="-128"/>
              </a:rPr>
              <a:t>City Planners: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Prepare, review, &amp; revise plans/ordinances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Implement &amp; interpret plans/ordinances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Oversee development</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Seek funding for implementation</a:t>
            </a:r>
          </a:p>
        </p:txBody>
      </p:sp>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099886" y="6248873"/>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28</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334538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3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3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Residents' Role_Photo by Tim Wagner for HEAC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18662" y="4152121"/>
            <a:ext cx="6172200" cy="2011258"/>
          </a:xfrm>
          <a:prstGeom prst="rect">
            <a:avLst/>
          </a:prstGeom>
          <a:solidFill>
            <a:schemeClr val="bg2">
              <a:alpha val="70195"/>
            </a:schemeClr>
          </a:solidFill>
          <a:ln w="38100" algn="ctr">
            <a:solidFill>
              <a:schemeClr val="bg2"/>
            </a:solid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4400" b="1" dirty="0">
                <a:solidFill>
                  <a:srgbClr val="003366"/>
                </a:solidFill>
                <a:latin typeface="Calibri" pitchFamily="34" charset="0"/>
                <a:ea typeface="ヒラギノ明朝 Pro W6" pitchFamily="80" charset="-128"/>
              </a:rPr>
              <a:t>Public Health:</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Share health data </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Organize community participation</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Partner on implementation</a:t>
            </a:r>
          </a:p>
          <a:p>
            <a:pPr marL="914400" indent="-685800" eaLnBrk="0" hangingPunct="0">
              <a:lnSpc>
                <a:spcPct val="80000"/>
              </a:lnSpc>
              <a:buFont typeface="Wingdings" pitchFamily="2" charset="2"/>
              <a:buChar char="ü"/>
              <a:tabLst>
                <a:tab pos="860425" algn="l"/>
                <a:tab pos="914400" algn="l"/>
              </a:tabLst>
            </a:pPr>
            <a:r>
              <a:rPr lang="en-US" sz="2800" b="1" dirty="0" smtClean="0">
                <a:solidFill>
                  <a:srgbClr val="003366"/>
                </a:solidFill>
                <a:latin typeface="Calibri" pitchFamily="34" charset="0"/>
                <a:ea typeface="ヒラギノ明朝 Pro W6" pitchFamily="80" charset="-128"/>
              </a:rPr>
              <a:t>Participate </a:t>
            </a:r>
            <a:r>
              <a:rPr lang="en-US" sz="2800" b="1" dirty="0">
                <a:solidFill>
                  <a:srgbClr val="003366"/>
                </a:solidFill>
                <a:latin typeface="Calibri" pitchFamily="34" charset="0"/>
                <a:ea typeface="ヒラギノ明朝 Pro W6" pitchFamily="80" charset="-128"/>
              </a:rPr>
              <a:t>in development review</a:t>
            </a:r>
          </a:p>
        </p:txBody>
      </p:sp>
      <p:sp>
        <p:nvSpPr>
          <p:cNvPr id="73732" name="Text Box 6"/>
          <p:cNvSpPr txBox="1">
            <a:spLocks noChangeArrowheads="1"/>
          </p:cNvSpPr>
          <p:nvPr/>
        </p:nvSpPr>
        <p:spPr bwMode="auto">
          <a:xfrm>
            <a:off x="7181850" y="6643688"/>
            <a:ext cx="2022475" cy="214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800">
                <a:latin typeface="Arial" pitchFamily="34" charset="0"/>
                <a:ea typeface="ヒラギノ角ゴ Pro W3" pitchFamily="80" charset="-128"/>
                <a:sym typeface="Lucida Grande" pitchFamily="80" charset="0"/>
              </a:rPr>
              <a:t>Photo courtesy of Tim Wagner for HEAC</a:t>
            </a:r>
          </a:p>
        </p:txBody>
      </p:sp>
      <p:sp>
        <p:nvSpPr>
          <p:cNvPr id="2" name="Slide Number Placeholder 1"/>
          <p:cNvSpPr>
            <a:spLocks noGrp="1"/>
          </p:cNvSpPr>
          <p:nvPr>
            <p:ph type="sldNum" sz="quarter" idx="12"/>
          </p:nvPr>
        </p:nvSpPr>
        <p:spPr>
          <a:xfrm>
            <a:off x="0" y="451809"/>
            <a:ext cx="457200" cy="441325"/>
          </a:xfrm>
        </p:spPr>
        <p:txBody>
          <a:bodyPr/>
          <a:lstStyle/>
          <a:p>
            <a:pPr>
              <a:defRPr/>
            </a:pPr>
            <a:fld id="{F6A74A3F-DCF7-4A32-A2DF-666FFCE01755}" type="slidenum">
              <a:rPr lang="en-US" smtClean="0">
                <a:solidFill>
                  <a:schemeClr val="bg1"/>
                </a:solidFill>
              </a:rPr>
              <a:pPr>
                <a:defRPr/>
              </a:pPr>
              <a:t>29</a:t>
            </a:fld>
            <a:endParaRPr lang="en-US" dirty="0">
              <a:solidFill>
                <a:schemeClr val="bg1"/>
              </a:solidFill>
            </a:endParaRPr>
          </a:p>
        </p:txBody>
      </p:sp>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099886" y="623876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29</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C:\Users\acabal1\AppData\Local\Microsoft\Windows\Temporary Internet Files\Content.IE5\BYRQ1Z3I\MP90043879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420" y="537007"/>
            <a:ext cx="3540580" cy="5868365"/>
          </a:xfrm>
          <a:prstGeom prst="rect">
            <a:avLst/>
          </a:prstGeom>
          <a:noFill/>
          <a:extLst>
            <a:ext uri="{909E8E84-426E-40DD-AFC4-6F175D3DCCD1}">
              <a14:hiddenFill xmlns:a14="http://schemas.microsoft.com/office/drawing/2010/main">
                <a:solidFill>
                  <a:srgbClr val="FFFFFF"/>
                </a:solidFill>
              </a14:hiddenFill>
            </a:ext>
          </a:extLst>
        </p:spPr>
      </p:pic>
      <p:sp>
        <p:nvSpPr>
          <p:cNvPr id="20483" name="Content Placeholder 2"/>
          <p:cNvSpPr>
            <a:spLocks noGrp="1"/>
          </p:cNvSpPr>
          <p:nvPr>
            <p:ph idx="1"/>
          </p:nvPr>
        </p:nvSpPr>
        <p:spPr>
          <a:xfrm>
            <a:off x="319881" y="959153"/>
            <a:ext cx="5976747" cy="5213047"/>
          </a:xfrm>
        </p:spPr>
        <p:txBody>
          <a:bodyPr>
            <a:normAutofit/>
          </a:bodyPr>
          <a:lstStyle/>
          <a:p>
            <a:r>
              <a:rPr lang="en-US" dirty="0" smtClean="0">
                <a:ea typeface="ＭＳ Ｐゴシック" pitchFamily="34" charset="-128"/>
              </a:rPr>
              <a:t>Healthy Food Systems Session </a:t>
            </a:r>
          </a:p>
          <a:p>
            <a:pPr lvl="1"/>
            <a:r>
              <a:rPr lang="en-US" dirty="0" smtClean="0">
                <a:ea typeface="ＭＳ Ｐゴシック" pitchFamily="34" charset="-128"/>
              </a:rPr>
              <a:t>Something you learned that is useful</a:t>
            </a:r>
          </a:p>
          <a:p>
            <a:pPr lvl="1"/>
            <a:r>
              <a:rPr lang="en-US" dirty="0" smtClean="0">
                <a:ea typeface="ＭＳ Ｐゴシック" pitchFamily="34" charset="-128"/>
              </a:rPr>
              <a:t>A question you have </a:t>
            </a:r>
          </a:p>
          <a:p>
            <a:pPr lvl="1"/>
            <a:r>
              <a:rPr lang="en-US" dirty="0" smtClean="0">
                <a:ea typeface="ＭＳ Ｐゴシック" pitchFamily="34" charset="-128"/>
              </a:rPr>
              <a:t>A homework activity you completed</a:t>
            </a:r>
          </a:p>
          <a:p>
            <a:pPr lvl="1"/>
            <a:r>
              <a:rPr lang="en-US" dirty="0" smtClean="0">
                <a:ea typeface="ＭＳ Ｐゴシック" pitchFamily="34" charset="-128"/>
              </a:rPr>
              <a:t>Things that you would change/improve from session</a:t>
            </a:r>
          </a:p>
          <a:p>
            <a:pPr lvl="1"/>
            <a:r>
              <a:rPr lang="en-US" dirty="0" smtClean="0">
                <a:ea typeface="ＭＳ Ｐゴシック" pitchFamily="34" charset="-128"/>
              </a:rPr>
              <a:t>Report by participants </a:t>
            </a:r>
          </a:p>
          <a:p>
            <a:pPr lvl="1"/>
            <a:endParaRPr lang="en-US" dirty="0" smtClean="0">
              <a:ea typeface="ＭＳ Ｐゴシック" pitchFamily="34" charset="-128"/>
            </a:endParaRPr>
          </a:p>
          <a:p>
            <a:pPr lvl="1"/>
            <a:endParaRPr lang="en-US" dirty="0" smtClean="0">
              <a:ea typeface="ＭＳ Ｐゴシック" pitchFamily="34" charset="-128"/>
            </a:endParaRPr>
          </a:p>
        </p:txBody>
      </p:sp>
      <p:sp>
        <p:nvSpPr>
          <p:cNvPr id="17412"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F72D7DA1-47A4-4532-A088-2F0563BE988D}" type="slidenum">
              <a:rPr lang="en-US" smtClean="0">
                <a:latin typeface="Georgia" pitchFamily="18" charset="0"/>
              </a:rPr>
              <a:pPr fontAlgn="base">
                <a:spcBef>
                  <a:spcPct val="0"/>
                </a:spcBef>
                <a:spcAft>
                  <a:spcPct val="0"/>
                </a:spcAft>
                <a:defRPr/>
              </a:pPr>
              <a:t>3</a:t>
            </a:fld>
            <a:endParaRPr lang="en-US" smtClean="0">
              <a:latin typeface="Georgia" pitchFamily="18" charset="0"/>
            </a:endParaRPr>
          </a:p>
        </p:txBody>
      </p:sp>
      <p:sp>
        <p:nvSpPr>
          <p:cNvPr id="8" name="Rounded Rectangle 7"/>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SESSION REVIEW</a:t>
            </a:r>
            <a:endParaRPr lang="en-US" sz="2800" dirty="0"/>
          </a:p>
        </p:txBody>
      </p:sp>
      <p:sp>
        <p:nvSpPr>
          <p:cNvPr id="11" name="Oval 10"/>
          <p:cNvSpPr/>
          <p:nvPr/>
        </p:nvSpPr>
        <p:spPr>
          <a:xfrm>
            <a:off x="8528304" y="6248400"/>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533330" y="6254496"/>
            <a:ext cx="30175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043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5" name="Rectangle 4"/>
          <p:cNvSpPr>
            <a:spLocks noChangeArrowheads="1"/>
          </p:cNvSpPr>
          <p:nvPr/>
        </p:nvSpPr>
        <p:spPr bwMode="auto">
          <a:xfrm>
            <a:off x="2" y="690440"/>
            <a:ext cx="5006714" cy="2185987"/>
          </a:xfrm>
          <a:prstGeom prst="rect">
            <a:avLst/>
          </a:prstGeom>
          <a:solidFill>
            <a:schemeClr val="bg2">
              <a:alpha val="70195"/>
            </a:schemeClr>
          </a:solidFill>
          <a:ln w="38100" algn="ctr">
            <a:solidFill>
              <a:schemeClr val="bg2"/>
            </a:solid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4400" b="1" dirty="0">
                <a:solidFill>
                  <a:srgbClr val="003366"/>
                </a:solidFill>
                <a:latin typeface="Calibri" pitchFamily="34" charset="0"/>
                <a:ea typeface="ヒラギノ明朝 Pro W6" pitchFamily="80" charset="-128"/>
              </a:rPr>
              <a:t>Other Agencies:</a:t>
            </a:r>
          </a:p>
          <a:p>
            <a:pPr marL="914400" indent="-685800" eaLnBrk="0" hangingPunct="0">
              <a:lnSpc>
                <a:spcPct val="80000"/>
              </a:lnSpc>
              <a:buFont typeface="Wingdings" pitchFamily="2" charset="2"/>
              <a:buChar char="ü"/>
              <a:tabLst>
                <a:tab pos="860425" algn="l"/>
                <a:tab pos="914400" algn="l"/>
              </a:tabLst>
            </a:pPr>
            <a:r>
              <a:rPr lang="en-US" sz="2400" b="1" dirty="0">
                <a:solidFill>
                  <a:srgbClr val="003366"/>
                </a:solidFill>
                <a:latin typeface="Calibri" pitchFamily="34" charset="0"/>
                <a:ea typeface="ヒラギノ明朝 Pro W6" pitchFamily="80" charset="-128"/>
              </a:rPr>
              <a:t>Schools (joint use)</a:t>
            </a:r>
          </a:p>
          <a:p>
            <a:pPr marL="914400" indent="-685800" eaLnBrk="0" hangingPunct="0">
              <a:lnSpc>
                <a:spcPct val="80000"/>
              </a:lnSpc>
              <a:buFont typeface="Wingdings" pitchFamily="2" charset="2"/>
              <a:buChar char="ü"/>
              <a:tabLst>
                <a:tab pos="860425" algn="l"/>
                <a:tab pos="914400" algn="l"/>
              </a:tabLst>
            </a:pPr>
            <a:r>
              <a:rPr lang="en-US" sz="2400" b="1" dirty="0">
                <a:solidFill>
                  <a:srgbClr val="003366"/>
                </a:solidFill>
                <a:latin typeface="Calibri" pitchFamily="34" charset="0"/>
                <a:ea typeface="ヒラギノ明朝 Pro W6" pitchFamily="80" charset="-128"/>
              </a:rPr>
              <a:t>Parks &amp; Rec (maintenance, programming)</a:t>
            </a:r>
          </a:p>
          <a:p>
            <a:pPr marL="914400" indent="-685800" eaLnBrk="0" hangingPunct="0">
              <a:lnSpc>
                <a:spcPct val="80000"/>
              </a:lnSpc>
              <a:buFont typeface="Wingdings" pitchFamily="2" charset="2"/>
              <a:buChar char="ü"/>
              <a:tabLst>
                <a:tab pos="860425" algn="l"/>
                <a:tab pos="914400" algn="l"/>
              </a:tabLst>
            </a:pPr>
            <a:r>
              <a:rPr lang="en-US" sz="2400" b="1" dirty="0">
                <a:solidFill>
                  <a:srgbClr val="003366"/>
                </a:solidFill>
                <a:latin typeface="Calibri" pitchFamily="34" charset="0"/>
                <a:ea typeface="ヒラギノ明朝 Pro W6" pitchFamily="80" charset="-128"/>
              </a:rPr>
              <a:t>Public Works </a:t>
            </a:r>
            <a:r>
              <a:rPr lang="en-US" sz="2400" b="1" dirty="0" smtClean="0">
                <a:solidFill>
                  <a:srgbClr val="003366"/>
                </a:solidFill>
                <a:latin typeface="Calibri" pitchFamily="34" charset="0"/>
                <a:ea typeface="ヒラギノ明朝 Pro W6" pitchFamily="80" charset="-128"/>
              </a:rPr>
              <a:t>(complete </a:t>
            </a:r>
            <a:r>
              <a:rPr lang="en-US" sz="2400" b="1" dirty="0">
                <a:solidFill>
                  <a:srgbClr val="003366"/>
                </a:solidFill>
                <a:latin typeface="Calibri" pitchFamily="34" charset="0"/>
                <a:ea typeface="ヒラギノ明朝 Pro W6" pitchFamily="80" charset="-128"/>
              </a:rPr>
              <a:t>streets, sidewalks, traffic calming) </a:t>
            </a:r>
          </a:p>
        </p:txBody>
      </p:sp>
      <p:sp>
        <p:nvSpPr>
          <p:cNvPr id="74756" name="Text Box 6"/>
          <p:cNvSpPr txBox="1">
            <a:spLocks noChangeArrowheads="1"/>
          </p:cNvSpPr>
          <p:nvPr/>
        </p:nvSpPr>
        <p:spPr bwMode="auto">
          <a:xfrm>
            <a:off x="7181850" y="6643688"/>
            <a:ext cx="2022475" cy="214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800">
                <a:latin typeface="Arial" pitchFamily="34" charset="0"/>
                <a:ea typeface="ヒラギノ角ゴ Pro W3" pitchFamily="80" charset="-128"/>
                <a:sym typeface="Lucida Grande" pitchFamily="80" charset="0"/>
              </a:rPr>
              <a:t>Photo courtesy of Tim Wagner for HEAC</a:t>
            </a:r>
          </a:p>
        </p:txBody>
      </p:sp>
      <p:sp>
        <p:nvSpPr>
          <p:cNvPr id="5" name="Rounded Rectangle 4"/>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a:spLocks noGrp="1"/>
          </p:cNvSpPr>
          <p:nvPr>
            <p:ph type="sldNum" sz="quarter" idx="12"/>
          </p:nvPr>
        </p:nvSpPr>
        <p:spPr>
          <a:xfrm>
            <a:off x="8099012" y="6238766"/>
            <a:ext cx="444372" cy="301752"/>
          </a:xfrm>
        </p:spPr>
        <p:txBody>
          <a:bodyPr/>
          <a:lstStyle/>
          <a:p>
            <a:pPr algn="ctr"/>
            <a:fld id="{521239CC-C9A0-C74A-85D4-9A0DCFB619A4}" type="slidenum">
              <a:rPr lang="en-US" sz="1125" smtClean="0">
                <a:solidFill>
                  <a:schemeClr val="tx1"/>
                </a:solidFill>
                <a:latin typeface="Capitals"/>
                <a:cs typeface="Capitals"/>
              </a:rPr>
              <a:pPr algn="ctr"/>
              <a:t>30</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699" name="Rectangle 4"/>
          <p:cNvSpPr>
            <a:spLocks noChangeArrowheads="1"/>
          </p:cNvSpPr>
          <p:nvPr/>
        </p:nvSpPr>
        <p:spPr bwMode="auto">
          <a:xfrm>
            <a:off x="0" y="4406736"/>
            <a:ext cx="6172200" cy="1828800"/>
          </a:xfrm>
          <a:prstGeom prst="rect">
            <a:avLst/>
          </a:prstGeom>
          <a:solidFill>
            <a:schemeClr val="bg2">
              <a:alpha val="70195"/>
            </a:schemeClr>
          </a:solidFill>
          <a:ln w="38100" algn="ctr">
            <a:solidFill>
              <a:schemeClr val="bg2"/>
            </a:solidFill>
            <a:miter lim="800000"/>
            <a:headEnd/>
            <a:tailEnd/>
          </a:ln>
        </p:spPr>
        <p:txBody>
          <a:bodyPr lIns="38100" tIns="38100" rIns="38100" bIns="38100" anchor="b"/>
          <a:lstStyle/>
          <a:p>
            <a:pPr marL="914400" indent="-685800" eaLnBrk="0" hangingPunct="0">
              <a:lnSpc>
                <a:spcPct val="80000"/>
              </a:lnSpc>
              <a:tabLst>
                <a:tab pos="860425" algn="l"/>
                <a:tab pos="914400" algn="l"/>
              </a:tabLst>
            </a:pPr>
            <a:r>
              <a:rPr lang="en-US" sz="4400" b="1" dirty="0">
                <a:solidFill>
                  <a:srgbClr val="003366"/>
                </a:solidFill>
                <a:latin typeface="Calibri" pitchFamily="34" charset="0"/>
                <a:ea typeface="ヒラギノ明朝 Pro W6" pitchFamily="80" charset="-128"/>
              </a:rPr>
              <a:t>Community Residents: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Cultivating elected champions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Sharing community priorities</a:t>
            </a:r>
          </a:p>
          <a:p>
            <a:pPr marL="914400" indent="-685800" eaLnBrk="0" hangingPunct="0">
              <a:lnSpc>
                <a:spcPct val="80000"/>
              </a:lnSpc>
              <a:buFont typeface="Wingdings" pitchFamily="2" charset="2"/>
              <a:buChar char="ü"/>
              <a:tabLst>
                <a:tab pos="860425" algn="l"/>
                <a:tab pos="914400" algn="l"/>
              </a:tabLst>
            </a:pPr>
            <a:r>
              <a:rPr lang="en-US" sz="2800" b="1" dirty="0">
                <a:solidFill>
                  <a:srgbClr val="003366"/>
                </a:solidFill>
                <a:latin typeface="Calibri" pitchFamily="34" charset="0"/>
                <a:ea typeface="ヒラギノ明朝 Pro W6" pitchFamily="80" charset="-128"/>
              </a:rPr>
              <a:t>Public-private partnerships</a:t>
            </a:r>
          </a:p>
        </p:txBody>
      </p:sp>
      <p:sp>
        <p:nvSpPr>
          <p:cNvPr id="75780" name="Text Box 8"/>
          <p:cNvSpPr txBox="1">
            <a:spLocks noChangeArrowheads="1"/>
          </p:cNvSpPr>
          <p:nvPr/>
        </p:nvSpPr>
        <p:spPr bwMode="auto">
          <a:xfrm>
            <a:off x="7181850" y="6643688"/>
            <a:ext cx="2022475" cy="214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800">
                <a:latin typeface="Arial" pitchFamily="34" charset="0"/>
                <a:ea typeface="ヒラギノ角ゴ Pro W3" pitchFamily="80" charset="-128"/>
                <a:sym typeface="Lucida Grande" pitchFamily="80" charset="0"/>
              </a:rPr>
              <a:t>Photo courtesy of Tim Wagner for HEAC</a:t>
            </a:r>
          </a:p>
        </p:txBody>
      </p:sp>
      <p:sp>
        <p:nvSpPr>
          <p:cNvPr id="2" name="Slide Number Placeholder 1"/>
          <p:cNvSpPr>
            <a:spLocks noGrp="1"/>
          </p:cNvSpPr>
          <p:nvPr>
            <p:ph type="sldNum" sz="quarter" idx="12"/>
          </p:nvPr>
        </p:nvSpPr>
        <p:spPr>
          <a:xfrm>
            <a:off x="0" y="0"/>
            <a:ext cx="457200" cy="441325"/>
          </a:xfrm>
        </p:spPr>
        <p:txBody>
          <a:bodyPr/>
          <a:lstStyle/>
          <a:p>
            <a:pPr>
              <a:defRPr/>
            </a:pPr>
            <a:fld id="{F6A74A3F-DCF7-4A32-A2DF-666FFCE01755}" type="slidenum">
              <a:rPr lang="en-US" smtClean="0">
                <a:solidFill>
                  <a:schemeClr val="bg1"/>
                </a:solidFill>
              </a:rPr>
              <a:pPr>
                <a:defRPr/>
              </a:pPr>
              <a:t>31</a:t>
            </a:fld>
            <a:endParaRPr lang="en-US" dirty="0">
              <a:solidFill>
                <a:schemeClr val="bg1"/>
              </a:solidFill>
            </a:endParaRPr>
          </a:p>
        </p:txBody>
      </p:sp>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109828" y="623553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31</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endParaRPr lang="en-US" smtClean="0"/>
          </a:p>
        </p:txBody>
      </p:sp>
      <p:sp>
        <p:nvSpPr>
          <p:cNvPr id="79875" name="Rectangle 3"/>
          <p:cNvSpPr>
            <a:spLocks noGrp="1" noChangeArrowheads="1"/>
          </p:cNvSpPr>
          <p:nvPr>
            <p:ph idx="1"/>
          </p:nvPr>
        </p:nvSpPr>
        <p:spPr/>
        <p:txBody>
          <a:bodyPr/>
          <a:lstStyle/>
          <a:p>
            <a:endParaRPr lang="en-US" smtClean="0">
              <a:ea typeface="ＭＳ Ｐゴシック" pitchFamily="34" charset="-128"/>
            </a:endParaRPr>
          </a:p>
        </p:txBody>
      </p:sp>
      <p:sp>
        <p:nvSpPr>
          <p:cNvPr id="2" name="Slide Number Placeholder 1"/>
          <p:cNvSpPr>
            <a:spLocks noGrp="1"/>
          </p:cNvSpPr>
          <p:nvPr>
            <p:ph type="sldNum" sz="quarter" idx="12"/>
          </p:nvPr>
        </p:nvSpPr>
        <p:spPr>
          <a:xfrm>
            <a:off x="0" y="7937"/>
            <a:ext cx="457200" cy="441325"/>
          </a:xfrm>
        </p:spPr>
        <p:txBody>
          <a:bodyPr/>
          <a:lstStyle/>
          <a:p>
            <a:pPr>
              <a:defRPr/>
            </a:pPr>
            <a:fld id="{F6A74A3F-DCF7-4A32-A2DF-666FFCE01755}" type="slidenum">
              <a:rPr lang="en-US" smtClean="0">
                <a:solidFill>
                  <a:schemeClr val="bg1"/>
                </a:solidFill>
              </a:rPr>
              <a:pPr>
                <a:defRPr/>
              </a:pPr>
              <a:t>32</a:t>
            </a:fld>
            <a:endParaRPr lang="en-US" dirty="0">
              <a:solidFill>
                <a:schemeClr val="bg1"/>
              </a:solidFill>
            </a:endParaRPr>
          </a:p>
        </p:txBody>
      </p:sp>
      <p:pic>
        <p:nvPicPr>
          <p:cNvPr id="798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6"/>
            <a:ext cx="9204325"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877" name="Text Box 5"/>
          <p:cNvSpPr txBox="1">
            <a:spLocks noChangeArrowheads="1"/>
          </p:cNvSpPr>
          <p:nvPr/>
        </p:nvSpPr>
        <p:spPr bwMode="auto">
          <a:xfrm>
            <a:off x="7181850" y="6643688"/>
            <a:ext cx="2022475" cy="214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r>
              <a:rPr lang="en-US" sz="800">
                <a:latin typeface="Arial" pitchFamily="34" charset="0"/>
                <a:ea typeface="ヒラギノ角ゴ Pro W3" pitchFamily="80" charset="-128"/>
                <a:sym typeface="Lucida Grande" pitchFamily="80" charset="0"/>
              </a:rPr>
              <a:t>Photo courtesy of Tim Wagner for HEAC</a:t>
            </a:r>
          </a:p>
        </p:txBody>
      </p:sp>
      <p:sp>
        <p:nvSpPr>
          <p:cNvPr id="7" name="Rounded Rectangular Callout 6"/>
          <p:cNvSpPr/>
          <p:nvPr/>
        </p:nvSpPr>
        <p:spPr bwMode="auto">
          <a:xfrm>
            <a:off x="1917366" y="762000"/>
            <a:ext cx="2743200" cy="1447800"/>
          </a:xfrm>
          <a:prstGeom prst="wedgeRoundRectCallout">
            <a:avLst>
              <a:gd name="adj1" fmla="val -24872"/>
              <a:gd name="adj2" fmla="val 74507"/>
              <a:gd name="adj3" fmla="val 16667"/>
            </a:avLst>
          </a:prstGeom>
          <a:solidFill>
            <a:schemeClr val="bg2">
              <a:alpha val="75000"/>
            </a:schemeClr>
          </a:solidFill>
          <a:ln w="38100" cap="flat" cmpd="sng" algn="ctr">
            <a:solidFill>
              <a:schemeClr val="bg2"/>
            </a:solidFill>
            <a:prstDash val="solid"/>
            <a:round/>
            <a:headEnd type="none" w="med" len="med"/>
            <a:tailEnd type="none" w="med" len="med"/>
          </a:ln>
          <a:effectLst/>
        </p:spPr>
        <p:txBody>
          <a:bodyPr/>
          <a:lstStyle/>
          <a:p>
            <a:pPr algn="ctr">
              <a:defRPr/>
            </a:pPr>
            <a:r>
              <a:rPr lang="en-US" sz="2300" i="1" dirty="0">
                <a:latin typeface="+mj-lt"/>
                <a:ea typeface="ヒラギノ角ゴ Pro W3" pitchFamily="-112" charset="-128"/>
                <a:cs typeface="ヒラギノ角ゴ Pro W3" pitchFamily="-112" charset="-128"/>
                <a:sym typeface="Lucida Grande" pitchFamily="-112" charset="0"/>
              </a:rPr>
              <a:t>We’re interested in building a new community park!</a:t>
            </a:r>
          </a:p>
        </p:txBody>
      </p:sp>
      <p:sp>
        <p:nvSpPr>
          <p:cNvPr id="9" name="Rounded Rectangular Callout 8"/>
          <p:cNvSpPr/>
          <p:nvPr/>
        </p:nvSpPr>
        <p:spPr bwMode="auto">
          <a:xfrm>
            <a:off x="6248400" y="762000"/>
            <a:ext cx="2590800" cy="1600200"/>
          </a:xfrm>
          <a:prstGeom prst="wedgeRoundRectCallout">
            <a:avLst>
              <a:gd name="adj1" fmla="val -2577"/>
              <a:gd name="adj2" fmla="val 80234"/>
              <a:gd name="adj3" fmla="val 16667"/>
            </a:avLst>
          </a:prstGeom>
          <a:solidFill>
            <a:schemeClr val="bg2">
              <a:alpha val="75000"/>
            </a:schemeClr>
          </a:solidFill>
          <a:ln w="38100" cap="flat" cmpd="sng" algn="ctr">
            <a:solidFill>
              <a:schemeClr val="bg2"/>
            </a:solidFill>
            <a:prstDash val="solid"/>
            <a:round/>
            <a:headEnd type="none" w="med" len="med"/>
            <a:tailEnd type="none" w="med" len="med"/>
          </a:ln>
          <a:effectLst/>
        </p:spPr>
        <p:txBody>
          <a:bodyPr/>
          <a:lstStyle/>
          <a:p>
            <a:pPr algn="ctr">
              <a:defRPr/>
            </a:pPr>
            <a:r>
              <a:rPr lang="en-US" sz="2300" i="1" dirty="0">
                <a:latin typeface="+mj-lt"/>
                <a:ea typeface="ヒラギノ角ゴ Pro W3" pitchFamily="-112" charset="-128"/>
                <a:cs typeface="ヒラギノ角ゴ Pro W3" pitchFamily="-112" charset="-128"/>
                <a:sym typeface="Lucida Grande" pitchFamily="-112" charset="0"/>
              </a:rPr>
              <a:t>Let’s talk about what it will take to make that happen.</a:t>
            </a:r>
          </a:p>
        </p:txBody>
      </p:sp>
      <p:sp>
        <p:nvSpPr>
          <p:cNvPr id="10" name="Rounded Rectangle 9"/>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1"/>
          <p:cNvSpPr txBox="1">
            <a:spLocks/>
          </p:cNvSpPr>
          <p:nvPr/>
        </p:nvSpPr>
        <p:spPr>
          <a:xfrm>
            <a:off x="8099886" y="6233143"/>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32</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7"/>
          <p:cNvSpPr>
            <a:spLocks noGrp="1"/>
          </p:cNvSpPr>
          <p:nvPr>
            <p:ph type="sldNum" sz="quarter" idx="12"/>
          </p:nvPr>
        </p:nvSpPr>
        <p:spPr bwMode="auto">
          <a:ln>
            <a:miter lim="800000"/>
            <a:headEnd/>
            <a:tailEnd/>
          </a:ln>
        </p:spPr>
        <p:txBody>
          <a:bodyPr/>
          <a:lstStyle/>
          <a:p>
            <a:pPr fontAlgn="base">
              <a:spcBef>
                <a:spcPct val="0"/>
              </a:spcBef>
              <a:spcAft>
                <a:spcPct val="0"/>
              </a:spcAft>
              <a:defRPr/>
            </a:pPr>
            <a:fld id="{E4162A1E-C82A-41F7-8821-B834543B3B8D}" type="slidenum">
              <a:rPr lang="en-US" smtClean="0">
                <a:latin typeface="Georgia" pitchFamily="18" charset="0"/>
              </a:rPr>
              <a:pPr fontAlgn="base">
                <a:spcBef>
                  <a:spcPct val="0"/>
                </a:spcBef>
                <a:spcAft>
                  <a:spcPct val="0"/>
                </a:spcAft>
                <a:defRPr/>
              </a:pPr>
              <a:t>33</a:t>
            </a:fld>
            <a:endParaRPr lang="en-US" smtClean="0">
              <a:latin typeface="Georgia" pitchFamily="18" charset="0"/>
            </a:endParaRPr>
          </a:p>
        </p:txBody>
      </p:sp>
      <p:pic>
        <p:nvPicPr>
          <p:cNvPr id="56324" name="Picture 3" descr="green-line-san-diego-trolley-mt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3150" y="1468409"/>
            <a:ext cx="3301480" cy="247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5" descr="san-diego-hybrid-b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4337050"/>
            <a:ext cx="454183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6" descr="Picture 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100" y="1211067"/>
            <a:ext cx="33147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C:\Users\JCastano\AppData\Local\Microsoft\Windows\Temporary Internet Files\Content.IE5\MZML6Z2F\MP90040152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393" y="2236358"/>
            <a:ext cx="3464407" cy="433156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099886" y="623876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33</a:t>
            </a:fld>
            <a:endParaRPr lang="en-US" sz="1125" dirty="0">
              <a:solidFill>
                <a:schemeClr val="tx1"/>
              </a:solidFill>
              <a:latin typeface="Capitals"/>
              <a:cs typeface="Capitals"/>
            </a:endParaRPr>
          </a:p>
        </p:txBody>
      </p:sp>
      <p:sp>
        <p:nvSpPr>
          <p:cNvPr id="12" name="Title 1"/>
          <p:cNvSpPr txBox="1">
            <a:spLocks/>
          </p:cNvSpPr>
          <p:nvPr/>
        </p:nvSpPr>
        <p:spPr>
          <a:xfrm>
            <a:off x="539678" y="412568"/>
            <a:ext cx="8165104" cy="12812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b="1" dirty="0" smtClean="0">
                <a:solidFill>
                  <a:schemeClr val="accent6"/>
                </a:solidFill>
                <a:ea typeface="ＭＳ Ｐゴシック" pitchFamily="34" charset="-128"/>
              </a:rPr>
              <a:t>San Diego Association of Governments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645744"/>
            <a:ext cx="8229600" cy="914400"/>
          </a:xfrm>
        </p:spPr>
        <p:txBody>
          <a:bodyPr/>
          <a:lstStyle/>
          <a:p>
            <a:pPr>
              <a:defRPr/>
            </a:pPr>
            <a:r>
              <a:rPr lang="en-US" sz="5400" dirty="0">
                <a:solidFill>
                  <a:schemeClr val="accent3"/>
                </a:solidFill>
              </a:rPr>
              <a:t>SANDAG</a:t>
            </a:r>
          </a:p>
        </p:txBody>
      </p:sp>
      <p:sp>
        <p:nvSpPr>
          <p:cNvPr id="60419" name="Rectangle 3"/>
          <p:cNvSpPr>
            <a:spLocks noGrp="1" noChangeArrowheads="1"/>
          </p:cNvSpPr>
          <p:nvPr>
            <p:ph idx="1"/>
          </p:nvPr>
        </p:nvSpPr>
        <p:spPr>
          <a:xfrm>
            <a:off x="281064" y="1468438"/>
            <a:ext cx="8653073" cy="4887392"/>
          </a:xfrm>
        </p:spPr>
        <p:txBody>
          <a:bodyPr/>
          <a:lstStyle/>
          <a:p>
            <a:r>
              <a:rPr lang="en-US" sz="2400" dirty="0" smtClean="0">
                <a:ea typeface="ＭＳ Ｐゴシック" pitchFamily="34" charset="-128"/>
              </a:rPr>
              <a:t>SANDAG is the regional planning authority. </a:t>
            </a:r>
          </a:p>
          <a:p>
            <a:r>
              <a:rPr lang="en-US" sz="2400" dirty="0" smtClean="0">
                <a:ea typeface="ＭＳ Ｐゴシック" pitchFamily="34" charset="-128"/>
              </a:rPr>
              <a:t>Coalition of 18 City governments and the County Government of San Diego</a:t>
            </a:r>
          </a:p>
          <a:p>
            <a:r>
              <a:rPr lang="en-US" sz="2400" dirty="0" smtClean="0">
                <a:ea typeface="ＭＳ Ｐゴシック" pitchFamily="34" charset="-128"/>
              </a:rPr>
              <a:t>Monitors transportation and other funding</a:t>
            </a:r>
          </a:p>
          <a:p>
            <a:r>
              <a:rPr lang="en-US" sz="2400" dirty="0" smtClean="0">
                <a:ea typeface="ＭＳ Ｐゴシック" pitchFamily="34" charset="-128"/>
              </a:rPr>
              <a:t>Coordinates cross-border planning, housing programs, Smart Growth and others</a:t>
            </a:r>
          </a:p>
          <a:p>
            <a:r>
              <a:rPr lang="en-US" sz="2400" dirty="0" smtClean="0">
                <a:ea typeface="ＭＳ Ｐゴシック" pitchFamily="34" charset="-128"/>
              </a:rPr>
              <a:t>The Board of Directors is composed of mayors, 			        councilmembers, and </a:t>
            </a:r>
            <a:r>
              <a:rPr lang="en-US" sz="2400" dirty="0" smtClean="0">
                <a:ea typeface="ＭＳ Ｐゴシック" pitchFamily="34" charset="-128"/>
              </a:rPr>
              <a:t>a </a:t>
            </a:r>
            <a:r>
              <a:rPr lang="en-US" sz="2400" dirty="0" smtClean="0">
                <a:ea typeface="ＭＳ Ｐゴシック" pitchFamily="34" charset="-128"/>
              </a:rPr>
              <a:t>county supervisor from </a:t>
            </a:r>
            <a:r>
              <a:rPr lang="en-US" sz="2400" dirty="0" smtClean="0">
                <a:ea typeface="ＭＳ Ｐゴシック" pitchFamily="34" charset="-128"/>
              </a:rPr>
              <a:t>each </a:t>
            </a:r>
            <a:r>
              <a:rPr lang="en-US" sz="2400" dirty="0" smtClean="0">
                <a:ea typeface="ＭＳ Ｐゴシック" pitchFamily="34" charset="-128"/>
              </a:rPr>
              <a:t>of the region's 19 local governments</a:t>
            </a:r>
          </a:p>
        </p:txBody>
      </p:sp>
      <p:sp>
        <p:nvSpPr>
          <p:cNvPr id="2" name="Slide Number Placeholder 1"/>
          <p:cNvSpPr>
            <a:spLocks noGrp="1"/>
          </p:cNvSpPr>
          <p:nvPr>
            <p:ph type="sldNum" sz="quarter" idx="12"/>
          </p:nvPr>
        </p:nvSpPr>
        <p:spPr/>
        <p:txBody>
          <a:bodyPr/>
          <a:lstStyle/>
          <a:p>
            <a:pPr>
              <a:defRPr/>
            </a:pPr>
            <a:fld id="{F6A74A3F-DCF7-4A32-A2DF-666FFCE01755}" type="slidenum">
              <a:rPr lang="en-US" smtClean="0"/>
              <a:pPr>
                <a:defRPr/>
              </a:pPr>
              <a:t>34</a:t>
            </a:fld>
            <a:endParaRPr lang="en-US"/>
          </a:p>
        </p:txBody>
      </p:sp>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099886" y="623876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34</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673737"/>
            <a:ext cx="8229600" cy="914400"/>
          </a:xfrm>
        </p:spPr>
        <p:txBody>
          <a:bodyPr/>
          <a:lstStyle/>
          <a:p>
            <a:pPr>
              <a:defRPr/>
            </a:pPr>
            <a:r>
              <a:rPr lang="en-US" sz="3200" dirty="0">
                <a:solidFill>
                  <a:schemeClr val="accent3"/>
                </a:solidFill>
              </a:rPr>
              <a:t>SANDAG</a:t>
            </a:r>
          </a:p>
        </p:txBody>
      </p:sp>
      <p:sp>
        <p:nvSpPr>
          <p:cNvPr id="61443" name="Rectangle 3"/>
          <p:cNvSpPr>
            <a:spLocks noGrp="1" noChangeArrowheads="1"/>
          </p:cNvSpPr>
          <p:nvPr>
            <p:ph idx="1"/>
          </p:nvPr>
        </p:nvSpPr>
        <p:spPr>
          <a:xfrm>
            <a:off x="685800" y="1398588"/>
            <a:ext cx="7772400" cy="5032375"/>
          </a:xfrm>
        </p:spPr>
        <p:txBody>
          <a:bodyPr/>
          <a:lstStyle/>
          <a:p>
            <a:r>
              <a:rPr lang="en-US" sz="2400" dirty="0" smtClean="0">
                <a:ea typeface="ＭＳ Ｐゴシック" pitchFamily="34" charset="-128"/>
              </a:rPr>
              <a:t>Negotiates conflicts across jurisdictions</a:t>
            </a:r>
          </a:p>
          <a:p>
            <a:r>
              <a:rPr lang="en-US" sz="2400" dirty="0" smtClean="0">
                <a:ea typeface="ＭＳ Ｐゴシック" pitchFamily="34" charset="-128"/>
              </a:rPr>
              <a:t>Projects populations 30 years into the future. </a:t>
            </a:r>
          </a:p>
          <a:p>
            <a:r>
              <a:rPr lang="en-US" sz="2400" dirty="0" smtClean="0">
                <a:ea typeface="ＭＳ Ｐゴシック" pitchFamily="34" charset="-128"/>
              </a:rPr>
              <a:t>Makes sure that all jurisdictions coordinate well with one another and plan for the future </a:t>
            </a:r>
          </a:p>
          <a:p>
            <a:r>
              <a:rPr lang="en-US" sz="2400" dirty="0" smtClean="0">
                <a:ea typeface="ＭＳ Ｐゴシック" pitchFamily="34" charset="-128"/>
              </a:rPr>
              <a:t>Federal government has </a:t>
            </a:r>
            <a:r>
              <a:rPr lang="en-US" sz="2400" dirty="0" smtClean="0">
                <a:ea typeface="ＭＳ Ｐゴシック" pitchFamily="34" charset="-128"/>
              </a:rPr>
              <a:t>money </a:t>
            </a:r>
            <a:r>
              <a:rPr lang="en-US" sz="2400" dirty="0" smtClean="0">
                <a:ea typeface="ＭＳ Ｐゴシック" pitchFamily="34" charset="-128"/>
              </a:rPr>
              <a:t>for transportation, and that money is given to the regional planning authority, which is SANDAG</a:t>
            </a:r>
          </a:p>
          <a:p>
            <a:endParaRPr lang="en-US" sz="2800" dirty="0" smtClean="0">
              <a:ea typeface="ＭＳ Ｐゴシック" pitchFamily="34" charset="-128"/>
            </a:endParaRPr>
          </a:p>
        </p:txBody>
      </p:sp>
      <p:sp>
        <p:nvSpPr>
          <p:cNvPr id="2" name="Slide Number Placeholder 1"/>
          <p:cNvSpPr>
            <a:spLocks noGrp="1"/>
          </p:cNvSpPr>
          <p:nvPr>
            <p:ph type="sldNum" sz="quarter" idx="12"/>
          </p:nvPr>
        </p:nvSpPr>
        <p:spPr/>
        <p:txBody>
          <a:bodyPr/>
          <a:lstStyle/>
          <a:p>
            <a:pPr>
              <a:defRPr/>
            </a:pPr>
            <a:fld id="{F6A74A3F-DCF7-4A32-A2DF-666FFCE01755}" type="slidenum">
              <a:rPr lang="en-US" smtClean="0"/>
              <a:pPr>
                <a:defRPr/>
              </a:pPr>
              <a:t>35</a:t>
            </a:fld>
            <a:endParaRPr lang="en-US"/>
          </a:p>
        </p:txBody>
      </p:sp>
      <p:pic>
        <p:nvPicPr>
          <p:cNvPr id="45060" name="Picture 4" descr="C:\Users\JCastano\AppData\Local\Microsoft\Windows\Temporary Internet Files\Content.IE5\UL4ZREYV\MP90042767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1" y="4422098"/>
            <a:ext cx="8829206" cy="234599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110232" y="6246631"/>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35</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23938" y="677935"/>
            <a:ext cx="8229600" cy="914400"/>
          </a:xfrm>
        </p:spPr>
        <p:txBody>
          <a:bodyPr/>
          <a:lstStyle/>
          <a:p>
            <a:pPr>
              <a:defRPr/>
            </a:pPr>
            <a:r>
              <a:rPr lang="en-US" sz="3600" dirty="0"/>
              <a:t>How to make changes at SANDAG</a:t>
            </a:r>
          </a:p>
        </p:txBody>
      </p:sp>
      <p:sp>
        <p:nvSpPr>
          <p:cNvPr id="62467" name="Rectangle 3"/>
          <p:cNvSpPr>
            <a:spLocks noGrp="1" noChangeArrowheads="1"/>
          </p:cNvSpPr>
          <p:nvPr>
            <p:ph idx="1"/>
          </p:nvPr>
        </p:nvSpPr>
        <p:spPr>
          <a:xfrm>
            <a:off x="685800" y="1752600"/>
            <a:ext cx="7772400" cy="4343400"/>
          </a:xfrm>
        </p:spPr>
        <p:txBody>
          <a:bodyPr/>
          <a:lstStyle/>
          <a:p>
            <a:r>
              <a:rPr lang="en-US" sz="2800" dirty="0" smtClean="0">
                <a:ea typeface="ＭＳ Ｐゴシック" pitchFamily="34" charset="-128"/>
              </a:rPr>
              <a:t>Communicate with your elected representatives who serve on the SANDAG Board </a:t>
            </a:r>
          </a:p>
          <a:p>
            <a:r>
              <a:rPr lang="en-US" sz="2800" dirty="0" smtClean="0">
                <a:ea typeface="ＭＳ Ｐゴシック" pitchFamily="34" charset="-128"/>
              </a:rPr>
              <a:t>Attend SANDAG Board Meetings, workshops, </a:t>
            </a:r>
            <a:r>
              <a:rPr lang="en-US" sz="2800" dirty="0" smtClean="0">
                <a:ea typeface="ＭＳ Ｐゴシック" pitchFamily="34" charset="-128"/>
              </a:rPr>
              <a:t>public </a:t>
            </a:r>
            <a:r>
              <a:rPr lang="en-US" sz="2800" dirty="0" smtClean="0">
                <a:ea typeface="ＭＳ Ｐゴシック" pitchFamily="34" charset="-128"/>
              </a:rPr>
              <a:t>meetings and participate in dialogue</a:t>
            </a:r>
          </a:p>
          <a:p>
            <a:r>
              <a:rPr lang="en-US" sz="2800" dirty="0" smtClean="0">
                <a:ea typeface="ＭＳ Ｐゴシック" pitchFamily="34" charset="-128"/>
              </a:rPr>
              <a:t>Areas of interest: use of federal transportation funds, administration of transit in San Diego, including MTS</a:t>
            </a:r>
          </a:p>
        </p:txBody>
      </p:sp>
      <p:sp>
        <p:nvSpPr>
          <p:cNvPr id="2" name="Slide Number Placeholder 1"/>
          <p:cNvSpPr>
            <a:spLocks noGrp="1"/>
          </p:cNvSpPr>
          <p:nvPr>
            <p:ph type="sldNum" sz="quarter" idx="12"/>
          </p:nvPr>
        </p:nvSpPr>
        <p:spPr/>
        <p:txBody>
          <a:bodyPr/>
          <a:lstStyle/>
          <a:p>
            <a:pPr>
              <a:defRPr/>
            </a:pPr>
            <a:fld id="{F6A74A3F-DCF7-4A32-A2DF-666FFCE01755}" type="slidenum">
              <a:rPr lang="en-US" smtClean="0"/>
              <a:pPr>
                <a:defRPr/>
              </a:pPr>
              <a:t>36</a:t>
            </a:fld>
            <a:endParaRPr lang="en-US"/>
          </a:p>
        </p:txBody>
      </p:sp>
      <p:sp>
        <p:nvSpPr>
          <p:cNvPr id="5" name="Rounded Rectangle 4"/>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099886" y="623876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36</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8ACB116-45F8-483E-B0A8-03CA58B0C1EE}" type="slidenum">
              <a:rPr lang="en-US" smtClean="0"/>
              <a:pPr>
                <a:defRPr/>
              </a:pPr>
              <a:t>37</a:t>
            </a:fld>
            <a:endParaRPr lang="en-US"/>
          </a:p>
        </p:txBody>
      </p:sp>
      <p:graphicFrame>
        <p:nvGraphicFramePr>
          <p:cNvPr id="3" name="Group 65"/>
          <p:cNvGraphicFramePr>
            <a:graphicFrameLocks noGrp="1"/>
          </p:cNvGraphicFramePr>
          <p:nvPr>
            <p:extLst>
              <p:ext uri="{D42A27DB-BD31-4B8C-83A1-F6EECF244321}">
                <p14:modId xmlns:p14="http://schemas.microsoft.com/office/powerpoint/2010/main" val="977524462"/>
              </p:ext>
            </p:extLst>
          </p:nvPr>
        </p:nvGraphicFramePr>
        <p:xfrm>
          <a:off x="344349" y="275898"/>
          <a:ext cx="8418503" cy="5935449"/>
        </p:xfrm>
        <a:graphic>
          <a:graphicData uri="http://schemas.openxmlformats.org/drawingml/2006/table">
            <a:tbl>
              <a:tblPr/>
              <a:tblGrid>
                <a:gridCol w="2104626"/>
                <a:gridCol w="2104626"/>
                <a:gridCol w="2160681"/>
                <a:gridCol w="2048570"/>
              </a:tblGrid>
              <a:tr h="8847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smtClean="0">
                          <a:ln>
                            <a:noFill/>
                          </a:ln>
                          <a:solidFill>
                            <a:schemeClr val="bg1"/>
                          </a:solidFill>
                          <a:effectLst/>
                          <a:latin typeface="Arial" charset="0"/>
                        </a:rPr>
                        <a:t>What  Powers?</a:t>
                      </a:r>
                    </a:p>
                  </a:txBody>
                  <a:tcPr marL="86846" marR="86846" marT="43423" marB="434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smtClean="0">
                          <a:ln>
                            <a:noFill/>
                          </a:ln>
                          <a:solidFill>
                            <a:schemeClr val="tx1"/>
                          </a:solidFill>
                          <a:effectLst/>
                          <a:latin typeface="Arial" charset="0"/>
                        </a:rPr>
                        <a:t>SANDAG</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smtClean="0">
                          <a:ln>
                            <a:noFill/>
                          </a:ln>
                          <a:solidFill>
                            <a:schemeClr val="tx1"/>
                          </a:solidFill>
                          <a:effectLst/>
                          <a:latin typeface="Arial" charset="0"/>
                        </a:rPr>
                        <a:t>SD County</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2E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700" b="0" i="0" u="none" strike="noStrike" cap="none" normalizeH="0" baseline="0" dirty="0" smtClean="0">
                          <a:ln>
                            <a:noFill/>
                          </a:ln>
                          <a:solidFill>
                            <a:schemeClr val="tx1"/>
                          </a:solidFill>
                          <a:effectLst/>
                          <a:latin typeface="Arial" charset="0"/>
                        </a:rPr>
                        <a:t>City </a:t>
                      </a:r>
                    </a:p>
                  </a:txBody>
                  <a:tcPr marL="86846" marR="86846" marT="43423" marB="434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10143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chemeClr val="tx1"/>
                          </a:solidFill>
                          <a:effectLst/>
                          <a:latin typeface="Arial" charset="0"/>
                        </a:rPr>
                        <a:t>Land Use Decision-making</a:t>
                      </a:r>
                    </a:p>
                  </a:txBody>
                  <a:tcPr marL="86846" marR="86846" marT="43423" marB="434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Can encourage cities, county to plan for smart growth with funds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Power in unincorporated areas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Decision-making power for land </a:t>
                      </a:r>
                    </a:p>
                  </a:txBody>
                  <a:tcPr marL="86846" marR="86846" marT="43423" marB="434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7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chemeClr val="tx1"/>
                          </a:solidFill>
                          <a:effectLst/>
                          <a:latin typeface="Arial" charset="0"/>
                        </a:rPr>
                        <a:t>Taxation</a:t>
                      </a:r>
                    </a:p>
                  </a:txBody>
                  <a:tcPr marL="86846" marR="86846" marT="43423" marB="434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Must be approved by voters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Must be approved by voters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Must be approved by voters</a:t>
                      </a:r>
                    </a:p>
                  </a:txBody>
                  <a:tcPr marL="86846" marR="86846" marT="43423" marB="434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60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chemeClr val="tx1"/>
                          </a:solidFill>
                          <a:effectLst/>
                          <a:latin typeface="Arial" charset="0"/>
                        </a:rPr>
                        <a:t>Services</a:t>
                      </a:r>
                      <a:r>
                        <a:rPr kumimoji="0" lang="en-US" sz="1900" b="0" i="0" u="none" strike="noStrike" cap="none" normalizeH="0" baseline="0" dirty="0" smtClean="0">
                          <a:ln>
                            <a:noFill/>
                          </a:ln>
                          <a:solidFill>
                            <a:schemeClr val="tx1"/>
                          </a:solidFill>
                          <a:effectLst/>
                          <a:latin typeface="Arial" charset="0"/>
                        </a:rPr>
                        <a:t> </a:t>
                      </a:r>
                      <a:r>
                        <a:rPr kumimoji="0" lang="en-US" sz="1700" b="0" i="0" u="none" strike="noStrike" cap="none" normalizeH="0" baseline="0" dirty="0" smtClean="0">
                          <a:ln>
                            <a:noFill/>
                          </a:ln>
                          <a:solidFill>
                            <a:schemeClr val="tx1"/>
                          </a:solidFill>
                          <a:effectLst/>
                          <a:latin typeface="Arial" charset="0"/>
                        </a:rPr>
                        <a:t>(libraries, recreation centers, parks)</a:t>
                      </a:r>
                    </a:p>
                  </a:txBody>
                  <a:tcPr marL="86846" marR="86846" marT="43423" marB="434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Administers MTS, some other transportation improvements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Provides municipal-type services to unincorporated areas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Trash, Police, Fire, Library, street maintenance, recreation</a:t>
                      </a:r>
                    </a:p>
                  </a:txBody>
                  <a:tcPr marL="86846" marR="86846" marT="43423" marB="434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26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chemeClr val="tx1"/>
                          </a:solidFill>
                          <a:effectLst/>
                          <a:latin typeface="Arial" charset="0"/>
                        </a:rPr>
                        <a:t>Social Services </a:t>
                      </a:r>
                      <a:r>
                        <a:rPr kumimoji="0" lang="en-US" sz="1700" b="0" i="0" u="none" strike="noStrike" cap="none" normalizeH="0" baseline="0" dirty="0" smtClean="0">
                          <a:ln>
                            <a:noFill/>
                          </a:ln>
                          <a:solidFill>
                            <a:schemeClr val="tx1"/>
                          </a:solidFill>
                          <a:effectLst/>
                          <a:latin typeface="Arial" charset="0"/>
                        </a:rPr>
                        <a:t>(affordable housing, MediCal)</a:t>
                      </a:r>
                    </a:p>
                  </a:txBody>
                  <a:tcPr marL="86846" marR="86846" marT="43423" marB="434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Does not administer social services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Administers MediCal, Section 8, Unemployment </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smtClean="0">
                          <a:ln>
                            <a:noFill/>
                          </a:ln>
                          <a:solidFill>
                            <a:schemeClr val="tx1"/>
                          </a:solidFill>
                          <a:effectLst/>
                          <a:latin typeface="Arial" charset="0"/>
                        </a:rPr>
                        <a:t>Administers some social services through CDBG</a:t>
                      </a:r>
                    </a:p>
                  </a:txBody>
                  <a:tcPr marL="86846" marR="86846" marT="43423" marB="434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3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chemeClr val="tx1"/>
                          </a:solidFill>
                          <a:effectLst/>
                          <a:latin typeface="Arial" charset="0"/>
                        </a:rPr>
                        <a:t>Public Safety</a:t>
                      </a:r>
                    </a:p>
                  </a:txBody>
                  <a:tcPr marL="86846" marR="86846" marT="43423" marB="434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Collects data and supports research on crime in member jurisdictions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County Sheriff—police force for unincorporated areas</a:t>
                      </a:r>
                    </a:p>
                  </a:txBody>
                  <a:tcPr marL="86846" marR="86846" marT="43423" marB="434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rPr>
                        <a:t>City Police Department</a:t>
                      </a:r>
                    </a:p>
                  </a:txBody>
                  <a:tcPr marL="86846" marR="86846" marT="43423" marB="434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ounded Rectangle 3"/>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11"/>
          <p:cNvSpPr txBox="1">
            <a:spLocks/>
          </p:cNvSpPr>
          <p:nvPr/>
        </p:nvSpPr>
        <p:spPr>
          <a:xfrm>
            <a:off x="8099886" y="6229787"/>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37</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 Placeholder 6"/>
          <p:cNvSpPr>
            <a:spLocks noGrp="1"/>
          </p:cNvSpPr>
          <p:nvPr>
            <p:ph type="body" sz="half" idx="2"/>
          </p:nvPr>
        </p:nvSpPr>
        <p:spPr>
          <a:xfrm>
            <a:off x="304800" y="2438400"/>
            <a:ext cx="2362200" cy="2667000"/>
          </a:xfrm>
        </p:spPr>
        <p:txBody>
          <a:bodyPr/>
          <a:lstStyle/>
          <a:p>
            <a:r>
              <a:rPr lang="en-US" smtClean="0">
                <a:solidFill>
                  <a:schemeClr val="bg1"/>
                </a:solidFill>
                <a:ea typeface="ＭＳ Ｐゴシック" pitchFamily="34" charset="-128"/>
              </a:rPr>
              <a:t>…generally refers to building the social networks within the community, and developing group and individual problem-solving and leadership skills. </a:t>
            </a:r>
          </a:p>
          <a:p>
            <a:endParaRPr lang="en-US" smtClean="0">
              <a:ea typeface="ＭＳ Ｐゴシック" pitchFamily="34" charset="-128"/>
            </a:endParaRPr>
          </a:p>
        </p:txBody>
      </p:sp>
      <p:sp>
        <p:nvSpPr>
          <p:cNvPr id="81925" name="Slide Number Placeholder 3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fontAlgn="base" hangingPunct="1">
              <a:spcBef>
                <a:spcPct val="0"/>
              </a:spcBef>
              <a:spcAft>
                <a:spcPct val="0"/>
              </a:spcAft>
            </a:pPr>
            <a:fld id="{C7DBABB7-6B35-4C1A-969D-8785053ACFE6}" type="slidenum">
              <a:rPr lang="en-US" smtClean="0">
                <a:solidFill>
                  <a:srgbClr val="9D2512"/>
                </a:solidFill>
              </a:rPr>
              <a:pPr eaLnBrk="1" fontAlgn="base" hangingPunct="1">
                <a:spcBef>
                  <a:spcPct val="0"/>
                </a:spcBef>
                <a:spcAft>
                  <a:spcPct val="0"/>
                </a:spcAft>
              </a:pPr>
              <a:t>38</a:t>
            </a:fld>
            <a:endParaRPr lang="en-US" smtClean="0">
              <a:solidFill>
                <a:srgbClr val="9D2512"/>
              </a:solidFill>
            </a:endParaRPr>
          </a:p>
        </p:txBody>
      </p:sp>
      <p:sp>
        <p:nvSpPr>
          <p:cNvPr id="81924" name="TextBox 20"/>
          <p:cNvSpPr txBox="1">
            <a:spLocks noChangeArrowheads="1"/>
          </p:cNvSpPr>
          <p:nvPr/>
        </p:nvSpPr>
        <p:spPr bwMode="auto">
          <a:xfrm>
            <a:off x="2223768" y="114088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defTabSz="4572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defTabSz="4572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defTabSz="4572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defTabSz="4572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b="1" dirty="0"/>
              <a:t>The focus of Community Building …</a:t>
            </a:r>
          </a:p>
        </p:txBody>
      </p:sp>
      <p:graphicFrame>
        <p:nvGraphicFramePr>
          <p:cNvPr id="9" name="Diagram 8"/>
          <p:cNvGraphicFramePr/>
          <p:nvPr>
            <p:extLst>
              <p:ext uri="{D42A27DB-BD31-4B8C-83A1-F6EECF244321}">
                <p14:modId xmlns:p14="http://schemas.microsoft.com/office/powerpoint/2010/main" val="3605255580"/>
              </p:ext>
            </p:extLst>
          </p:nvPr>
        </p:nvGraphicFramePr>
        <p:xfrm>
          <a:off x="1147665" y="1676400"/>
          <a:ext cx="784393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27" name="Rectangle 5"/>
          <p:cNvSpPr>
            <a:spLocks noChangeArrowheads="1"/>
          </p:cNvSpPr>
          <p:nvPr/>
        </p:nvSpPr>
        <p:spPr bwMode="auto">
          <a:xfrm>
            <a:off x="209550" y="626745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000">
                <a:solidFill>
                  <a:schemeClr val="bg1"/>
                </a:solidFill>
              </a:rPr>
              <a:t>From: </a:t>
            </a:r>
            <a:r>
              <a:rPr lang="en-US" sz="1000" i="1">
                <a:solidFill>
                  <a:schemeClr val="bg1"/>
                </a:solidFill>
              </a:rPr>
              <a:t>Community Building: What Makes It Work  A Review of Factors Influencing Successful Community Building </a:t>
            </a:r>
            <a:r>
              <a:rPr lang="en-US" sz="1000">
                <a:solidFill>
                  <a:schemeClr val="bg1"/>
                </a:solidFill>
              </a:rPr>
              <a:t>Amherst H. Wilder Foundation</a:t>
            </a:r>
            <a:r>
              <a:rPr lang="en-US" sz="1000" i="1">
                <a:solidFill>
                  <a:schemeClr val="bg1"/>
                </a:solidFill>
              </a:rPr>
              <a:t> </a:t>
            </a:r>
            <a:endParaRPr lang="en-US" sz="1200" i="1">
              <a:solidFill>
                <a:schemeClr val="bg1"/>
              </a:solidFill>
            </a:endParaRPr>
          </a:p>
        </p:txBody>
      </p:sp>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099886" y="6251025"/>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38</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21" y="915430"/>
            <a:ext cx="7045377" cy="1083766"/>
          </a:xfrm>
        </p:spPr>
        <p:txBody>
          <a:bodyPr>
            <a:noAutofit/>
          </a:bodyPr>
          <a:lstStyle/>
          <a:p>
            <a:pPr>
              <a:defRPr/>
            </a:pPr>
            <a:r>
              <a:rPr lang="en-US" sz="2800" b="1" dirty="0" smtClean="0">
                <a:solidFill>
                  <a:srgbClr val="FF6600"/>
                </a:solidFill>
              </a:rPr>
              <a:t>Understanding &amp; Influencing  Positive Changes </a:t>
            </a:r>
            <a:r>
              <a:rPr lang="en-US" sz="2800" b="1" dirty="0">
                <a:solidFill>
                  <a:srgbClr val="FF6600"/>
                </a:solidFill>
              </a:rPr>
              <a:t>I</a:t>
            </a:r>
            <a:r>
              <a:rPr lang="en-US" sz="2800" b="1" dirty="0" smtClean="0">
                <a:solidFill>
                  <a:srgbClr val="FF6600"/>
                </a:solidFill>
              </a:rPr>
              <a:t>n Your Community</a:t>
            </a:r>
            <a:endParaRPr lang="en-US" sz="2800" b="1" dirty="0">
              <a:solidFill>
                <a:srgbClr val="FF6600"/>
              </a:solidFill>
            </a:endParaRPr>
          </a:p>
        </p:txBody>
      </p:sp>
      <p:sp>
        <p:nvSpPr>
          <p:cNvPr id="87043" name="Content Placeholder 2"/>
          <p:cNvSpPr>
            <a:spLocks noGrp="1"/>
          </p:cNvSpPr>
          <p:nvPr>
            <p:ph idx="1"/>
          </p:nvPr>
        </p:nvSpPr>
        <p:spPr>
          <a:xfrm>
            <a:off x="301626" y="2286000"/>
            <a:ext cx="6863672" cy="3657600"/>
          </a:xfrm>
        </p:spPr>
        <p:txBody>
          <a:bodyPr>
            <a:normAutofit fontScale="85000" lnSpcReduction="10000"/>
          </a:bodyPr>
          <a:lstStyle/>
          <a:p>
            <a:pPr>
              <a:buFont typeface="Wingdings 2" pitchFamily="18" charset="2"/>
              <a:buNone/>
            </a:pPr>
            <a:r>
              <a:rPr lang="en-US" b="1" dirty="0" smtClean="0">
                <a:ea typeface="ＭＳ Ｐゴシック" pitchFamily="34" charset="-128"/>
              </a:rPr>
              <a:t>Your Planning Department:</a:t>
            </a:r>
          </a:p>
          <a:p>
            <a:pPr>
              <a:buFont typeface="Wingdings 2" pitchFamily="18" charset="2"/>
              <a:buNone/>
            </a:pPr>
            <a:endParaRPr lang="en-US" sz="1400" dirty="0" smtClean="0">
              <a:ea typeface="ＭＳ Ｐゴシック" pitchFamily="34" charset="-128"/>
            </a:endParaRPr>
          </a:p>
          <a:p>
            <a:r>
              <a:rPr lang="en-US" dirty="0" smtClean="0">
                <a:ea typeface="ＭＳ Ｐゴシック" pitchFamily="34" charset="-128"/>
              </a:rPr>
              <a:t>Learn how planning works in your community: decision-making process, project timelines, key players, new developments</a:t>
            </a:r>
          </a:p>
          <a:p>
            <a:endParaRPr lang="en-US" dirty="0" smtClean="0">
              <a:ea typeface="ＭＳ Ｐゴシック" pitchFamily="34" charset="-128"/>
            </a:endParaRPr>
          </a:p>
          <a:p>
            <a:r>
              <a:rPr lang="en-US" dirty="0" smtClean="0">
                <a:ea typeface="ＭＳ Ｐゴシック" pitchFamily="34" charset="-128"/>
              </a:rPr>
              <a:t>Find your local planning strategy documents - Do the documents reflect your community’s vision / your neighborhood’s desires?</a:t>
            </a:r>
          </a:p>
        </p:txBody>
      </p:sp>
      <p:sp>
        <p:nvSpPr>
          <p:cNvPr id="37892"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FB4C6938-E8DD-4B27-BA78-19BB2CC497CF}" type="slidenum">
              <a:rPr lang="en-US" smtClean="0">
                <a:latin typeface="Georgia" pitchFamily="18" charset="0"/>
              </a:rPr>
              <a:pPr fontAlgn="base">
                <a:spcBef>
                  <a:spcPct val="0"/>
                </a:spcBef>
                <a:spcAft>
                  <a:spcPct val="0"/>
                </a:spcAft>
                <a:defRPr/>
              </a:pPr>
              <a:t>39</a:t>
            </a:fld>
            <a:endParaRPr lang="en-US" smtClean="0">
              <a:latin typeface="Georgia" pitchFamily="18" charset="0"/>
            </a:endParaRPr>
          </a:p>
        </p:txBody>
      </p:sp>
      <p:pic>
        <p:nvPicPr>
          <p:cNvPr id="47107" name="Picture 3" descr="C:\Users\JCastano\AppData\Local\Microsoft\Windows\Temporary Internet Files\Content.IE5\UL4ZREYV\MC900036784[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297" y="632411"/>
            <a:ext cx="1924905" cy="287160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086980" y="623876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39</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cture 2.png"/>
          <p:cNvPicPr>
            <a:picLocks noGrp="1" noChangeAspect="1"/>
          </p:cNvPicPr>
          <p:nvPr>
            <p:ph idx="1"/>
          </p:nvPr>
        </p:nvPicPr>
        <p:blipFill>
          <a:blip r:embed="rId3"/>
          <a:srcRect t="-58231" b="-16930"/>
          <a:stretch>
            <a:fillRect/>
          </a:stretch>
        </p:blipFill>
        <p:spPr>
          <a:xfrm>
            <a:off x="466181" y="367495"/>
            <a:ext cx="8229600" cy="3189287"/>
          </a:xfrm>
          <a:prstGeom prst="hexagon">
            <a:avLst>
              <a:gd name="adj" fmla="val 8356"/>
              <a:gd name="vf" fmla="val 115470"/>
            </a:avLst>
          </a:prstGeom>
          <a:effectLst>
            <a:softEdge rad="112500"/>
          </a:effectLst>
        </p:spPr>
      </p:pic>
      <p:sp>
        <p:nvSpPr>
          <p:cNvPr id="20484"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5C6C19D0-04F1-4236-809D-EA6121B93B02}" type="slidenum">
              <a:rPr lang="en-US" smtClean="0">
                <a:latin typeface="Georgia" pitchFamily="18" charset="0"/>
              </a:rPr>
              <a:pPr fontAlgn="base">
                <a:spcBef>
                  <a:spcPct val="0"/>
                </a:spcBef>
                <a:spcAft>
                  <a:spcPct val="0"/>
                </a:spcAft>
                <a:defRPr/>
              </a:pPr>
              <a:t>4</a:t>
            </a:fld>
            <a:endParaRPr lang="en-US" smtClean="0">
              <a:latin typeface="Georgia" pitchFamily="18" charset="0"/>
            </a:endParaRPr>
          </a:p>
        </p:txBody>
      </p:sp>
      <p:sp>
        <p:nvSpPr>
          <p:cNvPr id="7" name="Rectangle 6"/>
          <p:cNvSpPr/>
          <p:nvPr/>
        </p:nvSpPr>
        <p:spPr>
          <a:xfrm>
            <a:off x="4371969" y="3815745"/>
            <a:ext cx="4208463" cy="461665"/>
          </a:xfrm>
          <a:prstGeom prst="rect">
            <a:avLst/>
          </a:prstGeom>
        </p:spPr>
        <p:txBody>
          <a:bodyPr wrap="square">
            <a:spAutoFit/>
          </a:bodyPr>
          <a:lstStyle/>
          <a:p>
            <a:endParaRPr lang="en-US" sz="2400" b="1" dirty="0" smtClean="0"/>
          </a:p>
        </p:txBody>
      </p:sp>
      <p:sp>
        <p:nvSpPr>
          <p:cNvPr id="8" name="Rounded Rectangle 7"/>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8599"/>
            <a:ext cx="8686800" cy="998317"/>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HOW DID YOU GET TO THE WORKSHOP TODAY? WHY?</a:t>
            </a:r>
            <a:endParaRPr lang="en-US" sz="3200" dirty="0"/>
          </a:p>
        </p:txBody>
      </p:sp>
      <p:sp>
        <p:nvSpPr>
          <p:cNvPr id="10" name="Oval 9"/>
          <p:cNvSpPr/>
          <p:nvPr/>
        </p:nvSpPr>
        <p:spPr>
          <a:xfrm>
            <a:off x="8528304" y="6248400"/>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544905" y="6254496"/>
            <a:ext cx="30175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3704253" y="838025"/>
            <a:ext cx="5129601" cy="1037447"/>
          </a:xfrm>
        </p:spPr>
        <p:txBody>
          <a:bodyPr>
            <a:normAutofit fontScale="90000"/>
          </a:bodyPr>
          <a:lstStyle/>
          <a:p>
            <a:r>
              <a:rPr lang="en-US" sz="3200" dirty="0" smtClean="0">
                <a:solidFill>
                  <a:srgbClr val="FF6600"/>
                </a:solidFill>
                <a:ea typeface="ＭＳ Ｐゴシック" pitchFamily="34" charset="-128"/>
              </a:rPr>
              <a:t>Framework For Change</a:t>
            </a:r>
            <a:br>
              <a:rPr lang="en-US" sz="3200" dirty="0" smtClean="0">
                <a:solidFill>
                  <a:srgbClr val="FF6600"/>
                </a:solidFill>
                <a:ea typeface="ＭＳ Ｐゴシック" pitchFamily="34" charset="-128"/>
              </a:rPr>
            </a:br>
            <a:endParaRPr lang="en-US" sz="3600" dirty="0" smtClean="0">
              <a:solidFill>
                <a:srgbClr val="FF6600"/>
              </a:solidFill>
              <a:ea typeface="ＭＳ Ｐゴシック" pitchFamily="34" charset="-128"/>
            </a:endParaRPr>
          </a:p>
        </p:txBody>
      </p:sp>
      <p:sp>
        <p:nvSpPr>
          <p:cNvPr id="88067" name="Content Placeholder 3"/>
          <p:cNvSpPr>
            <a:spLocks noGrp="1"/>
          </p:cNvSpPr>
          <p:nvPr>
            <p:ph sz="half" idx="1"/>
          </p:nvPr>
        </p:nvSpPr>
        <p:spPr>
          <a:xfrm>
            <a:off x="4759325" y="3098800"/>
            <a:ext cx="4038600" cy="2667000"/>
          </a:xfrm>
        </p:spPr>
        <p:txBody>
          <a:bodyPr/>
          <a:lstStyle/>
          <a:p>
            <a:pPr marL="457200" indent="-457200">
              <a:buFont typeface="Georgia" pitchFamily="18" charset="0"/>
              <a:buAutoNum type="arabicPeriod"/>
            </a:pPr>
            <a:r>
              <a:rPr lang="en-US" dirty="0" smtClean="0">
                <a:ea typeface="ＭＳ Ｐゴシック" pitchFamily="34" charset="-128"/>
              </a:rPr>
              <a:t>Preparation </a:t>
            </a:r>
          </a:p>
          <a:p>
            <a:pPr marL="457200" indent="-457200">
              <a:buFont typeface="Georgia" pitchFamily="18" charset="0"/>
              <a:buAutoNum type="arabicPeriod"/>
            </a:pPr>
            <a:r>
              <a:rPr lang="en-US" dirty="0" smtClean="0">
                <a:ea typeface="ＭＳ Ｐゴシック" pitchFamily="34" charset="-128"/>
              </a:rPr>
              <a:t>Promotion</a:t>
            </a:r>
          </a:p>
          <a:p>
            <a:pPr marL="457200" indent="-457200">
              <a:buFont typeface="Georgia" pitchFamily="18" charset="0"/>
              <a:buAutoNum type="arabicPeriod"/>
            </a:pPr>
            <a:r>
              <a:rPr lang="en-US" dirty="0" smtClean="0">
                <a:ea typeface="ＭＳ Ｐゴシック" pitchFamily="34" charset="-128"/>
              </a:rPr>
              <a:t>Programs</a:t>
            </a:r>
          </a:p>
          <a:p>
            <a:pPr marL="457200" indent="-457200">
              <a:buFont typeface="Georgia" pitchFamily="18" charset="0"/>
              <a:buAutoNum type="arabicPeriod"/>
            </a:pPr>
            <a:r>
              <a:rPr lang="en-US" dirty="0" smtClean="0">
                <a:ea typeface="ＭＳ Ｐゴシック" pitchFamily="34" charset="-128"/>
              </a:rPr>
              <a:t>Policies </a:t>
            </a:r>
          </a:p>
          <a:p>
            <a:pPr marL="457200" indent="-457200">
              <a:buFont typeface="Georgia" pitchFamily="18" charset="0"/>
              <a:buAutoNum type="arabicPeriod"/>
            </a:pPr>
            <a:r>
              <a:rPr lang="en-US" dirty="0" smtClean="0">
                <a:ea typeface="ＭＳ Ｐゴシック" pitchFamily="34" charset="-128"/>
              </a:rPr>
              <a:t>Physical Projects</a:t>
            </a:r>
          </a:p>
        </p:txBody>
      </p:sp>
      <p:sp>
        <p:nvSpPr>
          <p:cNvPr id="38916"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FB809476-228E-4850-A1E6-41E2F9F09F54}" type="slidenum">
              <a:rPr lang="en-US" smtClean="0">
                <a:latin typeface="Georgia" pitchFamily="18" charset="0"/>
              </a:rPr>
              <a:pPr fontAlgn="base">
                <a:spcBef>
                  <a:spcPct val="0"/>
                </a:spcBef>
                <a:spcAft>
                  <a:spcPct val="0"/>
                </a:spcAft>
                <a:defRPr/>
              </a:pPr>
              <a:t>40</a:t>
            </a:fld>
            <a:endParaRPr lang="en-US" smtClean="0">
              <a:latin typeface="Georgia" pitchFamily="18" charset="0"/>
            </a:endParaRPr>
          </a:p>
        </p:txBody>
      </p:sp>
      <p:sp>
        <p:nvSpPr>
          <p:cNvPr id="7" name="Rectangle 6"/>
          <p:cNvSpPr/>
          <p:nvPr/>
        </p:nvSpPr>
        <p:spPr>
          <a:xfrm>
            <a:off x="4759325" y="1600200"/>
            <a:ext cx="3640138" cy="1323975"/>
          </a:xfrm>
          <a:prstGeom prst="rect">
            <a:avLst/>
          </a:prstGeom>
        </p:spPr>
        <p:txBody>
          <a:bodyPr>
            <a:spAutoFit/>
          </a:bodyPr>
          <a:lstStyle/>
          <a:p>
            <a:pPr fontAlgn="auto">
              <a:spcBef>
                <a:spcPts val="0"/>
              </a:spcBef>
              <a:spcAft>
                <a:spcPts val="0"/>
              </a:spcAft>
              <a:defRPr/>
            </a:pPr>
            <a:r>
              <a:rPr lang="en-US" sz="4000" dirty="0">
                <a:solidFill>
                  <a:srgbClr val="002060"/>
                </a:solidFill>
                <a:latin typeface="+mn-lt"/>
                <a:ea typeface="ＭＳ Ｐゴシック" pitchFamily="-111" charset="-128"/>
                <a:cs typeface="+mj-cs"/>
              </a:rPr>
              <a:t>5 Strategies for </a:t>
            </a:r>
            <a:endParaRPr lang="en-US" sz="4000" dirty="0">
              <a:solidFill>
                <a:srgbClr val="002060"/>
              </a:solidFill>
              <a:latin typeface="+mn-lt"/>
              <a:cs typeface="+mn-cs"/>
            </a:endParaRPr>
          </a:p>
          <a:p>
            <a:pPr fontAlgn="auto">
              <a:spcBef>
                <a:spcPts val="0"/>
              </a:spcBef>
              <a:spcAft>
                <a:spcPts val="0"/>
              </a:spcAft>
              <a:defRPr/>
            </a:pPr>
            <a:r>
              <a:rPr lang="en-US" sz="4000" dirty="0">
                <a:solidFill>
                  <a:srgbClr val="002060"/>
                </a:solidFill>
                <a:latin typeface="+mn-lt"/>
                <a:ea typeface="ＭＳ Ｐゴシック" pitchFamily="-111" charset="-128"/>
                <a:cs typeface="+mj-cs"/>
              </a:rPr>
              <a:t>Active Living </a:t>
            </a:r>
          </a:p>
        </p:txBody>
      </p:sp>
      <p:pic>
        <p:nvPicPr>
          <p:cNvPr id="48130" name="Picture 2" descr="C:\Users\JCastano\AppData\Local\Microsoft\Windows\Temporary Internet Files\Content.IE5\MZML6Z2F\MC900318754[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01" y="686901"/>
            <a:ext cx="2928663" cy="571060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088084" y="6251025"/>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40</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57200" y="358617"/>
            <a:ext cx="8229600" cy="1143000"/>
          </a:xfrm>
        </p:spPr>
        <p:txBody>
          <a:bodyPr/>
          <a:lstStyle/>
          <a:p>
            <a:r>
              <a:rPr lang="en-US" sz="3200" i="1" dirty="0" smtClean="0">
                <a:solidFill>
                  <a:srgbClr val="FF6600"/>
                </a:solidFill>
                <a:ea typeface="ＭＳ Ｐゴシック" pitchFamily="34" charset="-128"/>
              </a:rPr>
              <a:t>Strategy 1: Preparation/Planning</a:t>
            </a:r>
          </a:p>
        </p:txBody>
      </p:sp>
      <p:sp>
        <p:nvSpPr>
          <p:cNvPr id="82947" name="Content Placeholder 2"/>
          <p:cNvSpPr>
            <a:spLocks noGrp="1"/>
          </p:cNvSpPr>
          <p:nvPr>
            <p:ph sz="half" idx="1"/>
          </p:nvPr>
        </p:nvSpPr>
        <p:spPr>
          <a:xfrm>
            <a:off x="301625" y="1273175"/>
            <a:ext cx="4419600" cy="5203825"/>
          </a:xfrm>
        </p:spPr>
        <p:txBody>
          <a:bodyPr>
            <a:normAutofit lnSpcReduction="10000"/>
          </a:bodyPr>
          <a:lstStyle/>
          <a:p>
            <a:pPr>
              <a:buFont typeface="Wingdings" pitchFamily="2" charset="2"/>
              <a:buChar char="q"/>
              <a:defRPr/>
            </a:pPr>
            <a:r>
              <a:rPr lang="en-US" sz="2400" dirty="0" smtClean="0">
                <a:ea typeface="ＭＳ Ｐゴシック" pitchFamily="34" charset="-128"/>
              </a:rPr>
              <a:t>Build diverse partnerships</a:t>
            </a:r>
          </a:p>
          <a:p>
            <a:pPr marL="0" indent="0">
              <a:buFont typeface="Wingdings 2" pitchFamily="18" charset="2"/>
              <a:buNone/>
              <a:defRPr/>
            </a:pPr>
            <a:endParaRPr lang="en-US" sz="2400" dirty="0" smtClean="0">
              <a:ea typeface="ＭＳ Ｐゴシック" pitchFamily="34" charset="-128"/>
            </a:endParaRPr>
          </a:p>
          <a:p>
            <a:pPr>
              <a:buFont typeface="Wingdings" pitchFamily="2" charset="2"/>
              <a:buChar char="q"/>
              <a:defRPr/>
            </a:pPr>
            <a:r>
              <a:rPr lang="en-US" sz="2400" dirty="0" smtClean="0">
                <a:ea typeface="ＭＳ Ｐゴシック" pitchFamily="34" charset="-128"/>
              </a:rPr>
              <a:t>Build a vision</a:t>
            </a:r>
          </a:p>
          <a:p>
            <a:pPr>
              <a:buFont typeface="Wingdings" pitchFamily="2" charset="2"/>
              <a:buChar char="q"/>
              <a:defRPr/>
            </a:pPr>
            <a:endParaRPr lang="en-US" sz="2400" dirty="0" smtClean="0">
              <a:ea typeface="ＭＳ Ｐゴシック" pitchFamily="34" charset="-128"/>
            </a:endParaRPr>
          </a:p>
          <a:p>
            <a:pPr>
              <a:buFont typeface="Wingdings" pitchFamily="2" charset="2"/>
              <a:buChar char="q"/>
              <a:defRPr/>
            </a:pPr>
            <a:r>
              <a:rPr lang="en-US" sz="2400" dirty="0" smtClean="0">
                <a:ea typeface="ＭＳ Ｐゴシック" pitchFamily="34" charset="-128"/>
              </a:rPr>
              <a:t>Assess policies and environments</a:t>
            </a:r>
          </a:p>
          <a:p>
            <a:pPr marL="0" indent="0">
              <a:buFont typeface="Wingdings 2" pitchFamily="18" charset="2"/>
              <a:buNone/>
              <a:defRPr/>
            </a:pPr>
            <a:endParaRPr lang="en-US" sz="2400" dirty="0" smtClean="0">
              <a:ea typeface="ＭＳ Ｐゴシック" pitchFamily="34" charset="-128"/>
            </a:endParaRPr>
          </a:p>
          <a:p>
            <a:pPr>
              <a:buFont typeface="Wingdings" pitchFamily="2" charset="2"/>
              <a:buChar char="q"/>
              <a:defRPr/>
            </a:pPr>
            <a:r>
              <a:rPr lang="en-US" sz="2400" dirty="0" smtClean="0">
                <a:ea typeface="ＭＳ Ｐゴシック" pitchFamily="34" charset="-128"/>
              </a:rPr>
              <a:t>Build a plan of action</a:t>
            </a:r>
          </a:p>
          <a:p>
            <a:pPr>
              <a:buFont typeface="Wingdings" pitchFamily="2" charset="2"/>
              <a:buChar char="q"/>
              <a:defRPr/>
            </a:pPr>
            <a:endParaRPr lang="en-US" sz="2400" dirty="0" smtClean="0">
              <a:ea typeface="ＭＳ Ｐゴシック" pitchFamily="34" charset="-128"/>
            </a:endParaRPr>
          </a:p>
          <a:p>
            <a:pPr>
              <a:buFont typeface="Wingdings" pitchFamily="2" charset="2"/>
              <a:buChar char="q"/>
              <a:defRPr/>
            </a:pPr>
            <a:r>
              <a:rPr lang="en-US" sz="2400" dirty="0" smtClean="0">
                <a:ea typeface="ＭＳ Ｐゴシック" pitchFamily="34" charset="-128"/>
              </a:rPr>
              <a:t>Identify a champion(s) </a:t>
            </a:r>
            <a:endParaRPr lang="en-US" sz="2400" dirty="0">
              <a:ea typeface="ＭＳ Ｐゴシック" pitchFamily="34" charset="-128"/>
            </a:endParaRPr>
          </a:p>
          <a:p>
            <a:pPr marL="0" indent="0">
              <a:buFont typeface="Wingdings 2" pitchFamily="18" charset="2"/>
              <a:buNone/>
              <a:defRPr/>
            </a:pPr>
            <a:endParaRPr lang="en-US" sz="2400" dirty="0" smtClean="0">
              <a:ea typeface="ＭＳ Ｐゴシック" pitchFamily="34" charset="-128"/>
            </a:endParaRPr>
          </a:p>
          <a:p>
            <a:pPr>
              <a:buFont typeface="Wingdings" pitchFamily="2" charset="2"/>
              <a:buChar char="q"/>
              <a:defRPr/>
            </a:pPr>
            <a:r>
              <a:rPr lang="en-US" sz="2400" dirty="0" smtClean="0">
                <a:ea typeface="ＭＳ Ｐゴシック" pitchFamily="34" charset="-128"/>
              </a:rPr>
              <a:t>Prepare for no $$$</a:t>
            </a:r>
          </a:p>
          <a:p>
            <a:pPr>
              <a:defRPr/>
            </a:pPr>
            <a:endParaRPr lang="en-US" dirty="0" smtClean="0">
              <a:ea typeface="ＭＳ Ｐゴシック" pitchFamily="34" charset="-128"/>
            </a:endParaRPr>
          </a:p>
        </p:txBody>
      </p:sp>
      <p:sp>
        <p:nvSpPr>
          <p:cNvPr id="39940"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4F690196-9B32-489D-8746-90C38DF63C21}" type="slidenum">
              <a:rPr lang="en-US" smtClean="0">
                <a:latin typeface="Georgia" pitchFamily="18" charset="0"/>
              </a:rPr>
              <a:pPr fontAlgn="base">
                <a:spcBef>
                  <a:spcPct val="0"/>
                </a:spcBef>
                <a:spcAft>
                  <a:spcPct val="0"/>
                </a:spcAft>
                <a:defRPr/>
              </a:pPr>
              <a:t>41</a:t>
            </a:fld>
            <a:endParaRPr lang="en-US" smtClean="0">
              <a:latin typeface="Georgia" pitchFamily="18" charset="0"/>
            </a:endParaRPr>
          </a:p>
        </p:txBody>
      </p:sp>
      <p:pic>
        <p:nvPicPr>
          <p:cNvPr id="5" name="Picture 4" descr="PeopleCharette5"/>
          <p:cNvPicPr>
            <a:picLocks noChangeAspect="1" noChangeArrowheads="1"/>
          </p:cNvPicPr>
          <p:nvPr/>
        </p:nvPicPr>
        <p:blipFill>
          <a:blip r:embed="rId3"/>
          <a:srcRect/>
          <a:stretch>
            <a:fillRect/>
          </a:stretch>
        </p:blipFill>
        <p:spPr bwMode="auto">
          <a:xfrm>
            <a:off x="4800600" y="2489200"/>
            <a:ext cx="3810000" cy="2862263"/>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099886" y="623876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41</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386610"/>
            <a:ext cx="8229600" cy="1143000"/>
          </a:xfrm>
        </p:spPr>
        <p:txBody>
          <a:bodyPr/>
          <a:lstStyle/>
          <a:p>
            <a:r>
              <a:rPr lang="en-US" sz="3200" i="1" dirty="0" smtClean="0">
                <a:solidFill>
                  <a:srgbClr val="FF6600"/>
                </a:solidFill>
                <a:ea typeface="ＭＳ Ｐゴシック" pitchFamily="34" charset="-128"/>
              </a:rPr>
              <a:t>Strategy 2: Promotions</a:t>
            </a:r>
          </a:p>
        </p:txBody>
      </p:sp>
      <p:sp>
        <p:nvSpPr>
          <p:cNvPr id="90115" name="Content Placeholder 2"/>
          <p:cNvSpPr>
            <a:spLocks noGrp="1"/>
          </p:cNvSpPr>
          <p:nvPr>
            <p:ph sz="half" idx="1"/>
          </p:nvPr>
        </p:nvSpPr>
        <p:spPr>
          <a:xfrm>
            <a:off x="301625" y="1804988"/>
            <a:ext cx="4038600" cy="4681537"/>
          </a:xfrm>
        </p:spPr>
        <p:txBody>
          <a:bodyPr>
            <a:normAutofit lnSpcReduction="10000"/>
          </a:bodyPr>
          <a:lstStyle/>
          <a:p>
            <a:pPr>
              <a:buFont typeface="Wingdings" pitchFamily="2" charset="2"/>
              <a:buChar char="q"/>
            </a:pPr>
            <a:r>
              <a:rPr lang="en-US" smtClean="0">
                <a:ea typeface="ＭＳ Ｐゴシック" pitchFamily="34" charset="-128"/>
              </a:rPr>
              <a:t>Utilize mass media for awareness and public education </a:t>
            </a:r>
          </a:p>
          <a:p>
            <a:pPr>
              <a:buFont typeface="Wingdings" pitchFamily="2" charset="2"/>
              <a:buChar char="q"/>
            </a:pPr>
            <a:endParaRPr lang="en-US" smtClean="0">
              <a:ea typeface="ＭＳ Ｐゴシック" pitchFamily="34" charset="-128"/>
            </a:endParaRPr>
          </a:p>
          <a:p>
            <a:pPr>
              <a:buFont typeface="Wingdings" pitchFamily="2" charset="2"/>
              <a:buChar char="q"/>
            </a:pPr>
            <a:r>
              <a:rPr lang="en-US" smtClean="0">
                <a:ea typeface="ＭＳ Ｐゴシック" pitchFamily="34" charset="-128"/>
              </a:rPr>
              <a:t>Utilize mass media for policy advocacy</a:t>
            </a:r>
          </a:p>
          <a:p>
            <a:pPr>
              <a:buFont typeface="Wingdings" pitchFamily="2" charset="2"/>
              <a:buChar char="q"/>
            </a:pPr>
            <a:endParaRPr lang="en-US" smtClean="0">
              <a:ea typeface="ＭＳ Ｐゴシック" pitchFamily="34" charset="-128"/>
            </a:endParaRPr>
          </a:p>
          <a:p>
            <a:pPr>
              <a:buFont typeface="Wingdings" pitchFamily="2" charset="2"/>
              <a:buChar char="q"/>
            </a:pPr>
            <a:r>
              <a:rPr lang="en-US" smtClean="0">
                <a:ea typeface="ＭＳ Ｐゴシック" pitchFamily="34" charset="-128"/>
              </a:rPr>
              <a:t>Develop key messages for target groups and new partnerships</a:t>
            </a:r>
          </a:p>
        </p:txBody>
      </p:sp>
      <p:sp>
        <p:nvSpPr>
          <p:cNvPr id="40964"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0DC94AF2-FB92-4708-BA96-C5DC0E3AAA43}" type="slidenum">
              <a:rPr lang="en-US" smtClean="0">
                <a:latin typeface="Georgia" pitchFamily="18" charset="0"/>
              </a:rPr>
              <a:pPr fontAlgn="base">
                <a:spcBef>
                  <a:spcPct val="0"/>
                </a:spcBef>
                <a:spcAft>
                  <a:spcPct val="0"/>
                </a:spcAft>
                <a:defRPr/>
              </a:pPr>
              <a:t>42</a:t>
            </a:fld>
            <a:endParaRPr lang="en-US" smtClean="0">
              <a:latin typeface="Georgia" pitchFamily="18" charset="0"/>
            </a:endParaRPr>
          </a:p>
        </p:txBody>
      </p:sp>
      <p:pic>
        <p:nvPicPr>
          <p:cNvPr id="5" name="Picture 4" descr="Cabarrus Suit Training Newspaper"/>
          <p:cNvPicPr>
            <a:picLocks noChangeAspect="1" noChangeArrowheads="1"/>
          </p:cNvPicPr>
          <p:nvPr/>
        </p:nvPicPr>
        <p:blipFill>
          <a:blip r:embed="rId3"/>
          <a:srcRect/>
          <a:stretch>
            <a:fillRect/>
          </a:stretch>
        </p:blipFill>
        <p:spPr bwMode="auto">
          <a:xfrm>
            <a:off x="5189538" y="1600200"/>
            <a:ext cx="3497262" cy="4114800"/>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099886" y="623876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42</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57200" y="405272"/>
            <a:ext cx="8229600" cy="1143000"/>
          </a:xfrm>
        </p:spPr>
        <p:txBody>
          <a:bodyPr/>
          <a:lstStyle/>
          <a:p>
            <a:r>
              <a:rPr lang="en-US" sz="3200" i="1" dirty="0" smtClean="0">
                <a:solidFill>
                  <a:srgbClr val="FF6600"/>
                </a:solidFill>
                <a:ea typeface="ＭＳ Ｐゴシック" pitchFamily="34" charset="-128"/>
              </a:rPr>
              <a:t>Strategy 3: Programs/Projects</a:t>
            </a:r>
          </a:p>
        </p:txBody>
      </p:sp>
      <p:sp>
        <p:nvSpPr>
          <p:cNvPr id="91139" name="Content Placeholder 2"/>
          <p:cNvSpPr>
            <a:spLocks noGrp="1"/>
          </p:cNvSpPr>
          <p:nvPr>
            <p:ph sz="half" idx="1"/>
          </p:nvPr>
        </p:nvSpPr>
        <p:spPr>
          <a:xfrm>
            <a:off x="114300" y="1371600"/>
            <a:ext cx="4498975" cy="4967288"/>
          </a:xfrm>
        </p:spPr>
        <p:txBody>
          <a:bodyPr>
            <a:normAutofit fontScale="92500"/>
          </a:bodyPr>
          <a:lstStyle/>
          <a:p>
            <a:pPr>
              <a:buFont typeface="Wingdings" pitchFamily="2" charset="2"/>
              <a:buChar char="q"/>
            </a:pPr>
            <a:r>
              <a:rPr lang="en-US" smtClean="0">
                <a:ea typeface="ＭＳ Ｐゴシック" pitchFamily="34" charset="-128"/>
              </a:rPr>
              <a:t>Active Transportation </a:t>
            </a:r>
          </a:p>
          <a:p>
            <a:pPr>
              <a:buFont typeface="Wingdings" pitchFamily="2" charset="2"/>
              <a:buChar char="q"/>
            </a:pPr>
            <a:endParaRPr lang="en-US" smtClean="0">
              <a:ea typeface="ＭＳ Ｐゴシック" pitchFamily="34" charset="-128"/>
            </a:endParaRPr>
          </a:p>
          <a:p>
            <a:pPr>
              <a:buFont typeface="Wingdings" pitchFamily="2" charset="2"/>
              <a:buChar char="q"/>
            </a:pPr>
            <a:r>
              <a:rPr lang="en-US" smtClean="0">
                <a:ea typeface="ＭＳ Ｐゴシック" pitchFamily="34" charset="-128"/>
              </a:rPr>
              <a:t>Safe Routes to School</a:t>
            </a:r>
          </a:p>
          <a:p>
            <a:pPr>
              <a:buFont typeface="Wingdings" pitchFamily="2" charset="2"/>
              <a:buChar char="q"/>
            </a:pPr>
            <a:endParaRPr lang="en-US" smtClean="0">
              <a:ea typeface="ＭＳ Ｐゴシック" pitchFamily="34" charset="-128"/>
            </a:endParaRPr>
          </a:p>
          <a:p>
            <a:pPr>
              <a:buFont typeface="Wingdings" pitchFamily="2" charset="2"/>
              <a:buChar char="q"/>
            </a:pPr>
            <a:r>
              <a:rPr lang="en-US" smtClean="0">
                <a:ea typeface="ＭＳ Ｐゴシック" pitchFamily="34" charset="-128"/>
              </a:rPr>
              <a:t>Commuter Choice Programs</a:t>
            </a:r>
          </a:p>
          <a:p>
            <a:pPr>
              <a:buFont typeface="Wingdings" pitchFamily="2" charset="2"/>
              <a:buChar char="q"/>
            </a:pPr>
            <a:endParaRPr lang="en-US" smtClean="0">
              <a:ea typeface="ＭＳ Ｐゴシック" pitchFamily="34" charset="-128"/>
            </a:endParaRPr>
          </a:p>
          <a:p>
            <a:pPr>
              <a:buFont typeface="Wingdings" pitchFamily="2" charset="2"/>
              <a:buChar char="q"/>
            </a:pPr>
            <a:r>
              <a:rPr lang="en-US" smtClean="0">
                <a:ea typeface="ＭＳ Ｐゴシック" pitchFamily="34" charset="-128"/>
              </a:rPr>
              <a:t>Incentive Campaigns: Bicycle Friendly Communities </a:t>
            </a:r>
          </a:p>
          <a:p>
            <a:pPr>
              <a:buFont typeface="Wingdings" pitchFamily="2" charset="2"/>
              <a:buChar char="q"/>
            </a:pPr>
            <a:endParaRPr lang="en-US" smtClean="0">
              <a:ea typeface="ＭＳ Ｐゴシック" pitchFamily="34" charset="-128"/>
            </a:endParaRPr>
          </a:p>
          <a:p>
            <a:pPr>
              <a:buFont typeface="Wingdings" pitchFamily="2" charset="2"/>
              <a:buChar char="q"/>
            </a:pPr>
            <a:r>
              <a:rPr lang="en-US" smtClean="0">
                <a:ea typeface="ＭＳ Ｐゴシック" pitchFamily="34" charset="-128"/>
              </a:rPr>
              <a:t>Walking/Bicycle Clubs</a:t>
            </a:r>
          </a:p>
        </p:txBody>
      </p:sp>
      <p:sp>
        <p:nvSpPr>
          <p:cNvPr id="41988"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9303EC70-1CD9-4D02-8255-149D5BC64F33}" type="slidenum">
              <a:rPr lang="en-US" smtClean="0">
                <a:latin typeface="Georgia" pitchFamily="18" charset="0"/>
              </a:rPr>
              <a:pPr fontAlgn="base">
                <a:spcBef>
                  <a:spcPct val="0"/>
                </a:spcBef>
                <a:spcAft>
                  <a:spcPct val="0"/>
                </a:spcAft>
                <a:defRPr/>
              </a:pPr>
              <a:t>43</a:t>
            </a:fld>
            <a:endParaRPr lang="en-US" smtClean="0">
              <a:latin typeface="Georgia" pitchFamily="18" charset="0"/>
            </a:endParaRPr>
          </a:p>
        </p:txBody>
      </p:sp>
      <p:pic>
        <p:nvPicPr>
          <p:cNvPr id="5" name="Picture 4" descr="Central_On the move"/>
          <p:cNvPicPr>
            <a:picLocks noChangeAspect="1" noChangeArrowheads="1"/>
          </p:cNvPicPr>
          <p:nvPr/>
        </p:nvPicPr>
        <p:blipFill>
          <a:blip r:embed="rId3"/>
          <a:srcRect/>
          <a:stretch>
            <a:fillRect/>
          </a:stretch>
        </p:blipFill>
        <p:spPr bwMode="auto">
          <a:xfrm>
            <a:off x="4662488" y="2311400"/>
            <a:ext cx="4295775" cy="2700338"/>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099012" y="6253602"/>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43</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414603"/>
            <a:ext cx="8229600" cy="1143000"/>
          </a:xfrm>
        </p:spPr>
        <p:txBody>
          <a:bodyPr/>
          <a:lstStyle/>
          <a:p>
            <a:r>
              <a:rPr lang="en-US" sz="3200" i="1" dirty="0" smtClean="0">
                <a:solidFill>
                  <a:srgbClr val="FF6600"/>
                </a:solidFill>
                <a:ea typeface="ＭＳ Ｐゴシック" pitchFamily="34" charset="-128"/>
              </a:rPr>
              <a:t>Strategy 4: Policies </a:t>
            </a:r>
          </a:p>
        </p:txBody>
      </p:sp>
      <p:sp>
        <p:nvSpPr>
          <p:cNvPr id="92163" name="Content Placeholder 2"/>
          <p:cNvSpPr>
            <a:spLocks noGrp="1"/>
          </p:cNvSpPr>
          <p:nvPr>
            <p:ph sz="half" idx="1"/>
          </p:nvPr>
        </p:nvSpPr>
        <p:spPr>
          <a:xfrm>
            <a:off x="301624" y="1417638"/>
            <a:ext cx="4041775" cy="5005387"/>
          </a:xfrm>
        </p:spPr>
        <p:txBody>
          <a:bodyPr/>
          <a:lstStyle/>
          <a:p>
            <a:pPr>
              <a:buFont typeface="Wingdings" pitchFamily="2" charset="2"/>
              <a:buChar char="q"/>
            </a:pPr>
            <a:r>
              <a:rPr lang="en-US" sz="2800" dirty="0" smtClean="0">
                <a:ea typeface="ＭＳ Ｐゴシック" pitchFamily="34" charset="-128"/>
              </a:rPr>
              <a:t>School Siting – provide pedestrian accessible elementary school sites</a:t>
            </a:r>
          </a:p>
          <a:p>
            <a:pPr>
              <a:buFont typeface="Wingdings" pitchFamily="2" charset="2"/>
              <a:buChar char="q"/>
            </a:pPr>
            <a:r>
              <a:rPr lang="en-US" sz="2800" dirty="0" smtClean="0">
                <a:ea typeface="ＭＳ Ｐゴシック" pitchFamily="34" charset="-128"/>
              </a:rPr>
              <a:t>Update codes regarding density and mixed land use </a:t>
            </a:r>
          </a:p>
          <a:p>
            <a:pPr>
              <a:buFont typeface="Wingdings" pitchFamily="2" charset="2"/>
              <a:buChar char="q"/>
            </a:pPr>
            <a:r>
              <a:rPr lang="en-US" sz="2800" dirty="0" smtClean="0">
                <a:ea typeface="ＭＳ Ｐゴシック" pitchFamily="34" charset="-128"/>
              </a:rPr>
              <a:t>Develop and update guidelines for new development</a:t>
            </a:r>
          </a:p>
        </p:txBody>
      </p:sp>
      <p:sp>
        <p:nvSpPr>
          <p:cNvPr id="43012"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2864EEC0-F939-41D4-B914-28F6C14540F2}" type="slidenum">
              <a:rPr lang="en-US" smtClean="0">
                <a:latin typeface="Georgia" pitchFamily="18" charset="0"/>
              </a:rPr>
              <a:pPr fontAlgn="base">
                <a:spcBef>
                  <a:spcPct val="0"/>
                </a:spcBef>
                <a:spcAft>
                  <a:spcPct val="0"/>
                </a:spcAft>
                <a:defRPr/>
              </a:pPr>
              <a:t>44</a:t>
            </a:fld>
            <a:endParaRPr lang="en-US" smtClean="0">
              <a:latin typeface="Georgia" pitchFamily="18" charset="0"/>
            </a:endParaRPr>
          </a:p>
        </p:txBody>
      </p:sp>
      <p:pic>
        <p:nvPicPr>
          <p:cNvPr id="49154" name="Picture 2" descr="C:\Users\JCastano\AppData\Local\Microsoft\Windows\Temporary Internet Files\Content.IE5\WTIOUZ5F\MP900149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971" y="1417638"/>
            <a:ext cx="4392118" cy="500538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114324" y="6238766"/>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44</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451927"/>
            <a:ext cx="8229600" cy="1143000"/>
          </a:xfrm>
        </p:spPr>
        <p:txBody>
          <a:bodyPr/>
          <a:lstStyle/>
          <a:p>
            <a:r>
              <a:rPr lang="en-US" sz="3200" i="1" dirty="0" smtClean="0">
                <a:solidFill>
                  <a:srgbClr val="FF6600"/>
                </a:solidFill>
                <a:ea typeface="ＭＳ Ｐゴシック" pitchFamily="34" charset="-128"/>
              </a:rPr>
              <a:t>Strategy 5: Physical (Built) Projects</a:t>
            </a:r>
          </a:p>
        </p:txBody>
      </p:sp>
      <p:sp>
        <p:nvSpPr>
          <p:cNvPr id="3" name="Content Placeholder 2"/>
          <p:cNvSpPr>
            <a:spLocks noGrp="1"/>
          </p:cNvSpPr>
          <p:nvPr>
            <p:ph sz="half" idx="1"/>
          </p:nvPr>
        </p:nvSpPr>
        <p:spPr>
          <a:xfrm>
            <a:off x="301625" y="1481138"/>
            <a:ext cx="3729199" cy="4574605"/>
          </a:xfrm>
        </p:spPr>
        <p:txBody>
          <a:bodyPr>
            <a:normAutofit fontScale="92500" lnSpcReduction="20000"/>
          </a:bodyPr>
          <a:lstStyle/>
          <a:p>
            <a:pPr>
              <a:lnSpc>
                <a:spcPct val="90000"/>
              </a:lnSpc>
              <a:buFont typeface="Wingdings" pitchFamily="2" charset="2"/>
              <a:buChar char="q"/>
              <a:defRPr/>
            </a:pPr>
            <a:r>
              <a:rPr lang="en-US" dirty="0" smtClean="0">
                <a:ea typeface="Times New Roman" charset="0"/>
                <a:cs typeface="Times New Roman" charset="0"/>
              </a:rPr>
              <a:t>Build safe and well-connected pedestrian and bicycle networks</a:t>
            </a:r>
          </a:p>
          <a:p>
            <a:pPr>
              <a:lnSpc>
                <a:spcPct val="90000"/>
              </a:lnSpc>
              <a:buFont typeface="Wingdings" pitchFamily="2" charset="2"/>
              <a:buChar char="q"/>
              <a:defRPr/>
            </a:pPr>
            <a:endParaRPr lang="en-US" dirty="0" smtClean="0"/>
          </a:p>
          <a:p>
            <a:pPr>
              <a:lnSpc>
                <a:spcPct val="90000"/>
              </a:lnSpc>
              <a:buFont typeface="Wingdings" pitchFamily="2" charset="2"/>
              <a:buChar char="q"/>
              <a:defRPr/>
            </a:pPr>
            <a:r>
              <a:rPr lang="en-US" dirty="0" smtClean="0">
                <a:ea typeface="Times New Roman" charset="0"/>
                <a:cs typeface="Times New Roman" charset="0"/>
              </a:rPr>
              <a:t>Encourage mixed-use developments</a:t>
            </a:r>
          </a:p>
          <a:p>
            <a:pPr>
              <a:lnSpc>
                <a:spcPct val="90000"/>
              </a:lnSpc>
              <a:buFont typeface="Wingdings" pitchFamily="2" charset="2"/>
              <a:buChar char="q"/>
              <a:defRPr/>
            </a:pPr>
            <a:endParaRPr lang="en-US" dirty="0" smtClean="0"/>
          </a:p>
          <a:p>
            <a:pPr>
              <a:lnSpc>
                <a:spcPct val="90000"/>
              </a:lnSpc>
              <a:buFont typeface="Wingdings" pitchFamily="2" charset="2"/>
              <a:buChar char="q"/>
              <a:defRPr/>
            </a:pPr>
            <a:r>
              <a:rPr lang="en-US" dirty="0" smtClean="0">
                <a:ea typeface="Times New Roman" charset="0"/>
                <a:cs typeface="Times New Roman" charset="0"/>
              </a:rPr>
              <a:t>Adopt traffic calming measures to reduce speed, noise &amp; volumes</a:t>
            </a:r>
          </a:p>
          <a:p>
            <a:pPr>
              <a:lnSpc>
                <a:spcPct val="90000"/>
              </a:lnSpc>
              <a:buFont typeface="Wingdings" pitchFamily="2" charset="2"/>
              <a:buChar char="q"/>
              <a:defRPr/>
            </a:pPr>
            <a:endParaRPr lang="en-US" dirty="0" smtClean="0">
              <a:ea typeface="Times New Roman" charset="0"/>
              <a:cs typeface="Times New Roman" charset="0"/>
            </a:endParaRPr>
          </a:p>
          <a:p>
            <a:pPr>
              <a:lnSpc>
                <a:spcPct val="90000"/>
              </a:lnSpc>
              <a:buFont typeface="Wingdings" pitchFamily="2" charset="2"/>
              <a:buChar char="q"/>
              <a:defRPr/>
            </a:pPr>
            <a:r>
              <a:rPr lang="en-US" dirty="0" smtClean="0">
                <a:ea typeface="Times New Roman" charset="0"/>
                <a:cs typeface="Times New Roman" charset="0"/>
              </a:rPr>
              <a:t>Create pleasant and attractive pedestrian &amp; bicycling settings</a:t>
            </a:r>
            <a:endParaRPr lang="en-US" dirty="0" smtClean="0"/>
          </a:p>
          <a:p>
            <a:pPr>
              <a:buFont typeface="Wingdings 2" pitchFamily="-111" charset="2"/>
              <a:buChar char=""/>
              <a:defRPr/>
            </a:pPr>
            <a:endParaRPr lang="en-US" dirty="0"/>
          </a:p>
        </p:txBody>
      </p:sp>
      <p:sp>
        <p:nvSpPr>
          <p:cNvPr id="44036"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80B956F4-C8B1-46E3-B49B-52B3AA18BEEB}" type="slidenum">
              <a:rPr lang="en-US" smtClean="0">
                <a:latin typeface="Georgia" pitchFamily="18" charset="0"/>
              </a:rPr>
              <a:pPr fontAlgn="base">
                <a:spcBef>
                  <a:spcPct val="0"/>
                </a:spcBef>
                <a:spcAft>
                  <a:spcPct val="0"/>
                </a:spcAft>
                <a:defRPr/>
              </a:pPr>
              <a:t>45</a:t>
            </a:fld>
            <a:endParaRPr lang="en-US" smtClean="0">
              <a:latin typeface="Georgia" pitchFamily="18" charset="0"/>
            </a:endParaRPr>
          </a:p>
        </p:txBody>
      </p:sp>
      <p:pic>
        <p:nvPicPr>
          <p:cNvPr id="177154" name="Picture 2" descr="http://www.clinicalcorrelations.org/wp-content/uploads/2009/06/ru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691" y="1481138"/>
            <a:ext cx="4626334" cy="457460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099012" y="6242934"/>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45</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81000" y="685800"/>
            <a:ext cx="2362200" cy="990600"/>
          </a:xfrm>
        </p:spPr>
        <p:txBody>
          <a:bodyPr/>
          <a:lstStyle/>
          <a:p>
            <a:pPr eaLnBrk="1" hangingPunct="1"/>
            <a:r>
              <a:rPr lang="en-US" smtClean="0">
                <a:ea typeface="ＭＳ Ｐゴシック" pitchFamily="34" charset="-128"/>
              </a:rPr>
              <a:t>Homework Options</a:t>
            </a:r>
          </a:p>
        </p:txBody>
      </p:sp>
      <p:sp>
        <p:nvSpPr>
          <p:cNvPr id="9" name="Content Placeholder 8"/>
          <p:cNvSpPr>
            <a:spLocks noGrp="1"/>
          </p:cNvSpPr>
          <p:nvPr>
            <p:ph idx="1"/>
          </p:nvPr>
        </p:nvSpPr>
        <p:spPr>
          <a:xfrm>
            <a:off x="3155197" y="1020764"/>
            <a:ext cx="5638800" cy="1931986"/>
          </a:xfrm>
          <a:ln>
            <a:miter lim="800000"/>
            <a:headEnd/>
            <a:tailEnd/>
          </a:ln>
          <a:extLst/>
        </p:spPr>
        <p:txBody>
          <a:bodyPr>
            <a:normAutofit fontScale="85000" lnSpcReduction="20000"/>
          </a:bodyPr>
          <a:lstStyle/>
          <a:p>
            <a:pPr marL="1463040" lvl="5" indent="0">
              <a:buFont typeface="Wingdings 2"/>
              <a:buNone/>
              <a:defRPr/>
            </a:pPr>
            <a:r>
              <a:rPr lang="en-US" sz="3200" dirty="0" smtClean="0">
                <a:solidFill>
                  <a:srgbClr val="FF6600"/>
                </a:solidFill>
              </a:rPr>
              <a:t>THANK YOU!!!</a:t>
            </a:r>
          </a:p>
          <a:p>
            <a:pPr marL="1463040" lvl="5" indent="0">
              <a:buFont typeface="Wingdings 2"/>
              <a:buNone/>
              <a:defRPr/>
            </a:pPr>
            <a:endParaRPr lang="en-US" dirty="0">
              <a:solidFill>
                <a:srgbClr val="FF6600"/>
              </a:solidFill>
            </a:endParaRPr>
          </a:p>
          <a:p>
            <a:pPr>
              <a:buFont typeface="Wingdings 2" pitchFamily="-111" charset="2"/>
              <a:buChar char=""/>
              <a:defRPr/>
            </a:pPr>
            <a:r>
              <a:rPr lang="en-US" dirty="0" smtClean="0"/>
              <a:t>Questions?</a:t>
            </a:r>
          </a:p>
          <a:p>
            <a:pPr marL="0" indent="0">
              <a:buNone/>
              <a:defRPr/>
            </a:pPr>
            <a:endParaRPr lang="en-US" dirty="0" smtClean="0"/>
          </a:p>
          <a:p>
            <a:pPr>
              <a:buFont typeface="Wingdings 2" pitchFamily="-111" charset="2"/>
              <a:buChar char=""/>
              <a:defRPr/>
            </a:pPr>
            <a:r>
              <a:rPr lang="en-US" dirty="0" smtClean="0"/>
              <a:t>Comments?</a:t>
            </a:r>
          </a:p>
        </p:txBody>
      </p:sp>
      <p:sp>
        <p:nvSpPr>
          <p:cNvPr id="94211" name="Text Placeholder 6"/>
          <p:cNvSpPr>
            <a:spLocks noGrp="1"/>
          </p:cNvSpPr>
          <p:nvPr>
            <p:ph type="body" sz="half" idx="2"/>
          </p:nvPr>
        </p:nvSpPr>
        <p:spPr>
          <a:xfrm>
            <a:off x="257175" y="1704975"/>
            <a:ext cx="2362200" cy="4495800"/>
          </a:xfrm>
        </p:spPr>
        <p:txBody>
          <a:bodyPr/>
          <a:lstStyle/>
          <a:p>
            <a:r>
              <a:rPr lang="en-US" sz="2000" dirty="0" smtClean="0">
                <a:solidFill>
                  <a:schemeClr val="tx1"/>
                </a:solidFill>
                <a:ea typeface="ＭＳ Ｐゴシック" pitchFamily="34" charset="-128"/>
              </a:rPr>
              <a:t>1. Complete the Healthy Design Checklist </a:t>
            </a:r>
          </a:p>
          <a:p>
            <a:r>
              <a:rPr lang="en-US" sz="2000" dirty="0" smtClean="0">
                <a:solidFill>
                  <a:schemeClr val="tx1"/>
                </a:solidFill>
                <a:ea typeface="ＭＳ Ｐゴシック" pitchFamily="34" charset="-128"/>
              </a:rPr>
              <a:t>2. Attend a Planning Commission Meeting</a:t>
            </a:r>
          </a:p>
          <a:p>
            <a:r>
              <a:rPr lang="en-US" sz="2000" dirty="0" smtClean="0">
                <a:solidFill>
                  <a:schemeClr val="tx1"/>
                </a:solidFill>
                <a:ea typeface="ＭＳ Ｐゴシック" pitchFamily="34" charset="-128"/>
              </a:rPr>
              <a:t>3. Read Article for Module 7 Leadership, Advocacy and Policy Development</a:t>
            </a:r>
            <a:endParaRPr lang="en-US" sz="1400" dirty="0" smtClean="0">
              <a:ea typeface="ＭＳ Ｐゴシック" pitchFamily="34" charset="-128"/>
            </a:endParaRPr>
          </a:p>
        </p:txBody>
      </p:sp>
      <p:sp>
        <p:nvSpPr>
          <p:cNvPr id="45061"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D06D8BC4-AAEB-4943-914D-19D706828D9E}" type="slidenum">
              <a:rPr lang="en-US" smtClean="0">
                <a:latin typeface="Georgia" pitchFamily="18" charset="0"/>
              </a:rPr>
              <a:pPr fontAlgn="base">
                <a:spcBef>
                  <a:spcPct val="0"/>
                </a:spcBef>
                <a:spcAft>
                  <a:spcPct val="0"/>
                </a:spcAft>
                <a:defRPr/>
              </a:pPr>
              <a:t>46</a:t>
            </a:fld>
            <a:endParaRPr lang="en-US" smtClean="0">
              <a:latin typeface="Georgia" pitchFamily="18" charset="0"/>
            </a:endParaRPr>
          </a:p>
        </p:txBody>
      </p:sp>
      <p:pic>
        <p:nvPicPr>
          <p:cNvPr id="6" name="Picture 4" descr="bouncing balls,business,metaphors,businessmen,businesswomen,exercises,leisure,metaphors,people,playing,sports,suits,teamwork"/>
          <p:cNvPicPr>
            <a:picLocks noChangeAspect="1" noChangeArrowheads="1"/>
          </p:cNvPicPr>
          <p:nvPr/>
        </p:nvPicPr>
        <p:blipFill>
          <a:blip r:embed="rId3"/>
          <a:srcRect/>
          <a:stretch>
            <a:fillRect/>
          </a:stretch>
        </p:blipFill>
        <p:spPr bwMode="auto">
          <a:xfrm>
            <a:off x="5517397" y="1819276"/>
            <a:ext cx="3276600" cy="3276600"/>
          </a:xfrm>
          <a:prstGeom prst="rect">
            <a:avLst/>
          </a:prstGeom>
          <a:ln>
            <a:noFill/>
          </a:ln>
          <a:effectLst>
            <a:softEdge rad="112500"/>
          </a:effectLst>
        </p:spPr>
      </p:pic>
      <p:pic>
        <p:nvPicPr>
          <p:cNvPr id="7" name="Picture 8" descr="View details"/>
          <p:cNvPicPr>
            <a:picLocks noChangeAspect="1" noChangeArrowheads="1"/>
          </p:cNvPicPr>
          <p:nvPr/>
        </p:nvPicPr>
        <p:blipFill>
          <a:blip r:embed="rId4"/>
          <a:srcRect/>
          <a:stretch>
            <a:fillRect/>
          </a:stretch>
        </p:blipFill>
        <p:spPr bwMode="auto">
          <a:xfrm>
            <a:off x="3071377" y="3754755"/>
            <a:ext cx="2446020" cy="2446020"/>
          </a:xfrm>
          <a:prstGeom prst="rect">
            <a:avLst/>
          </a:prstGeom>
          <a:ln>
            <a:noFill/>
          </a:ln>
          <a:effectLst>
            <a:softEdge rad="112500"/>
          </a:effectLst>
        </p:spPr>
      </p:pic>
      <p:sp>
        <p:nvSpPr>
          <p:cNvPr id="8" name="Rounded Rectangle 7"/>
          <p:cNvSpPr/>
          <p:nvPr/>
        </p:nvSpPr>
        <p:spPr>
          <a:xfrm>
            <a:off x="228600" y="61643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0735"/>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169672" y="623876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099010" y="6243279"/>
            <a:ext cx="44437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46</a:t>
            </a:fld>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1625" y="114300"/>
            <a:ext cx="8534400" cy="625475"/>
          </a:xfrm>
        </p:spPr>
        <p:txBody>
          <a:bodyPr/>
          <a:lstStyle/>
          <a:p>
            <a:r>
              <a:rPr lang="en-US" sz="3200" dirty="0" smtClean="0">
                <a:solidFill>
                  <a:srgbClr val="FF6600"/>
                </a:solidFill>
                <a:ea typeface="ＭＳ Ｐゴシック" pitchFamily="34" charset="-128"/>
              </a:rPr>
              <a:t>What is the </a:t>
            </a:r>
            <a:r>
              <a:rPr lang="en-US" sz="3200" i="1" dirty="0" smtClean="0">
                <a:solidFill>
                  <a:srgbClr val="FF6600"/>
                </a:solidFill>
                <a:ea typeface="ＭＳ Ｐゴシック" pitchFamily="34" charset="-128"/>
              </a:rPr>
              <a:t>built environment</a:t>
            </a:r>
            <a:r>
              <a:rPr lang="en-US" sz="3200" dirty="0" smtClean="0">
                <a:solidFill>
                  <a:srgbClr val="FF6600"/>
                </a:solidFill>
                <a:ea typeface="ＭＳ Ｐゴシック" pitchFamily="34" charset="-128"/>
              </a:rPr>
              <a:t>?</a:t>
            </a:r>
          </a:p>
        </p:txBody>
      </p:sp>
      <p:sp>
        <p:nvSpPr>
          <p:cNvPr id="10" name="Slide Number Placeholder 11"/>
          <p:cNvSpPr>
            <a:spLocks noGrp="1"/>
          </p:cNvSpPr>
          <p:nvPr>
            <p:ph type="sldNum" sz="quarter" idx="12"/>
          </p:nvPr>
        </p:nvSpPr>
        <p:spPr>
          <a:xfrm>
            <a:off x="8531352" y="6254496"/>
            <a:ext cx="301752" cy="301752"/>
          </a:xfrm>
        </p:spPr>
        <p:txBody>
          <a:bodyPr/>
          <a:lstStyle/>
          <a:p>
            <a:pPr algn="ctr"/>
            <a:fld id="{521239CC-C9A0-C74A-85D4-9A0DCFB619A4}" type="slidenum">
              <a:rPr lang="en-US" sz="1125" smtClean="0">
                <a:solidFill>
                  <a:schemeClr val="tx1"/>
                </a:solidFill>
                <a:latin typeface="Capitals"/>
                <a:cs typeface="Capitals"/>
              </a:rPr>
              <a:pPr algn="ctr"/>
              <a:t>5</a:t>
            </a:fld>
            <a:endParaRPr lang="en-US" sz="1125" dirty="0">
              <a:solidFill>
                <a:schemeClr val="tx1"/>
              </a:solidFill>
              <a:latin typeface="Capitals"/>
              <a:cs typeface="Capitals"/>
            </a:endParaRPr>
          </a:p>
        </p:txBody>
      </p:sp>
      <p:pic>
        <p:nvPicPr>
          <p:cNvPr id="165890" name="Picture 2" descr="http://www.wcif.org/resource/resmgr/images/brandon_city_view.jpg"/>
          <p:cNvPicPr>
            <a:picLocks noChangeAspect="1" noChangeArrowheads="1"/>
          </p:cNvPicPr>
          <p:nvPr/>
        </p:nvPicPr>
        <p:blipFill rotWithShape="1">
          <a:blip r:embed="rId3">
            <a:extLst>
              <a:ext uri="{28A0092B-C50C-407E-A947-70E740481C1C}">
                <a14:useLocalDpi xmlns:a14="http://schemas.microsoft.com/office/drawing/2010/main" val="0"/>
              </a:ext>
            </a:extLst>
          </a:blip>
          <a:srcRect l="2050" t="2567" r="1819" b="4172"/>
          <a:stretch/>
        </p:blipFill>
        <p:spPr bwMode="auto">
          <a:xfrm>
            <a:off x="625716" y="891251"/>
            <a:ext cx="7795768" cy="4809881"/>
          </a:xfrm>
          <a:prstGeom prst="roundRect">
            <a:avLst>
              <a:gd name="adj" fmla="val 8594"/>
            </a:avLst>
          </a:prstGeom>
          <a:solidFill>
            <a:srgbClr val="FFFFFF">
              <a:shade val="85000"/>
            </a:srgbClr>
          </a:solidFill>
          <a:ln>
            <a:noFill/>
          </a:ln>
          <a:effectLst/>
          <a:extLst/>
        </p:spPr>
      </p:pic>
      <p:sp>
        <p:nvSpPr>
          <p:cNvPr id="23555" name="Content Placeholder 2"/>
          <p:cNvSpPr>
            <a:spLocks noGrp="1"/>
          </p:cNvSpPr>
          <p:nvPr>
            <p:ph idx="1"/>
          </p:nvPr>
        </p:nvSpPr>
        <p:spPr>
          <a:xfrm>
            <a:off x="409568" y="891251"/>
            <a:ext cx="2945160" cy="1736202"/>
          </a:xfrm>
          <a:prstGeom prst="roundRect">
            <a:avLst/>
          </a:prstGeom>
          <a:solidFill>
            <a:schemeClr val="bg1"/>
          </a:solidFill>
          <a:ln w="57150">
            <a:solidFill>
              <a:schemeClr val="accent6"/>
            </a:solidFill>
          </a:ln>
        </p:spPr>
        <p:txBody>
          <a:bodyPr>
            <a:normAutofit fontScale="55000" lnSpcReduction="20000"/>
          </a:bodyPr>
          <a:lstStyle/>
          <a:p>
            <a:pPr marL="0" indent="0">
              <a:buNone/>
            </a:pPr>
            <a:r>
              <a:rPr lang="en-US" sz="4400" b="1" dirty="0" smtClean="0">
                <a:solidFill>
                  <a:schemeClr val="accent6"/>
                </a:solidFill>
                <a:ea typeface="ＭＳ Ｐゴシック" pitchFamily="34" charset="-128"/>
              </a:rPr>
              <a:t>A: </a:t>
            </a:r>
            <a:r>
              <a:rPr lang="en-US" sz="4400" b="1" dirty="0" smtClean="0">
                <a:ea typeface="ＭＳ Ｐゴシック" pitchFamily="34" charset="-128"/>
              </a:rPr>
              <a:t>All aspects of our surroundings that are constructed by people: buildings, roads, parks, etc. </a:t>
            </a:r>
          </a:p>
          <a:p>
            <a:pPr>
              <a:buFont typeface="Wingdings 2" pitchFamily="18" charset="2"/>
              <a:buNone/>
            </a:pPr>
            <a:endParaRPr lang="en-US" dirty="0" smtClean="0">
              <a:ea typeface="ＭＳ Ｐゴシック" pitchFamily="34" charset="-128"/>
            </a:endParaRPr>
          </a:p>
        </p:txBody>
      </p:sp>
      <p:sp>
        <p:nvSpPr>
          <p:cNvPr id="6" name="Rounded Rectangle 5"/>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Q: WHAT IS THE </a:t>
            </a:r>
            <a:r>
              <a:rPr lang="en-US" sz="3200" b="1" i="1" dirty="0" smtClean="0"/>
              <a:t>BUILT</a:t>
            </a:r>
            <a:r>
              <a:rPr lang="en-US" sz="3200" dirty="0" smtClean="0"/>
              <a:t> ENVIRONMENT?</a:t>
            </a:r>
            <a:endParaRPr lang="en-US" sz="3200" dirty="0"/>
          </a:p>
        </p:txBody>
      </p:sp>
      <p:cxnSp>
        <p:nvCxnSpPr>
          <p:cNvPr id="17" name="Straight Arrow Connector 16"/>
          <p:cNvCxnSpPr/>
          <p:nvPr/>
        </p:nvCxnSpPr>
        <p:spPr>
          <a:xfrm>
            <a:off x="2754775" y="2627453"/>
            <a:ext cx="599953" cy="2338086"/>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8465859"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cxnSp>
        <p:nvCxnSpPr>
          <p:cNvPr id="5" name="Straight Arrow Connector 4"/>
          <p:cNvCxnSpPr/>
          <p:nvPr/>
        </p:nvCxnSpPr>
        <p:spPr>
          <a:xfrm>
            <a:off x="3354728" y="2071868"/>
            <a:ext cx="1168872" cy="1458410"/>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206186" y="2571508"/>
            <a:ext cx="1365814" cy="1676401"/>
          </a:xfrm>
          <a:prstGeom prst="straightConnector1">
            <a:avLst/>
          </a:prstGeom>
          <a:ln w="762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263" y="1371601"/>
            <a:ext cx="8388696" cy="4554637"/>
          </a:xfrm>
        </p:spPr>
        <p:txBody>
          <a:bodyPr>
            <a:noAutofit/>
          </a:bodyPr>
          <a:lstStyle/>
          <a:p>
            <a:pPr>
              <a:buFont typeface="Wingdings 2" pitchFamily="-111" charset="2"/>
              <a:buChar char=""/>
              <a:defRPr/>
            </a:pPr>
            <a:r>
              <a:rPr lang="en-US" sz="2400" dirty="0" smtClean="0"/>
              <a:t>Research shows there is a relationship between how </a:t>
            </a:r>
            <a:r>
              <a:rPr lang="en-US" sz="2400" dirty="0"/>
              <a:t>our </a:t>
            </a:r>
            <a:r>
              <a:rPr lang="en-US" sz="2400" dirty="0" smtClean="0"/>
              <a:t>communities</a:t>
            </a:r>
            <a:r>
              <a:rPr lang="en-US" sz="2400" dirty="0"/>
              <a:t> </a:t>
            </a:r>
            <a:r>
              <a:rPr lang="en-US" sz="2400" dirty="0" smtClean="0"/>
              <a:t>are laid </a:t>
            </a:r>
            <a:r>
              <a:rPr lang="en-US" sz="2400" dirty="0"/>
              <a:t>out </a:t>
            </a:r>
            <a:r>
              <a:rPr lang="en-US" sz="2400" dirty="0" smtClean="0"/>
              <a:t>and our health</a:t>
            </a:r>
          </a:p>
          <a:p>
            <a:pPr>
              <a:buFont typeface="Wingdings 2" pitchFamily="-111" charset="2"/>
              <a:buChar char=""/>
              <a:defRPr/>
            </a:pPr>
            <a:r>
              <a:rPr lang="en-US" sz="2400" dirty="0" smtClean="0"/>
              <a:t>Strong </a:t>
            </a:r>
            <a:r>
              <a:rPr lang="en-US" sz="2400" dirty="0"/>
              <a:t>links exist </a:t>
            </a:r>
            <a:r>
              <a:rPr lang="en-US" sz="2400" dirty="0" smtClean="0"/>
              <a:t>between the </a:t>
            </a:r>
            <a:r>
              <a:rPr lang="en-US" sz="2400" dirty="0"/>
              <a:t>transportation choices we </a:t>
            </a:r>
            <a:r>
              <a:rPr lang="en-US" sz="2400" dirty="0" smtClean="0"/>
              <a:t>make</a:t>
            </a:r>
          </a:p>
          <a:p>
            <a:pPr marL="0" indent="0">
              <a:buNone/>
              <a:defRPr/>
            </a:pPr>
            <a:r>
              <a:rPr lang="en-US" sz="2400" dirty="0" smtClean="0"/>
              <a:t> and health </a:t>
            </a:r>
            <a:r>
              <a:rPr lang="en-US" sz="2400" dirty="0"/>
              <a:t>risk </a:t>
            </a:r>
            <a:r>
              <a:rPr lang="en-US" sz="2400" dirty="0" smtClean="0"/>
              <a:t>factors </a:t>
            </a:r>
          </a:p>
          <a:p>
            <a:pPr>
              <a:buFont typeface="Wingdings 2" pitchFamily="-111" charset="2"/>
              <a:buChar char=""/>
              <a:defRPr/>
            </a:pPr>
            <a:r>
              <a:rPr lang="en-US" sz="2400" dirty="0"/>
              <a:t>C</a:t>
            </a:r>
            <a:r>
              <a:rPr lang="en-US" sz="2400" dirty="0" smtClean="0"/>
              <a:t>lear </a:t>
            </a:r>
            <a:r>
              <a:rPr lang="en-US" sz="2400" dirty="0"/>
              <a:t>links exist </a:t>
            </a:r>
            <a:r>
              <a:rPr lang="en-US" sz="2400" dirty="0" smtClean="0"/>
              <a:t>between </a:t>
            </a:r>
          </a:p>
          <a:p>
            <a:pPr marL="0" indent="0">
              <a:buNone/>
              <a:defRPr/>
            </a:pPr>
            <a:r>
              <a:rPr lang="en-US" sz="2400" dirty="0" smtClean="0"/>
              <a:t>limited physical </a:t>
            </a:r>
            <a:r>
              <a:rPr lang="en-US" sz="2400" dirty="0" smtClean="0"/>
              <a:t>activity </a:t>
            </a:r>
          </a:p>
          <a:p>
            <a:pPr marL="0" indent="0">
              <a:buNone/>
              <a:defRPr/>
            </a:pPr>
            <a:r>
              <a:rPr lang="en-US" sz="2400" dirty="0" smtClean="0"/>
              <a:t>opportunities </a:t>
            </a:r>
            <a:r>
              <a:rPr lang="en-US" sz="2400" dirty="0"/>
              <a:t>and </a:t>
            </a:r>
            <a:endParaRPr lang="en-US" sz="2400" dirty="0" smtClean="0"/>
          </a:p>
          <a:p>
            <a:pPr marL="0" indent="0">
              <a:buNone/>
              <a:defRPr/>
            </a:pPr>
            <a:r>
              <a:rPr lang="en-US" sz="2400" dirty="0" smtClean="0"/>
              <a:t>obesity &amp; chronic </a:t>
            </a:r>
          </a:p>
          <a:p>
            <a:pPr marL="0" indent="0">
              <a:buNone/>
              <a:defRPr/>
            </a:pPr>
            <a:r>
              <a:rPr lang="en-US" sz="2400" dirty="0" smtClean="0"/>
              <a:t>diseases (heart </a:t>
            </a:r>
            <a:r>
              <a:rPr lang="en-US" sz="2400" dirty="0"/>
              <a:t>disease, </a:t>
            </a:r>
            <a:endParaRPr lang="en-US" sz="2400" dirty="0" smtClean="0"/>
          </a:p>
          <a:p>
            <a:pPr marL="0" indent="0">
              <a:buNone/>
              <a:defRPr/>
            </a:pPr>
            <a:r>
              <a:rPr lang="en-US" sz="2400" dirty="0" smtClean="0"/>
              <a:t>stroke</a:t>
            </a:r>
            <a:r>
              <a:rPr lang="en-US" sz="2400" dirty="0"/>
              <a:t>, diabetes, </a:t>
            </a:r>
            <a:r>
              <a:rPr lang="en-US" sz="2400" dirty="0" smtClean="0"/>
              <a:t>etc.) </a:t>
            </a:r>
          </a:p>
          <a:p>
            <a:pPr>
              <a:buFont typeface="Wingdings 2" pitchFamily="-111" charset="2"/>
              <a:buChar char=""/>
              <a:defRPr/>
            </a:pPr>
            <a:endParaRPr lang="en-US" sz="2400" dirty="0"/>
          </a:p>
        </p:txBody>
      </p:sp>
      <p:sp>
        <p:nvSpPr>
          <p:cNvPr id="21508" name="Slide Number Placeholder 6"/>
          <p:cNvSpPr>
            <a:spLocks noGrp="1"/>
          </p:cNvSpPr>
          <p:nvPr>
            <p:ph type="sldNum" sz="quarter" idx="12"/>
          </p:nvPr>
        </p:nvSpPr>
        <p:spPr bwMode="auto">
          <a:ln>
            <a:miter lim="800000"/>
            <a:headEnd/>
            <a:tailEnd/>
          </a:ln>
        </p:spPr>
        <p:txBody>
          <a:bodyPr/>
          <a:lstStyle/>
          <a:p>
            <a:pPr fontAlgn="base">
              <a:spcBef>
                <a:spcPct val="0"/>
              </a:spcBef>
              <a:spcAft>
                <a:spcPct val="0"/>
              </a:spcAft>
              <a:defRPr/>
            </a:pPr>
            <a:fld id="{F51046F7-BC14-4617-BCFE-E31C147BD90F}" type="slidenum">
              <a:rPr lang="en-US" smtClean="0">
                <a:latin typeface="Georgia" pitchFamily="18" charset="0"/>
              </a:rPr>
              <a:pPr fontAlgn="base">
                <a:spcBef>
                  <a:spcPct val="0"/>
                </a:spcBef>
                <a:spcAft>
                  <a:spcPct val="0"/>
                </a:spcAft>
                <a:defRPr/>
              </a:pPr>
              <a:t>6</a:t>
            </a:fld>
            <a:endParaRPr lang="en-US" dirty="0" smtClean="0">
              <a:latin typeface="Georgia" pitchFamily="18" charset="0"/>
            </a:endParaRPr>
          </a:p>
        </p:txBody>
      </p:sp>
      <p:sp>
        <p:nvSpPr>
          <p:cNvPr id="7" name="Rounded Rectangle 6"/>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917294"/>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t>HOW DOES OUR BUILT ENVIRONMENT AFFECT OUR HEALTH?</a:t>
            </a:r>
            <a:endParaRPr lang="en-US" sz="3200" dirty="0"/>
          </a:p>
        </p:txBody>
      </p:sp>
      <p:sp>
        <p:nvSpPr>
          <p:cNvPr id="9" name="Oval 8"/>
          <p:cNvSpPr/>
          <p:nvPr/>
        </p:nvSpPr>
        <p:spPr>
          <a:xfrm>
            <a:off x="8512159"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531352" y="6254496"/>
            <a:ext cx="301752"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6</a:t>
            </a:fld>
            <a:endParaRPr lang="en-US" sz="1125" dirty="0">
              <a:solidFill>
                <a:schemeClr val="tx1"/>
              </a:solidFill>
              <a:latin typeface="Capitals"/>
              <a:cs typeface="Capitals"/>
            </a:endParaRPr>
          </a:p>
        </p:txBody>
      </p:sp>
      <p:pic>
        <p:nvPicPr>
          <p:cNvPr id="11" name="Picture 10" descr="CoverArt.jpg"/>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005888" y="2702808"/>
            <a:ext cx="3211691" cy="32116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sz="half" idx="1"/>
          </p:nvPr>
        </p:nvSpPr>
        <p:spPr>
          <a:xfrm>
            <a:off x="0" y="943471"/>
            <a:ext cx="4030980" cy="4879813"/>
          </a:xfrm>
        </p:spPr>
        <p:txBody>
          <a:bodyPr>
            <a:normAutofit fontScale="92500" lnSpcReduction="10000"/>
          </a:bodyPr>
          <a:lstStyle/>
          <a:p>
            <a:pPr>
              <a:lnSpc>
                <a:spcPct val="90000"/>
              </a:lnSpc>
            </a:pPr>
            <a:r>
              <a:rPr lang="en-US" sz="2800" b="1" dirty="0" smtClean="0">
                <a:solidFill>
                  <a:schemeClr val="accent6"/>
                </a:solidFill>
                <a:ea typeface="ＭＳ Ｐゴシック" pitchFamily="34" charset="-128"/>
              </a:rPr>
              <a:t>1 in 3 </a:t>
            </a:r>
            <a:r>
              <a:rPr lang="en-US" sz="2800" dirty="0" smtClean="0">
                <a:ea typeface="ＭＳ Ｐゴシック" pitchFamily="34" charset="-128"/>
              </a:rPr>
              <a:t>high school youth do not engage in vigorous physical activity</a:t>
            </a:r>
          </a:p>
          <a:p>
            <a:pPr>
              <a:lnSpc>
                <a:spcPct val="90000"/>
              </a:lnSpc>
            </a:pPr>
            <a:endParaRPr lang="en-US" sz="1000" dirty="0" smtClean="0">
              <a:ea typeface="ＭＳ Ｐゴシック" pitchFamily="34" charset="-128"/>
            </a:endParaRPr>
          </a:p>
          <a:p>
            <a:pPr>
              <a:lnSpc>
                <a:spcPct val="90000"/>
              </a:lnSpc>
            </a:pPr>
            <a:r>
              <a:rPr lang="en-US" sz="2800" dirty="0" smtClean="0">
                <a:ea typeface="ＭＳ Ｐゴシック" pitchFamily="34" charset="-128"/>
              </a:rPr>
              <a:t>Less than </a:t>
            </a:r>
            <a:r>
              <a:rPr lang="en-US" sz="2800" b="1" dirty="0" smtClean="0">
                <a:solidFill>
                  <a:schemeClr val="accent6"/>
                </a:solidFill>
                <a:ea typeface="ＭＳ Ｐゴシック" pitchFamily="34" charset="-128"/>
              </a:rPr>
              <a:t>30% </a:t>
            </a:r>
            <a:r>
              <a:rPr lang="en-US" sz="2800" dirty="0" smtClean="0">
                <a:ea typeface="ＭＳ Ｐゴシック" pitchFamily="34" charset="-128"/>
              </a:rPr>
              <a:t>regularly attend</a:t>
            </a:r>
            <a:r>
              <a:rPr lang="en-US" sz="2800" dirty="0">
                <a:ea typeface="ＭＳ Ｐゴシック" pitchFamily="34" charset="-128"/>
              </a:rPr>
              <a:t> </a:t>
            </a:r>
            <a:r>
              <a:rPr lang="en-US" sz="2800" dirty="0" smtClean="0">
                <a:ea typeface="ＭＳ Ｐゴシック" pitchFamily="34" charset="-128"/>
              </a:rPr>
              <a:t>daily </a:t>
            </a:r>
            <a:r>
              <a:rPr lang="en-US" sz="2800" dirty="0" smtClean="0">
                <a:ea typeface="ＭＳ Ｐゴシック" pitchFamily="34" charset="-128"/>
              </a:rPr>
              <a:t>physical education</a:t>
            </a:r>
          </a:p>
          <a:p>
            <a:pPr>
              <a:lnSpc>
                <a:spcPct val="90000"/>
              </a:lnSpc>
            </a:pPr>
            <a:endParaRPr lang="en-US" sz="1000" dirty="0" smtClean="0">
              <a:ea typeface="ＭＳ Ｐゴシック" pitchFamily="34" charset="-128"/>
            </a:endParaRPr>
          </a:p>
          <a:p>
            <a:pPr>
              <a:lnSpc>
                <a:spcPct val="90000"/>
              </a:lnSpc>
            </a:pPr>
            <a:r>
              <a:rPr lang="en-US" sz="2800" dirty="0" smtClean="0">
                <a:ea typeface="ＭＳ Ｐゴシック" pitchFamily="34" charset="-128"/>
              </a:rPr>
              <a:t>Children spend more time watching TV </a:t>
            </a:r>
            <a:r>
              <a:rPr lang="en-US" sz="2800" dirty="0" smtClean="0">
                <a:ea typeface="ＭＳ Ｐゴシック" pitchFamily="34" charset="-128"/>
              </a:rPr>
              <a:t>and </a:t>
            </a:r>
            <a:r>
              <a:rPr lang="en-US" sz="2800" dirty="0" smtClean="0">
                <a:ea typeface="ＭＳ Ｐゴシック" pitchFamily="34" charset="-128"/>
              </a:rPr>
              <a:t>playing </a:t>
            </a:r>
            <a:r>
              <a:rPr lang="en-US" sz="2800" dirty="0">
                <a:ea typeface="ＭＳ Ｐゴシック" pitchFamily="34" charset="-128"/>
              </a:rPr>
              <a:t>video games each year than they do attending school</a:t>
            </a:r>
          </a:p>
          <a:p>
            <a:pPr marL="0" indent="0">
              <a:lnSpc>
                <a:spcPct val="90000"/>
              </a:lnSpc>
              <a:buNone/>
            </a:pPr>
            <a:r>
              <a:rPr lang="en-US" sz="2800" dirty="0" smtClean="0">
                <a:ea typeface="ＭＳ Ｐゴシック" pitchFamily="34" charset="-128"/>
              </a:rPr>
              <a:t> </a:t>
            </a: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p:txBody>
      </p:sp>
      <p:pic>
        <p:nvPicPr>
          <p:cNvPr id="32772" name="Picture 4" descr="overweight child watching television eating chips"/>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030980" y="943471"/>
            <a:ext cx="4874526" cy="3342345"/>
          </a:xfrm>
          <a:prstGeom prst="roundRect">
            <a:avLst>
              <a:gd name="adj" fmla="val 8594"/>
            </a:avLst>
          </a:prstGeom>
          <a:solidFill>
            <a:srgbClr val="FFFFFF">
              <a:shade val="85000"/>
            </a:srgbClr>
          </a:solidFill>
          <a:ln>
            <a:noFill/>
          </a:ln>
          <a:effectLst>
            <a:outerShdw dist="35921" dir="2700000" algn="ctr" rotWithShape="0">
              <a:srgbClr val="808080"/>
            </a:outerShdw>
          </a:effectLst>
          <a:extLst/>
        </p:spPr>
      </p:pic>
      <p:sp>
        <p:nvSpPr>
          <p:cNvPr id="6" name="Rounded Rectangle 5"/>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TRENDS AMONG YOUTH</a:t>
            </a:r>
            <a:endParaRPr lang="en-US" sz="2800" dirty="0"/>
          </a:p>
        </p:txBody>
      </p:sp>
      <p:sp>
        <p:nvSpPr>
          <p:cNvPr id="8" name="Oval 7"/>
          <p:cNvSpPr/>
          <p:nvPr/>
        </p:nvSpPr>
        <p:spPr>
          <a:xfrm>
            <a:off x="8523734" y="622348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531352" y="6254496"/>
            <a:ext cx="301752" cy="301752"/>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latin typeface="Capitals"/>
                <a:cs typeface="Capitals"/>
              </a:rPr>
              <a:pPr algn="ctr"/>
              <a:t>7</a:t>
            </a:fld>
            <a:endParaRPr lang="en-US" sz="1125" dirty="0">
              <a:latin typeface="Capitals"/>
              <a:cs typeface="Capitals"/>
            </a:endParaRPr>
          </a:p>
        </p:txBody>
      </p:sp>
      <p:pic>
        <p:nvPicPr>
          <p:cNvPr id="43010" name="Picture 2" descr="C:\Users\acabal1\AppData\Local\Microsoft\Windows\Temporary Internet Files\Content.IE5\DZ2PCQYT\MC90043478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98999">
            <a:off x="5026093" y="3645813"/>
            <a:ext cx="2681935" cy="2681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box(in)">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771">
                                            <p:txEl>
                                              <p:pRg st="2" end="2"/>
                                            </p:txEl>
                                          </p:spTgt>
                                        </p:tgtEl>
                                        <p:attrNameLst>
                                          <p:attrName>style.visibility</p:attrName>
                                        </p:attrNameLst>
                                      </p:cBhvr>
                                      <p:to>
                                        <p:strVal val="visible"/>
                                      </p:to>
                                    </p:set>
                                    <p:animEffect transition="in" filter="box(in)">
                                      <p:cBhvr>
                                        <p:cTn id="12" dur="500"/>
                                        <p:tgtEl>
                                          <p:spTgt spid="327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2771">
                                            <p:txEl>
                                              <p:pRg st="4" end="4"/>
                                            </p:txEl>
                                          </p:spTgt>
                                        </p:tgtEl>
                                        <p:attrNameLst>
                                          <p:attrName>style.visibility</p:attrName>
                                        </p:attrNameLst>
                                      </p:cBhvr>
                                      <p:to>
                                        <p:strVal val="visible"/>
                                      </p:to>
                                    </p:set>
                                    <p:animEffect transition="in" filter="box(in)">
                                      <p:cBhvr>
                                        <p:cTn id="17" dur="500"/>
                                        <p:tgtEl>
                                          <p:spTgt spid="3277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2771">
                                            <p:txEl>
                                              <p:pRg st="5" end="5"/>
                                            </p:txEl>
                                          </p:spTgt>
                                        </p:tgtEl>
                                        <p:attrNameLst>
                                          <p:attrName>style.visibility</p:attrName>
                                        </p:attrNameLst>
                                      </p:cBhvr>
                                      <p:to>
                                        <p:strVal val="visible"/>
                                      </p:to>
                                    </p:set>
                                    <p:animEffect transition="in" filter="box(in)">
                                      <p:cBhvr>
                                        <p:cTn id="22" dur="500"/>
                                        <p:tgtEl>
                                          <p:spTgt spid="327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39AAAD2-AFBF-4D4A-AFD9-0649E70858E6}" type="slidenum">
              <a:rPr lang="en-US" smtClean="0"/>
              <a:pPr>
                <a:defRPr/>
              </a:pPr>
              <a:t>8</a:t>
            </a:fld>
            <a:endParaRPr lang="en-US"/>
          </a:p>
        </p:txBody>
      </p:sp>
      <p:pic>
        <p:nvPicPr>
          <p:cNvPr id="37890" name="Picture 2" descr="pjog03"/>
          <p:cNvPicPr>
            <a:picLocks noGrp="1" noChangeAspect="1" noChangeArrowheads="1"/>
          </p:cNvPicPr>
          <p:nvPr>
            <p:ph type="body" sz="half" idx="4294967295"/>
          </p:nvPr>
        </p:nvPicPr>
        <p:blipFill>
          <a:blip r:embed="rId4">
            <a:extLst>
              <a:ext uri="{28A0092B-C50C-407E-A947-70E740481C1C}">
                <a14:useLocalDpi xmlns:a14="http://schemas.microsoft.com/office/drawing/2010/main" val="0"/>
              </a:ext>
            </a:extLst>
          </a:blip>
          <a:srcRect/>
          <a:stretch>
            <a:fillRect/>
          </a:stretch>
        </p:blipFill>
        <p:spPr>
          <a:xfrm>
            <a:off x="5931107" y="1037524"/>
            <a:ext cx="2954337" cy="2519363"/>
          </a:xfrm>
          <a:prstGeom prst="roundRect">
            <a:avLst>
              <a:gd name="adj" fmla="val 8594"/>
            </a:avLst>
          </a:prstGeom>
          <a:solidFill>
            <a:srgbClr val="FFFFFF">
              <a:shade val="85000"/>
            </a:srgbClr>
          </a:solidFill>
          <a:ln w="76200">
            <a:solidFill>
              <a:schemeClr val="accent5">
                <a:lumMod val="75000"/>
              </a:schemeClr>
            </a:solidFill>
          </a:ln>
          <a:effectLst/>
        </p:spPr>
      </p:pic>
      <p:pic>
        <p:nvPicPr>
          <p:cNvPr id="37895" name="Picture 7" descr="unc1"/>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69026"/>
          <a:stretch>
            <a:fillRect/>
          </a:stretch>
        </p:blipFill>
        <p:spPr bwMode="auto">
          <a:xfrm>
            <a:off x="3581630" y="367496"/>
            <a:ext cx="2665775" cy="2284950"/>
          </a:xfrm>
          <a:prstGeom prst="roundRect">
            <a:avLst>
              <a:gd name="adj" fmla="val 8594"/>
            </a:avLst>
          </a:prstGeom>
          <a:solidFill>
            <a:srgbClr val="FFFFFF">
              <a:shade val="85000"/>
            </a:srgbClr>
          </a:solidFill>
          <a:ln w="76200">
            <a:solidFill>
              <a:schemeClr val="accent5">
                <a:lumMod val="75000"/>
              </a:schemeClr>
            </a:solidFill>
            <a:miter lim="800000"/>
            <a:headEnd/>
            <a:tailEnd/>
          </a:ln>
          <a:effectLst>
            <a:outerShdw dist="35921" dir="2700000" algn="ctr" rotWithShape="0">
              <a:srgbClr val="808080"/>
            </a:outerShdw>
          </a:effectLst>
          <a:extLst/>
        </p:spPr>
      </p:pic>
      <p:pic>
        <p:nvPicPr>
          <p:cNvPr id="37927" name="Picture 39" descr="wayne family biking"/>
          <p:cNvPicPr>
            <a:picLocks noChangeAspect="1" noChangeArrowheads="1"/>
          </p:cNvPicPr>
          <p:nvPr/>
        </p:nvPicPr>
        <p:blipFill rotWithShape="1">
          <a:blip r:embed="rId7">
            <a:extLst>
              <a:ext uri="{28A0092B-C50C-407E-A947-70E740481C1C}">
                <a14:useLocalDpi xmlns:a14="http://schemas.microsoft.com/office/drawing/2010/main" val="0"/>
              </a:ext>
            </a:extLst>
          </a:blip>
          <a:srcRect l="15098"/>
          <a:stretch/>
        </p:blipFill>
        <p:spPr bwMode="auto">
          <a:xfrm>
            <a:off x="239761" y="2728014"/>
            <a:ext cx="3140548" cy="2466017"/>
          </a:xfrm>
          <a:prstGeom prst="roundRect">
            <a:avLst>
              <a:gd name="adj" fmla="val 8594"/>
            </a:avLst>
          </a:prstGeom>
          <a:solidFill>
            <a:srgbClr val="FFFFFF">
              <a:shade val="85000"/>
            </a:srgbClr>
          </a:solidFill>
          <a:ln w="76200">
            <a:solidFill>
              <a:schemeClr val="accent5">
                <a:lumMod val="75000"/>
              </a:schemeClr>
            </a:solidFill>
          </a:ln>
          <a:effectLst/>
          <a:extLst/>
        </p:spPr>
      </p:pic>
      <p:sp>
        <p:nvSpPr>
          <p:cNvPr id="9" name="Rounded Rectangle 8"/>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156441" y="228600"/>
            <a:ext cx="3223867" cy="2226863"/>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PLACES THAT HAVE DEVELOPED AN ACTIVITY-FRIENDLY ENVIRONMENT</a:t>
            </a:r>
            <a:endParaRPr lang="en-US" sz="2800" dirty="0"/>
          </a:p>
        </p:txBody>
      </p:sp>
      <p:sp>
        <p:nvSpPr>
          <p:cNvPr id="11" name="Oval 10"/>
          <p:cNvSpPr/>
          <p:nvPr/>
        </p:nvSpPr>
        <p:spPr>
          <a:xfrm>
            <a:off x="8570034" y="6246631"/>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531352" y="6254496"/>
            <a:ext cx="384048"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8</a:t>
            </a:fld>
            <a:endParaRPr lang="en-US" sz="1125" dirty="0">
              <a:solidFill>
                <a:schemeClr val="tx1"/>
              </a:solidFill>
              <a:latin typeface="Capitals"/>
              <a:cs typeface="Capitals"/>
            </a:endParaRPr>
          </a:p>
        </p:txBody>
      </p:sp>
      <p:sp>
        <p:nvSpPr>
          <p:cNvPr id="13" name="Rounded Rectangle 12"/>
          <p:cNvSpPr/>
          <p:nvPr/>
        </p:nvSpPr>
        <p:spPr>
          <a:xfrm>
            <a:off x="5836216" y="3825758"/>
            <a:ext cx="3168887" cy="2226863"/>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WITH ACCESS TO FRESH, HEALTHY FOODS WILL HAVE HEALTHIER PEOPLE</a:t>
            </a:r>
            <a:endParaRPr lang="en-US" sz="2800" dirty="0"/>
          </a:p>
        </p:txBody>
      </p:sp>
      <p:graphicFrame>
        <p:nvGraphicFramePr>
          <p:cNvPr id="37891" name="Object 3"/>
          <p:cNvGraphicFramePr>
            <a:graphicFrameLocks noChangeAspect="1"/>
          </p:cNvGraphicFramePr>
          <p:nvPr>
            <p:extLst>
              <p:ext uri="{D42A27DB-BD31-4B8C-83A1-F6EECF244321}">
                <p14:modId xmlns:p14="http://schemas.microsoft.com/office/powerpoint/2010/main" val="2616562155"/>
              </p:ext>
            </p:extLst>
          </p:nvPr>
        </p:nvGraphicFramePr>
        <p:xfrm>
          <a:off x="3128011" y="3718933"/>
          <a:ext cx="2536856" cy="2249148"/>
        </p:xfrm>
        <a:graphic>
          <a:graphicData uri="http://schemas.openxmlformats.org/presentationml/2006/ole">
            <mc:AlternateContent xmlns:mc="http://schemas.openxmlformats.org/markup-compatibility/2006">
              <mc:Choice xmlns:v="urn:schemas-microsoft-com:vml" Requires="v">
                <p:oleObj spid="_x0000_s38010" name="Photo Editor Photo" r:id="rId8" imgW="1771429" imgH="1162212" progId="">
                  <p:embed/>
                </p:oleObj>
              </mc:Choice>
              <mc:Fallback>
                <p:oleObj name="Photo Editor Photo" r:id="rId8" imgW="1771429" imgH="1162212" progId="">
                  <p:embed/>
                  <p:pic>
                    <p:nvPicPr>
                      <p:cNvPr id="0"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8011" y="3718933"/>
                        <a:ext cx="2536856" cy="2249148"/>
                      </a:xfrm>
                      <a:prstGeom prst="rect">
                        <a:avLst/>
                      </a:prstGeom>
                      <a:noFill/>
                      <a:ln w="57150">
                        <a:solidFill>
                          <a:schemeClr val="accent5">
                            <a:lumMod val="75000"/>
                          </a:schemeClr>
                        </a:solidFill>
                      </a:ln>
                      <a:effectLst/>
                    </p:spPr>
                  </p:pic>
                </p:oleObj>
              </mc:Fallback>
            </mc:AlternateContent>
          </a:graphicData>
        </a:graphic>
      </p:graphicFrame>
      <p:cxnSp>
        <p:nvCxnSpPr>
          <p:cNvPr id="5" name="Elbow Connector 4"/>
          <p:cNvCxnSpPr/>
          <p:nvPr/>
        </p:nvCxnSpPr>
        <p:spPr>
          <a:xfrm>
            <a:off x="3380309" y="2037144"/>
            <a:ext cx="2455907" cy="2303362"/>
          </a:xfrm>
          <a:prstGeom prst="bentConnector3">
            <a:avLst/>
          </a:prstGeom>
          <a:ln w="101600">
            <a:solidFill>
              <a:srgbClr val="FFFF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714" y="902824"/>
            <a:ext cx="8370957" cy="5196223"/>
          </a:xfrm>
        </p:spPr>
        <p:txBody>
          <a:bodyPr/>
          <a:lstStyle/>
          <a:p>
            <a:r>
              <a:rPr lang="en-US" sz="3200" dirty="0"/>
              <a:t>I. Land Use and Community Planning 101</a:t>
            </a:r>
          </a:p>
          <a:p>
            <a:pPr lvl="1"/>
            <a:r>
              <a:rPr lang="en-US" dirty="0" err="1"/>
              <a:t>i</a:t>
            </a:r>
            <a:r>
              <a:rPr lang="en-US" dirty="0"/>
              <a:t>. Land Use Documents</a:t>
            </a:r>
          </a:p>
          <a:p>
            <a:pPr lvl="1"/>
            <a:r>
              <a:rPr lang="en-US" dirty="0"/>
              <a:t>ii. Transportation &amp; </a:t>
            </a:r>
            <a:endParaRPr lang="en-US" dirty="0" smtClean="0"/>
          </a:p>
          <a:p>
            <a:pPr marL="274638" lvl="1" indent="0">
              <a:buNone/>
            </a:pPr>
            <a:r>
              <a:rPr lang="en-US" dirty="0" smtClean="0"/>
              <a:t>Regional </a:t>
            </a:r>
            <a:r>
              <a:rPr lang="en-US" dirty="0"/>
              <a:t>Planning</a:t>
            </a:r>
          </a:p>
          <a:p>
            <a:r>
              <a:rPr lang="en-US" sz="3200" dirty="0"/>
              <a:t>II. Local </a:t>
            </a:r>
            <a:r>
              <a:rPr lang="en-US" sz="3200" dirty="0" smtClean="0"/>
              <a:t>Decision-</a:t>
            </a:r>
          </a:p>
          <a:p>
            <a:pPr marL="0" indent="0">
              <a:buNone/>
            </a:pPr>
            <a:r>
              <a:rPr lang="en-US" sz="3200" dirty="0" smtClean="0"/>
              <a:t>Makers &amp; </a:t>
            </a:r>
            <a:r>
              <a:rPr lang="en-US" sz="3200" dirty="0"/>
              <a:t>Key </a:t>
            </a:r>
            <a:endParaRPr lang="en-US" sz="3200" dirty="0" smtClean="0"/>
          </a:p>
          <a:p>
            <a:pPr marL="0" indent="0">
              <a:buNone/>
            </a:pPr>
            <a:r>
              <a:rPr lang="en-US" sz="3200" dirty="0" smtClean="0"/>
              <a:t>Stakeholders</a:t>
            </a:r>
            <a:endParaRPr lang="en-US" sz="3200" dirty="0"/>
          </a:p>
        </p:txBody>
      </p:sp>
      <p:sp>
        <p:nvSpPr>
          <p:cNvPr id="4" name="Slide Number Placeholder 3"/>
          <p:cNvSpPr>
            <a:spLocks noGrp="1"/>
          </p:cNvSpPr>
          <p:nvPr>
            <p:ph type="sldNum" sz="quarter" idx="12"/>
          </p:nvPr>
        </p:nvSpPr>
        <p:spPr/>
        <p:txBody>
          <a:bodyPr/>
          <a:lstStyle/>
          <a:p>
            <a:pPr>
              <a:defRPr/>
            </a:pPr>
            <a:fld id="{F6A74A3F-DCF7-4A32-A2DF-666FFCE01755}" type="slidenum">
              <a:rPr lang="en-US" smtClean="0"/>
              <a:pPr>
                <a:defRPr/>
              </a:pPr>
              <a:t>9</a:t>
            </a:fld>
            <a:endParaRPr lang="en-US"/>
          </a:p>
        </p:txBody>
      </p:sp>
      <p:pic>
        <p:nvPicPr>
          <p:cNvPr id="166914" name="Picture 2" descr="virtual_profess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081" y="1864413"/>
            <a:ext cx="4143803" cy="4124969"/>
          </a:xfrm>
          <a:prstGeom prst="roundRect">
            <a:avLst>
              <a:gd name="adj" fmla="val 8594"/>
            </a:avLst>
          </a:prstGeom>
          <a:solidFill>
            <a:srgbClr val="FFFFFF">
              <a:shade val="85000"/>
            </a:srgbClr>
          </a:solidFill>
          <a:ln>
            <a:noFill/>
          </a:ln>
          <a:effectLst/>
          <a:extLst/>
        </p:spPr>
      </p:pic>
      <p:sp>
        <p:nvSpPr>
          <p:cNvPr id="6" name="Rounded Rectangle 5"/>
          <p:cNvSpPr/>
          <p:nvPr/>
        </p:nvSpPr>
        <p:spPr>
          <a:xfrm>
            <a:off x="228600" y="61722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chemeClr val="accent6"/>
              </a:gs>
              <a:gs pos="100000">
                <a:srgbClr val="E78E23"/>
              </a:gs>
            </a:gsLst>
          </a:gra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COMMUNITY PLANNING 101</a:t>
            </a:r>
            <a:endParaRPr lang="en-US" sz="2800" dirty="0"/>
          </a:p>
        </p:txBody>
      </p:sp>
      <p:sp>
        <p:nvSpPr>
          <p:cNvPr id="8" name="Oval 7"/>
          <p:cNvSpPr/>
          <p:nvPr/>
        </p:nvSpPr>
        <p:spPr>
          <a:xfrm>
            <a:off x="8500584" y="6258206"/>
            <a:ext cx="304800" cy="304800"/>
          </a:xfrm>
          <a:prstGeom prst="ellipse">
            <a:avLst/>
          </a:prstGeom>
          <a:solidFill>
            <a:schemeClr val="bg1"/>
          </a:solidFill>
          <a:ln w="19050" cap="flat" cmpd="sng" algn="ctr">
            <a:solidFill>
              <a:schemeClr val="accent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21484" y="6254496"/>
            <a:ext cx="411620" cy="30175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defTabSz="457200"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defTabSz="457200"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defTabSz="457200"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defTabSz="457200"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fld id="{521239CC-C9A0-C74A-85D4-9A0DCFB619A4}" type="slidenum">
              <a:rPr lang="en-US" sz="1125" smtClean="0">
                <a:solidFill>
                  <a:schemeClr val="tx1"/>
                </a:solidFill>
                <a:latin typeface="Capitals"/>
                <a:cs typeface="Capitals"/>
              </a:rPr>
              <a:pPr algn="ctr"/>
              <a:t>9</a:t>
            </a:fld>
            <a:endParaRPr lang="en-US" sz="1125" dirty="0">
              <a:solidFill>
                <a:schemeClr val="tx1"/>
              </a:solidFill>
              <a:latin typeface="Capitals"/>
              <a:cs typeface="Capitals"/>
            </a:endParaRPr>
          </a:p>
        </p:txBody>
      </p:sp>
    </p:spTree>
    <p:extLst>
      <p:ext uri="{BB962C8B-B14F-4D97-AF65-F5344CB8AC3E}">
        <p14:creationId xmlns:p14="http://schemas.microsoft.com/office/powerpoint/2010/main" val="2249005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0D5FD46711794DAECE7A65E950DCDD" ma:contentTypeVersion="0" ma:contentTypeDescription="Create a new document." ma:contentTypeScope="" ma:versionID="d3042f921e3debcb08b609b038a54aa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1949CD-B225-46DF-8457-B496DBDE44E8}">
  <ds:schemaRefs>
    <ds:schemaRef ds:uri="http://schemas.microsoft.com/office/2006/documentManagement/types"/>
    <ds:schemaRef ds:uri="http://schemas.microsoft.com/office/2006/metadata/properties"/>
    <ds:schemaRef ds:uri="http://purl.org/dc/dcmitype/"/>
    <ds:schemaRef ds:uri="http://purl.org/dc/terms/"/>
    <ds:schemaRef ds:uri="http://schemas.openxmlformats.org/package/2006/metadata/core-properties"/>
    <ds:schemaRef ds:uri="http://www.w3.org/XML/1998/namespace"/>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B2195950-CA6E-4107-8312-4C9A0CAB24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23F49CA-C3C2-4297-9865-F78BB585E7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2907</TotalTime>
  <Words>3983</Words>
  <Application>Microsoft Office PowerPoint</Application>
  <PresentationFormat>On-screen Show (4:3)</PresentationFormat>
  <Paragraphs>543</Paragraphs>
  <Slides>46</Slides>
  <Notes>42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Office Theme</vt:lpstr>
      <vt:lpstr>Photo Editor Photo</vt:lpstr>
      <vt:lpstr>PowerPoint Presentation</vt:lpstr>
      <vt:lpstr>Session 6: Land Use &amp; Community Planning</vt:lpstr>
      <vt:lpstr>PowerPoint Presentation</vt:lpstr>
      <vt:lpstr>PowerPoint Presentation</vt:lpstr>
      <vt:lpstr>What is the built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Community Design on Activity</vt:lpstr>
      <vt:lpstr>Financial Cost of Sedentary Lifestyle</vt:lpstr>
      <vt:lpstr>Healthy Community Design</vt:lpstr>
      <vt:lpstr>PowerPoint Presentation</vt:lpstr>
      <vt:lpstr>COMMUNITY AND SUBREGIONAL PLANS</vt:lpstr>
      <vt:lpstr>PowerPoint Presentation</vt:lpstr>
      <vt:lpstr>Accessing Your Community’s Information</vt:lpstr>
      <vt:lpstr>Accessing Your Community’s Information</vt:lpstr>
      <vt:lpstr>PowerPoint Presentation</vt:lpstr>
      <vt:lpstr>PowerPoint Presentation</vt:lpstr>
      <vt:lpstr>What Role Do Stakeholders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SANDAG</vt:lpstr>
      <vt:lpstr>SANDAG</vt:lpstr>
      <vt:lpstr>How to make changes at SANDAG</vt:lpstr>
      <vt:lpstr>PowerPoint Presentation</vt:lpstr>
      <vt:lpstr>PowerPoint Presentation</vt:lpstr>
      <vt:lpstr>Understanding &amp; Influencing  Positive Changes In Your Community</vt:lpstr>
      <vt:lpstr>Framework For Change </vt:lpstr>
      <vt:lpstr>Strategy 1: Preparation/Planning</vt:lpstr>
      <vt:lpstr>Strategy 2: Promotions</vt:lpstr>
      <vt:lpstr>Strategy 3: Programs/Projects</vt:lpstr>
      <vt:lpstr>Strategy 4: Policies </vt:lpstr>
      <vt:lpstr>Strategy 5: Physical (Built) Projects</vt:lpstr>
      <vt:lpstr>Homework Options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 Use and Community Planning</dc:title>
  <dc:creator>Erin Endres</dc:creator>
  <cp:lastModifiedBy>Hanna Kite</cp:lastModifiedBy>
  <cp:revision>295</cp:revision>
  <dcterms:created xsi:type="dcterms:W3CDTF">2011-01-14T03:47:18Z</dcterms:created>
  <dcterms:modified xsi:type="dcterms:W3CDTF">2014-09-19T23:01:23Z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0x0101003A0D5FD46711794DAECE7A65E950DCDD</vt:lpwstr>
  </property>
</Properties>
</file>