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4"/>
    <p:sldMasterId id="2147483876" r:id="rId5"/>
    <p:sldMasterId id="2147485684" r:id="rId6"/>
  </p:sldMasterIdLst>
  <p:notesMasterIdLst>
    <p:notesMasterId r:id="rId21"/>
  </p:notesMasterIdLst>
  <p:handoutMasterIdLst>
    <p:handoutMasterId r:id="rId22"/>
  </p:handoutMasterIdLst>
  <p:sldIdLst>
    <p:sldId id="256" r:id="rId7"/>
    <p:sldId id="262" r:id="rId8"/>
    <p:sldId id="288" r:id="rId9"/>
    <p:sldId id="380" r:id="rId10"/>
    <p:sldId id="374" r:id="rId11"/>
    <p:sldId id="375" r:id="rId12"/>
    <p:sldId id="387" r:id="rId13"/>
    <p:sldId id="389" r:id="rId14"/>
    <p:sldId id="386" r:id="rId15"/>
    <p:sldId id="388" r:id="rId16"/>
    <p:sldId id="352" r:id="rId17"/>
    <p:sldId id="357" r:id="rId18"/>
    <p:sldId id="358" r:id="rId19"/>
    <p:sldId id="282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07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3" autoAdjust="0"/>
    <p:restoredTop sz="53438" autoAdjust="0"/>
  </p:normalViewPr>
  <p:slideViewPr>
    <p:cSldViewPr>
      <p:cViewPr varScale="1">
        <p:scale>
          <a:sx n="46" d="100"/>
          <a:sy n="46" d="100"/>
        </p:scale>
        <p:origin x="-25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4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D5B76-91EA-42E0-B5F5-FC93A763CC19}" type="doc">
      <dgm:prSet loTypeId="urn:microsoft.com/office/officeart/2005/8/layout/process4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36523712-5E95-4E96-9CB0-2A5B2EAF517F}">
      <dgm:prSet phldrT="[Text]"/>
      <dgm:spPr/>
      <dgm:t>
        <a:bodyPr/>
        <a:lstStyle/>
        <a:p>
          <a:r>
            <a:rPr lang="en-US" dirty="0" smtClean="0"/>
            <a:t>Policy</a:t>
          </a:r>
          <a:endParaRPr lang="en-US" dirty="0"/>
        </a:p>
      </dgm:t>
    </dgm:pt>
    <dgm:pt modelId="{BC27C83A-33A6-4EB5-B862-A75D6E2B4434}" type="parTrans" cxnId="{9608DA08-973D-49A0-A24F-6B71B3A320A0}">
      <dgm:prSet/>
      <dgm:spPr/>
      <dgm:t>
        <a:bodyPr/>
        <a:lstStyle/>
        <a:p>
          <a:endParaRPr lang="en-US"/>
        </a:p>
      </dgm:t>
    </dgm:pt>
    <dgm:pt modelId="{DE5EC21E-C17E-463C-9E46-59A8C60A5E38}" type="sibTrans" cxnId="{9608DA08-973D-49A0-A24F-6B71B3A320A0}">
      <dgm:prSet/>
      <dgm:spPr/>
      <dgm:t>
        <a:bodyPr/>
        <a:lstStyle/>
        <a:p>
          <a:endParaRPr lang="en-US"/>
        </a:p>
      </dgm:t>
    </dgm:pt>
    <dgm:pt modelId="{2A2F03E4-0131-4C92-8F84-5778AF564255}">
      <dgm:prSet phldrT="[Text]"/>
      <dgm:spPr/>
      <dgm:t>
        <a:bodyPr/>
        <a:lstStyle/>
        <a:p>
          <a:r>
            <a:rPr lang="en-US" dirty="0" smtClean="0"/>
            <a:t>Framework</a:t>
          </a:r>
          <a:endParaRPr lang="en-US" dirty="0"/>
        </a:p>
      </dgm:t>
    </dgm:pt>
    <dgm:pt modelId="{0BF86042-F8A5-45A0-9580-17BA7C2BAC2E}" type="parTrans" cxnId="{A664F045-C1F1-4FC1-B05C-AF6F80C50DCF}">
      <dgm:prSet/>
      <dgm:spPr/>
      <dgm:t>
        <a:bodyPr/>
        <a:lstStyle/>
        <a:p>
          <a:endParaRPr lang="en-US"/>
        </a:p>
      </dgm:t>
    </dgm:pt>
    <dgm:pt modelId="{52AABE3E-3DDD-4A08-A892-2AF01AF6EA64}" type="sibTrans" cxnId="{A664F045-C1F1-4FC1-B05C-AF6F80C50DCF}">
      <dgm:prSet/>
      <dgm:spPr/>
      <dgm:t>
        <a:bodyPr/>
        <a:lstStyle/>
        <a:p>
          <a:endParaRPr lang="en-US"/>
        </a:p>
      </dgm:t>
    </dgm:pt>
    <dgm:pt modelId="{6AD89F22-292F-4E32-842C-A9959E57BE1B}">
      <dgm:prSet phldrT="[Text]"/>
      <dgm:spPr/>
      <dgm:t>
        <a:bodyPr/>
        <a:lstStyle/>
        <a:p>
          <a:r>
            <a:rPr lang="en-US" dirty="0" smtClean="0"/>
            <a:t>Specific Projects</a:t>
          </a:r>
          <a:endParaRPr lang="en-US" dirty="0"/>
        </a:p>
      </dgm:t>
    </dgm:pt>
    <dgm:pt modelId="{083A192B-5B3C-4A17-B374-D66ED2125293}" type="parTrans" cxnId="{311D9D28-C9C1-469D-A28D-A5E45564835D}">
      <dgm:prSet/>
      <dgm:spPr/>
      <dgm:t>
        <a:bodyPr/>
        <a:lstStyle/>
        <a:p>
          <a:endParaRPr lang="en-US"/>
        </a:p>
      </dgm:t>
    </dgm:pt>
    <dgm:pt modelId="{24FCA4A2-6396-4124-B033-9466D94D2216}" type="sibTrans" cxnId="{311D9D28-C9C1-469D-A28D-A5E45564835D}">
      <dgm:prSet/>
      <dgm:spPr/>
      <dgm:t>
        <a:bodyPr/>
        <a:lstStyle/>
        <a:p>
          <a:endParaRPr lang="en-US"/>
        </a:p>
      </dgm:t>
    </dgm:pt>
    <dgm:pt modelId="{04895E31-D4EF-494F-B861-7BDDBF304432}" type="pres">
      <dgm:prSet presAssocID="{713D5B76-91EA-42E0-B5F5-FC93A763CC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DF99C6-8D83-4EAA-953A-4962A5159F98}" type="pres">
      <dgm:prSet presAssocID="{6AD89F22-292F-4E32-842C-A9959E57BE1B}" presName="boxAndChildren" presStyleCnt="0"/>
      <dgm:spPr/>
      <dgm:t>
        <a:bodyPr/>
        <a:lstStyle/>
        <a:p>
          <a:endParaRPr lang="en-US"/>
        </a:p>
      </dgm:t>
    </dgm:pt>
    <dgm:pt modelId="{A900EFB3-3E8A-4E58-919A-C2345EE13210}" type="pres">
      <dgm:prSet presAssocID="{6AD89F22-292F-4E32-842C-A9959E57BE1B}" presName="parentTextBox" presStyleLbl="node1" presStyleIdx="0" presStyleCnt="3"/>
      <dgm:spPr/>
      <dgm:t>
        <a:bodyPr/>
        <a:lstStyle/>
        <a:p>
          <a:endParaRPr lang="en-US"/>
        </a:p>
      </dgm:t>
    </dgm:pt>
    <dgm:pt modelId="{7556197B-A2AA-484D-B69C-8318A3FCB38F}" type="pres">
      <dgm:prSet presAssocID="{52AABE3E-3DDD-4A08-A892-2AF01AF6EA64}" presName="sp" presStyleCnt="0"/>
      <dgm:spPr/>
      <dgm:t>
        <a:bodyPr/>
        <a:lstStyle/>
        <a:p>
          <a:endParaRPr lang="en-US"/>
        </a:p>
      </dgm:t>
    </dgm:pt>
    <dgm:pt modelId="{B3826E3C-5B63-480F-9B65-3A4112205EEB}" type="pres">
      <dgm:prSet presAssocID="{2A2F03E4-0131-4C92-8F84-5778AF564255}" presName="arrowAndChildren" presStyleCnt="0"/>
      <dgm:spPr/>
      <dgm:t>
        <a:bodyPr/>
        <a:lstStyle/>
        <a:p>
          <a:endParaRPr lang="en-US"/>
        </a:p>
      </dgm:t>
    </dgm:pt>
    <dgm:pt modelId="{BD2F404B-DEE8-4E76-AEFC-C841E1BB605D}" type="pres">
      <dgm:prSet presAssocID="{2A2F03E4-0131-4C92-8F84-5778AF564255}" presName="parentTextArrow" presStyleLbl="node1" presStyleIdx="1" presStyleCnt="3" custLinFactNeighborY="-385"/>
      <dgm:spPr/>
      <dgm:t>
        <a:bodyPr/>
        <a:lstStyle/>
        <a:p>
          <a:endParaRPr lang="en-US"/>
        </a:p>
      </dgm:t>
    </dgm:pt>
    <dgm:pt modelId="{8C8DD635-D8C4-4ECF-A1D3-B6C56DCD52C0}" type="pres">
      <dgm:prSet presAssocID="{DE5EC21E-C17E-463C-9E46-59A8C60A5E38}" presName="sp" presStyleCnt="0"/>
      <dgm:spPr/>
      <dgm:t>
        <a:bodyPr/>
        <a:lstStyle/>
        <a:p>
          <a:endParaRPr lang="en-US"/>
        </a:p>
      </dgm:t>
    </dgm:pt>
    <dgm:pt modelId="{B87FD705-E5E0-451A-BC6D-31A89B62C7E3}" type="pres">
      <dgm:prSet presAssocID="{36523712-5E95-4E96-9CB0-2A5B2EAF517F}" presName="arrowAndChildren" presStyleCnt="0"/>
      <dgm:spPr/>
      <dgm:t>
        <a:bodyPr/>
        <a:lstStyle/>
        <a:p>
          <a:endParaRPr lang="en-US"/>
        </a:p>
      </dgm:t>
    </dgm:pt>
    <dgm:pt modelId="{6E38ADA6-172C-48A6-A451-38B2A3BFCC02}" type="pres">
      <dgm:prSet presAssocID="{36523712-5E95-4E96-9CB0-2A5B2EAF517F}" presName="parentTextArrow" presStyleLbl="node1" presStyleIdx="2" presStyleCnt="3" custLinFactNeighborX="-1250" custLinFactNeighborY="-24718"/>
      <dgm:spPr/>
      <dgm:t>
        <a:bodyPr/>
        <a:lstStyle/>
        <a:p>
          <a:endParaRPr lang="en-US"/>
        </a:p>
      </dgm:t>
    </dgm:pt>
  </dgm:ptLst>
  <dgm:cxnLst>
    <dgm:cxn modelId="{5009F2C5-1A70-42EF-9DA6-3C941A04284E}" type="presOf" srcId="{713D5B76-91EA-42E0-B5F5-FC93A763CC19}" destId="{04895E31-D4EF-494F-B861-7BDDBF304432}" srcOrd="0" destOrd="0" presId="urn:microsoft.com/office/officeart/2005/8/layout/process4"/>
    <dgm:cxn modelId="{9608DA08-973D-49A0-A24F-6B71B3A320A0}" srcId="{713D5B76-91EA-42E0-B5F5-FC93A763CC19}" destId="{36523712-5E95-4E96-9CB0-2A5B2EAF517F}" srcOrd="0" destOrd="0" parTransId="{BC27C83A-33A6-4EB5-B862-A75D6E2B4434}" sibTransId="{DE5EC21E-C17E-463C-9E46-59A8C60A5E38}"/>
    <dgm:cxn modelId="{311D9D28-C9C1-469D-A28D-A5E45564835D}" srcId="{713D5B76-91EA-42E0-B5F5-FC93A763CC19}" destId="{6AD89F22-292F-4E32-842C-A9959E57BE1B}" srcOrd="2" destOrd="0" parTransId="{083A192B-5B3C-4A17-B374-D66ED2125293}" sibTransId="{24FCA4A2-6396-4124-B033-9466D94D2216}"/>
    <dgm:cxn modelId="{F475AE92-F9B5-4B34-A4AC-83C8CFC2BAC3}" type="presOf" srcId="{6AD89F22-292F-4E32-842C-A9959E57BE1B}" destId="{A900EFB3-3E8A-4E58-919A-C2345EE13210}" srcOrd="0" destOrd="0" presId="urn:microsoft.com/office/officeart/2005/8/layout/process4"/>
    <dgm:cxn modelId="{D8B21F04-827E-4BC1-978E-9EC77D0FB657}" type="presOf" srcId="{36523712-5E95-4E96-9CB0-2A5B2EAF517F}" destId="{6E38ADA6-172C-48A6-A451-38B2A3BFCC02}" srcOrd="0" destOrd="0" presId="urn:microsoft.com/office/officeart/2005/8/layout/process4"/>
    <dgm:cxn modelId="{11A7F6B1-7E94-496D-AC59-55E373893531}" type="presOf" srcId="{2A2F03E4-0131-4C92-8F84-5778AF564255}" destId="{BD2F404B-DEE8-4E76-AEFC-C841E1BB605D}" srcOrd="0" destOrd="0" presId="urn:microsoft.com/office/officeart/2005/8/layout/process4"/>
    <dgm:cxn modelId="{A664F045-C1F1-4FC1-B05C-AF6F80C50DCF}" srcId="{713D5B76-91EA-42E0-B5F5-FC93A763CC19}" destId="{2A2F03E4-0131-4C92-8F84-5778AF564255}" srcOrd="1" destOrd="0" parTransId="{0BF86042-F8A5-45A0-9580-17BA7C2BAC2E}" sibTransId="{52AABE3E-3DDD-4A08-A892-2AF01AF6EA64}"/>
    <dgm:cxn modelId="{50339850-FD3F-40F0-A58E-96B1C16B734E}" type="presParOf" srcId="{04895E31-D4EF-494F-B861-7BDDBF304432}" destId="{52DF99C6-8D83-4EAA-953A-4962A5159F98}" srcOrd="0" destOrd="0" presId="urn:microsoft.com/office/officeart/2005/8/layout/process4"/>
    <dgm:cxn modelId="{BF8084E9-04CC-4458-B378-CDAC6C6B1B91}" type="presParOf" srcId="{52DF99C6-8D83-4EAA-953A-4962A5159F98}" destId="{A900EFB3-3E8A-4E58-919A-C2345EE13210}" srcOrd="0" destOrd="0" presId="urn:microsoft.com/office/officeart/2005/8/layout/process4"/>
    <dgm:cxn modelId="{5A27B358-0BF5-445B-A707-F655D1FDCA58}" type="presParOf" srcId="{04895E31-D4EF-494F-B861-7BDDBF304432}" destId="{7556197B-A2AA-484D-B69C-8318A3FCB38F}" srcOrd="1" destOrd="0" presId="urn:microsoft.com/office/officeart/2005/8/layout/process4"/>
    <dgm:cxn modelId="{9E5D7EF2-8A8F-468F-9B1A-1F118A6EA883}" type="presParOf" srcId="{04895E31-D4EF-494F-B861-7BDDBF304432}" destId="{B3826E3C-5B63-480F-9B65-3A4112205EEB}" srcOrd="2" destOrd="0" presId="urn:microsoft.com/office/officeart/2005/8/layout/process4"/>
    <dgm:cxn modelId="{ECD508C3-44F9-4BC9-8102-1A4D342E7840}" type="presParOf" srcId="{B3826E3C-5B63-480F-9B65-3A4112205EEB}" destId="{BD2F404B-DEE8-4E76-AEFC-C841E1BB605D}" srcOrd="0" destOrd="0" presId="urn:microsoft.com/office/officeart/2005/8/layout/process4"/>
    <dgm:cxn modelId="{06411BE5-D704-464C-8661-7F64B8C3F079}" type="presParOf" srcId="{04895E31-D4EF-494F-B861-7BDDBF304432}" destId="{8C8DD635-D8C4-4ECF-A1D3-B6C56DCD52C0}" srcOrd="3" destOrd="0" presId="urn:microsoft.com/office/officeart/2005/8/layout/process4"/>
    <dgm:cxn modelId="{B3875355-E2EC-4B03-8236-C1C46CF3EDF6}" type="presParOf" srcId="{04895E31-D4EF-494F-B861-7BDDBF304432}" destId="{B87FD705-E5E0-451A-BC6D-31A89B62C7E3}" srcOrd="4" destOrd="0" presId="urn:microsoft.com/office/officeart/2005/8/layout/process4"/>
    <dgm:cxn modelId="{31E8036E-53C2-47EB-9029-40A83B626975}" type="presParOf" srcId="{B87FD705-E5E0-451A-BC6D-31A89B62C7E3}" destId="{6E38ADA6-172C-48A6-A451-38B2A3BFCC0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0EFB3-3E8A-4E58-919A-C2345EE13210}">
      <dsp:nvSpPr>
        <dsp:cNvPr id="0" name=""/>
        <dsp:cNvSpPr/>
      </dsp:nvSpPr>
      <dsp:spPr>
        <a:xfrm>
          <a:off x="0" y="3059187"/>
          <a:ext cx="6096000" cy="1004093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Specific Projects</a:t>
          </a:r>
          <a:endParaRPr lang="en-US" sz="3500" kern="1200" dirty="0"/>
        </a:p>
      </dsp:txBody>
      <dsp:txXfrm>
        <a:off x="0" y="3059187"/>
        <a:ext cx="6096000" cy="1004093"/>
      </dsp:txXfrm>
    </dsp:sp>
    <dsp:sp modelId="{BD2F404B-DEE8-4E76-AEFC-C841E1BB605D}">
      <dsp:nvSpPr>
        <dsp:cNvPr id="0" name=""/>
        <dsp:cNvSpPr/>
      </dsp:nvSpPr>
      <dsp:spPr>
        <a:xfrm rot="10800000">
          <a:off x="0" y="1524007"/>
          <a:ext cx="6096000" cy="1544296"/>
        </a:xfrm>
        <a:prstGeom prst="upArrowCallout">
          <a:avLst/>
        </a:prstGeom>
        <a:solidFill>
          <a:schemeClr val="accent6">
            <a:shade val="80000"/>
            <a:hueOff val="-190846"/>
            <a:satOff val="8505"/>
            <a:lumOff val="118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Framework</a:t>
          </a:r>
          <a:endParaRPr lang="en-US" sz="3500" kern="1200" dirty="0"/>
        </a:p>
      </dsp:txBody>
      <dsp:txXfrm rot="10800000">
        <a:off x="0" y="1524007"/>
        <a:ext cx="6096000" cy="1003437"/>
      </dsp:txXfrm>
    </dsp:sp>
    <dsp:sp modelId="{6E38ADA6-172C-48A6-A451-38B2A3BFCC02}">
      <dsp:nvSpPr>
        <dsp:cNvPr id="0" name=""/>
        <dsp:cNvSpPr/>
      </dsp:nvSpPr>
      <dsp:spPr>
        <a:xfrm rot="10800000">
          <a:off x="0" y="0"/>
          <a:ext cx="6096000" cy="1544296"/>
        </a:xfrm>
        <a:prstGeom prst="upArrowCallout">
          <a:avLst/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Policy</a:t>
          </a:r>
          <a:endParaRPr lang="en-US" sz="3500" kern="1200" dirty="0"/>
        </a:p>
      </dsp:txBody>
      <dsp:txXfrm rot="10800000">
        <a:off x="0" y="0"/>
        <a:ext cx="6096000" cy="1003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690D7DD-83FE-4432-B15E-5ED6B68DA6DD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D303FFD-8E4C-4660-8854-DD6AC4E65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119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1" charset="0"/>
                <a:cs typeface="Arial" charset="0"/>
              </a:defRPr>
            </a:lvl1pPr>
          </a:lstStyle>
          <a:p>
            <a:pPr>
              <a:defRPr/>
            </a:pPr>
            <a:fld id="{5FBBA126-A01B-4A83-A675-A9C4648D6816}" type="datetime1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1" charset="0"/>
                <a:cs typeface="Arial" charset="0"/>
              </a:defRPr>
            </a:lvl1pPr>
          </a:lstStyle>
          <a:p>
            <a:pPr>
              <a:defRPr/>
            </a:pPr>
            <a:fld id="{F8F117FE-0D89-4B50-9924-E8E3C3B80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329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/>
            <a:fld id="{FD465B02-AD9C-4415-B1FE-7202B0022A46}" type="slidenum">
              <a:rPr lang="en-US" smtClean="0">
                <a:latin typeface="Calibri" pitchFamily="34" charset="0"/>
              </a:rPr>
              <a:pPr eaLnBrk="1" hangingPunct="1"/>
              <a:t>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117FE-0D89-4B50-9924-E8E3C3B8096F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11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117FE-0D89-4B50-9924-E8E3C3B8096F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28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117FE-0D89-4B50-9924-E8E3C3B8096F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80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117FE-0D89-4B50-9924-E8E3C3B8096F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84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117FE-0D89-4B50-9924-E8E3C3B8096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12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/>
            <a:fld id="{0672C21A-6BD6-4F40-A226-487DBC872A46}" type="slidenum">
              <a:rPr lang="en-US" smtClean="0">
                <a:latin typeface="Calibri" pitchFamily="34" charset="0"/>
              </a:rPr>
              <a:pPr eaLnBrk="1" hangingPunct="1"/>
              <a:t>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117FE-0D89-4B50-9924-E8E3C3B8096F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71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makes someone a</a:t>
            </a:r>
            <a:r>
              <a:rPr lang="en-US" baseline="0" dirty="0" smtClean="0"/>
              <a:t> good leader?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117FE-0D89-4B50-9924-E8E3C3B809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AutoNum type="arabicPeriod"/>
            </a:pPr>
            <a:r>
              <a:rPr lang="en-US" dirty="0" smtClean="0"/>
              <a:t>Issue</a:t>
            </a:r>
            <a:r>
              <a:rPr lang="en-US" baseline="0" dirty="0" smtClean="0"/>
              <a:t> Identification</a:t>
            </a:r>
          </a:p>
          <a:p>
            <a:pPr marL="228600" indent="-228600">
              <a:spcBef>
                <a:spcPct val="0"/>
              </a:spcBef>
              <a:buAutoNum type="arabicPeriod"/>
            </a:pPr>
            <a:r>
              <a:rPr lang="en-US" baseline="0" dirty="0" smtClean="0"/>
              <a:t>Coalition Building</a:t>
            </a:r>
          </a:p>
          <a:p>
            <a:pPr marL="228600" indent="-228600">
              <a:spcBef>
                <a:spcPct val="0"/>
              </a:spcBef>
              <a:buAutoNum type="arabicPeriod"/>
            </a:pPr>
            <a:r>
              <a:rPr lang="en-US" baseline="0" dirty="0" smtClean="0"/>
              <a:t>Strategic Planning</a:t>
            </a:r>
          </a:p>
          <a:p>
            <a:pPr marL="228600" indent="-228600">
              <a:spcBef>
                <a:spcPct val="0"/>
              </a:spcBef>
              <a:buAutoNum type="arabicPeriod"/>
            </a:pPr>
            <a:r>
              <a:rPr lang="en-US" baseline="0" dirty="0" smtClean="0"/>
              <a:t>Implementation</a:t>
            </a:r>
          </a:p>
          <a:p>
            <a:pPr marL="0" indent="0">
              <a:spcBef>
                <a:spcPct val="0"/>
              </a:spcBef>
              <a:buNone/>
            </a:pPr>
            <a:endParaRPr lang="en-US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11" charset="-128"/>
                <a:cs typeface="+mn-cs"/>
              </a:rPr>
              <a:t>Highlight the importance of consensus building and discuss how although people may have different views and opinions, common threads can be identified that tie people together.</a:t>
            </a:r>
            <a:endParaRPr lang="en-US" i="1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AAFC8D-267E-4BA6-9156-73CEC65F1A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Policy acts as a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GUIDE  </a:t>
            </a:r>
            <a:r>
              <a:rPr lang="en-US" dirty="0" smtClean="0"/>
              <a:t>         vs.                 Ordinance acts as an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ENFORCER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/>
            <a:fld id="{53962471-1660-4F9C-B2F5-F74FFAA05B4A}" type="slidenum">
              <a:rPr lang="en-US" smtClean="0">
                <a:latin typeface="Calibri" pitchFamily="34" charset="0"/>
              </a:rPr>
              <a:pPr eaLnBrk="1" hangingPunct="1"/>
              <a:t>6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117FE-0D89-4B50-9924-E8E3C3B8096F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15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117FE-0D89-4B50-9924-E8E3C3B8096F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89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117FE-0D89-4B50-9924-E8E3C3B809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CF265-B994-4CFD-B90C-D23B4C856354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2CCB-D43E-48E7-A6FC-57BA5C7F6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1188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495FD-6F35-4B3B-A659-746370229575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61280-29A9-4B89-830C-4A45602A7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63849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1E9A4-AF1B-4458-9EB1-BA6DB264E2DA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66B13-AA0D-4553-87D5-BD11E8704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48071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8BEDD-F298-4305-8FC7-132A2CE2C420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ACE2B-29E1-4BF4-A038-CD6330725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19781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EAF73-D7DD-4180-A0FD-7E973AC746BE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A24A1-0D55-4CEE-9B8C-A027960DD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20920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82339-DA73-466B-82B1-E8E83486F474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937C8-A77B-49CC-9313-69C7E0C46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20831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7A84D-7ABA-4852-9333-FD3DD42A2418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0D39-59AB-4043-B21A-8B93A128A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95043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AE0F2-5D20-4929-815E-E2B870AC1ECF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7D5D-DA17-4C69-A633-F0AFFD4FD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36586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38A2A-65DB-4E01-8461-3B14C3C20F9F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F006E-7733-4EED-8EA3-035438B3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482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1D305-C482-4CC5-8A9D-2DC4627CF1DB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A0012-F887-43AF-A366-7DCF6C05F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78532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1D460-EFCB-4C25-9573-E31195039928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16938-13E2-43B6-B7C3-24583059D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34466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00D7F-84C7-47EC-B938-45EC06B31784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6CE53-E62C-4300-AFC0-A25C3518E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4653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49E90-20F4-457B-8245-F0A29F39C00D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B64AF-C60D-47F6-B1E9-06E9D4F00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8549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0293-E3E5-4C7B-A0BB-F124064ED417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E74CF-DD0D-4B28-8ED8-FBBE87BE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07825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5F61B-7910-4C2F-AE3B-6C733CCD6F85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302D0-F0FB-421E-B416-E7C4E255F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52645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6898D2-EBB7-478A-852C-55597375B8B8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D718D-6DBA-45A0-A679-4458E5A936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000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BA6E78-3DD5-470B-AB02-F3887593C63E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48841-30E7-4A13-8B90-C0240095F9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748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3B6E3C-CE37-459A-B091-F188BE8E1235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F6B6C-E576-4E24-A81E-70A2AFCA95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6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21ED21-8F68-46C5-8EA5-3DA87D18FA9F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81EAF6-9876-4E90-A62E-337EB2336B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357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DDDFAB-DF0E-4DF8-B20F-0B6B790A00B0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2C609-426A-4389-864D-B7243ED547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719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A3118C-EF8A-4ABE-B96A-E632D1DCC130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F8708-72E5-4462-B1C1-BB476BF3E5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130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6ACABF-CA38-4FAD-8ACF-11A439555AED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43BF8-BA00-4FA3-B34F-FD5011B059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086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9BADE-633B-42ED-B15D-BAD0FD8834DF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DDDD6-F036-4EBB-89A5-7FCD3DA72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03814"/>
      </p:ext>
    </p:extLst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08127-EE9B-4227-A772-60C90DE45F8F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05432-9319-4807-A013-F9BE988E83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87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4B5FE8-23FD-4B75-B2CB-195F06C97170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BB1E6-CEEB-4194-9154-B6322F7104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722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434E27-8192-47F2-A658-CEE36ADD8980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5C329-B447-404C-AEE3-6BFEEB1328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107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F2F7B1-00D2-4C68-87A4-18DA3A5EABCC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38900-AF57-421C-B966-A5FEDB6F83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338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CBF89-7C62-4379-AB97-C34A42638B75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4F909-C33C-4848-BD27-54DB697B3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69238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94F20-F0DD-4E3F-BD7B-8FA037E2B833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70459-665A-45DC-B052-2DB33BFDE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05926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E3B33-1F27-4A0E-A722-6DDFEA089D65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04F01-ED09-4A4C-B442-6F3094B63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08803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E77E8-F6A2-4E82-97A9-24C0EAC2B162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7D512-656D-4094-942F-0B483E81C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83770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4FC94-CCDB-4C04-82D8-C051167FC37C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7BA03-65EE-4D42-AAF7-E807AFB17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83448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0365A-4989-4918-8521-BC206A0C0DBD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18C70-848A-4DC2-B56D-99AF4B36D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01662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4AEED-39C7-408E-A29E-E9521479FDBC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43A62-2818-4223-9901-157010C5A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980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C0FFD-5C15-44F7-A8D9-E7DC807456FA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AC96E-3EE2-49C5-9944-E0EF1295E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17146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1" charset="0"/>
                <a:cs typeface="Arial" charset="0"/>
              </a:defRPr>
            </a:lvl1pPr>
          </a:lstStyle>
          <a:p>
            <a:pPr>
              <a:defRPr/>
            </a:pPr>
            <a:fld id="{E4725753-71E9-4FBC-8283-C74CEEA1C9D3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1" charset="0"/>
                <a:cs typeface="Arial" charset="0"/>
              </a:defRPr>
            </a:lvl1pPr>
          </a:lstStyle>
          <a:p>
            <a:pPr>
              <a:defRPr/>
            </a:pPr>
            <a:fld id="{7E818D12-9779-47F5-B563-3D8100CE4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34" r:id="rId1"/>
    <p:sldLayoutId id="2147485635" r:id="rId2"/>
    <p:sldLayoutId id="2147485636" r:id="rId3"/>
    <p:sldLayoutId id="2147485637" r:id="rId4"/>
    <p:sldLayoutId id="2147485638" r:id="rId5"/>
    <p:sldLayoutId id="2147485639" r:id="rId6"/>
    <p:sldLayoutId id="2147485640" r:id="rId7"/>
    <p:sldLayoutId id="2147485641" r:id="rId8"/>
    <p:sldLayoutId id="2147485642" r:id="rId9"/>
    <p:sldLayoutId id="2147485643" r:id="rId10"/>
    <p:sldLayoutId id="2147485644" r:id="rId11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1" charset="0"/>
                <a:cs typeface="Arial" charset="0"/>
              </a:defRPr>
            </a:lvl1pPr>
          </a:lstStyle>
          <a:p>
            <a:pPr>
              <a:defRPr/>
            </a:pPr>
            <a:fld id="{B050B868-732B-4A66-8909-4FCA0F51F58B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1" charset="0"/>
                <a:cs typeface="Arial" charset="0"/>
              </a:defRPr>
            </a:lvl1pPr>
          </a:lstStyle>
          <a:p>
            <a:pPr>
              <a:defRPr/>
            </a:pPr>
            <a:fld id="{2AD94228-7DEF-43E6-A526-8B7350A92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45" r:id="rId1"/>
    <p:sldLayoutId id="2147485646" r:id="rId2"/>
    <p:sldLayoutId id="2147485647" r:id="rId3"/>
    <p:sldLayoutId id="2147485648" r:id="rId4"/>
    <p:sldLayoutId id="2147485649" r:id="rId5"/>
    <p:sldLayoutId id="2147485650" r:id="rId6"/>
    <p:sldLayoutId id="2147485651" r:id="rId7"/>
    <p:sldLayoutId id="2147485652" r:id="rId8"/>
    <p:sldLayoutId id="2147485653" r:id="rId9"/>
    <p:sldLayoutId id="2147485654" r:id="rId10"/>
    <p:sldLayoutId id="2147485655" r:id="rId11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3D6FD1-2477-4275-9BA3-0B9071CBEBCD}" type="datetime1">
              <a:rPr lang="en-US" smtClean="0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3F7C44-5086-495D-B5E5-4E934988A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8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5" r:id="rId1"/>
    <p:sldLayoutId id="2147485686" r:id="rId2"/>
    <p:sldLayoutId id="2147485687" r:id="rId3"/>
    <p:sldLayoutId id="2147485688" r:id="rId4"/>
    <p:sldLayoutId id="2147485689" r:id="rId5"/>
    <p:sldLayoutId id="2147485690" r:id="rId6"/>
    <p:sldLayoutId id="2147485691" r:id="rId7"/>
    <p:sldLayoutId id="2147485692" r:id="rId8"/>
    <p:sldLayoutId id="2147485693" r:id="rId9"/>
    <p:sldLayoutId id="2147485694" r:id="rId10"/>
    <p:sldLayoutId id="2147485695" r:id="rId11"/>
    <p:sldLayoutId id="2147485696" r:id="rId12"/>
    <p:sldLayoutId id="2147485632" r:id="rId13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5"/>
              </a:gs>
              <a:gs pos="100000">
                <a:srgbClr val="9FD4D0"/>
              </a:gs>
            </a:gsLst>
          </a:gradFill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5"/>
              </a:gs>
              <a:gs pos="100000">
                <a:srgbClr val="9FD4D0"/>
              </a:gs>
            </a:gsLst>
          </a:gradFill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700" cap="all" spc="100" dirty="0">
              <a:solidFill>
                <a:schemeClr val="tx1"/>
              </a:solidFill>
              <a:latin typeface="Berthold City Bold"/>
              <a:cs typeface="Berthold City Bold"/>
            </a:endParaRPr>
          </a:p>
        </p:txBody>
      </p:sp>
      <p:sp>
        <p:nvSpPr>
          <p:cNvPr id="9" name="Oval 8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6190" y="2057401"/>
            <a:ext cx="8687810" cy="3922755"/>
            <a:chOff x="456190" y="2630273"/>
            <a:chExt cx="8227562" cy="3365356"/>
          </a:xfrm>
        </p:grpSpPr>
        <p:pic>
          <p:nvPicPr>
            <p:cNvPr id="11" name="Picture 10" descr="CoverArt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190" y="2834880"/>
              <a:ext cx="3160749" cy="316074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616939" y="2630273"/>
              <a:ext cx="5066813" cy="3129154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3200" spc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SESSION SEVEN</a:t>
              </a:r>
            </a:p>
            <a:p>
              <a:pPr algn="ctr">
                <a:lnSpc>
                  <a:spcPts val="4300"/>
                </a:lnSpc>
              </a:pPr>
              <a:r>
                <a:rPr lang="en-US" sz="3200" cap="all" spc="300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LEADERSHIP,</a:t>
              </a:r>
            </a:p>
            <a:p>
              <a:pPr algn="ctr">
                <a:lnSpc>
                  <a:spcPts val="3600"/>
                </a:lnSpc>
              </a:pPr>
              <a:r>
                <a:rPr lang="en-US" sz="3200" cap="all" spc="300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ADVOCACY &amp; POLICY</a:t>
              </a:r>
            </a:p>
            <a:p>
              <a:pPr algn="ctr">
                <a:lnSpc>
                  <a:spcPts val="3600"/>
                </a:lnSpc>
              </a:pPr>
              <a:r>
                <a:rPr lang="en-US" sz="3200" cap="all" spc="300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</a:t>
              </a:r>
              <a:endParaRPr lang="en-US" sz="1200" cap="all" spc="1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4800" y="933271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Resident Leadership</a:t>
            </a:r>
          </a:p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Academy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76797"/>
            <a:ext cx="4191000" cy="1737803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10844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Break into groups of 3-4 people: </a:t>
            </a:r>
          </a:p>
          <a:p>
            <a:pPr marL="788988" lvl="1" indent="-514350">
              <a:buAutoNum type="arabicPeriod"/>
            </a:pPr>
            <a:r>
              <a:rPr lang="en-US" dirty="0" smtClean="0"/>
              <a:t>Group #1 = Residents asking for </a:t>
            </a:r>
            <a:r>
              <a:rPr lang="en-US" u="sng" dirty="0" smtClean="0"/>
              <a:t>longer walk times at crosswalk</a:t>
            </a:r>
          </a:p>
          <a:p>
            <a:pPr marL="788988" lvl="1" indent="-514350">
              <a:buAutoNum type="arabicPeriod"/>
            </a:pPr>
            <a:r>
              <a:rPr lang="en-US" dirty="0" smtClean="0"/>
              <a:t>Group #2 = Residents asking for a </a:t>
            </a:r>
            <a:r>
              <a:rPr lang="en-US" u="sng" dirty="0" smtClean="0"/>
              <a:t>safe walk path to the park</a:t>
            </a:r>
          </a:p>
          <a:p>
            <a:pPr marL="788988" lvl="1" indent="-514350">
              <a:buAutoNum type="arabicPeriod"/>
            </a:pPr>
            <a:r>
              <a:rPr lang="en-US" dirty="0" smtClean="0"/>
              <a:t>Group #3 = Residents asking for a </a:t>
            </a:r>
            <a:r>
              <a:rPr lang="en-US" u="sng" dirty="0" smtClean="0"/>
              <a:t>crosswalk by the school</a:t>
            </a:r>
          </a:p>
          <a:p>
            <a:pPr marL="788988" lvl="1" indent="-514350">
              <a:buNone/>
            </a:pPr>
            <a:endParaRPr lang="en-US" dirty="0" smtClean="0"/>
          </a:p>
          <a:p>
            <a:pPr marL="788988" lvl="1" indent="-514350">
              <a:buNone/>
            </a:pPr>
            <a:r>
              <a:rPr lang="en-US" dirty="0" smtClean="0"/>
              <a:t>Preparation Questions:</a:t>
            </a:r>
          </a:p>
          <a:p>
            <a:pPr marL="788988" lvl="1" indent="-514350">
              <a:buAutoNum type="arabicPeriod"/>
            </a:pPr>
            <a:r>
              <a:rPr lang="en-US" dirty="0" smtClean="0"/>
              <a:t>What common ground could you have with the City Council on your issue?</a:t>
            </a:r>
          </a:p>
          <a:p>
            <a:pPr marL="788988" lvl="1" indent="-514350">
              <a:buAutoNum type="arabicPeriod"/>
            </a:pPr>
            <a:r>
              <a:rPr lang="en-US" dirty="0" smtClean="0"/>
              <a:t>What message do you want to send City Council about your issue?</a:t>
            </a:r>
          </a:p>
          <a:p>
            <a:pPr marL="788988" lvl="1" indent="-514350">
              <a:buAutoNum type="arabicPeriod"/>
            </a:pPr>
            <a:r>
              <a:rPr lang="en-US" dirty="0" smtClean="0"/>
              <a:t>What resistance do you think City Council will have to your issue/request?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48841-30E7-4A13-8B90-C0240095F9D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5"/>
              </a:gs>
              <a:gs pos="100000">
                <a:srgbClr val="9FD4D0"/>
              </a:gs>
            </a:gsLst>
          </a:gradFill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5"/>
              </a:gs>
              <a:gs pos="100000">
                <a:srgbClr val="9FD4D0"/>
              </a:gs>
            </a:gsLst>
          </a:gradFill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cap="all" spc="100" dirty="0" smtClean="0">
                <a:solidFill>
                  <a:schemeClr val="tx1"/>
                </a:solidFill>
                <a:latin typeface="+mj-lt"/>
                <a:cs typeface="Berthold City Bold"/>
              </a:rPr>
              <a:t>City council mock-up activity</a:t>
            </a:r>
            <a:endParaRPr lang="en-US" sz="2800" cap="all" spc="100" dirty="0">
              <a:solidFill>
                <a:schemeClr val="tx1"/>
              </a:solidFill>
              <a:latin typeface="+mj-lt"/>
              <a:cs typeface="Berthold City Bold"/>
            </a:endParaRPr>
          </a:p>
        </p:txBody>
      </p:sp>
      <p:sp>
        <p:nvSpPr>
          <p:cNvPr id="7" name="Oval 6"/>
          <p:cNvSpPr/>
          <p:nvPr/>
        </p:nvSpPr>
        <p:spPr>
          <a:xfrm>
            <a:off x="8535638" y="6254496"/>
            <a:ext cx="303561" cy="298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6254496"/>
            <a:ext cx="685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10</a:t>
            </a:r>
            <a:endParaRPr lang="en-US" sz="105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4997597" cy="5181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ea typeface="ＭＳ Ｐゴシック" pitchFamily="34" charset="-128"/>
              </a:rPr>
              <a:t>Unsafe crossing in front of nearby elementary </a:t>
            </a:r>
            <a:r>
              <a:rPr lang="en-US" dirty="0">
                <a:ea typeface="ＭＳ Ｐゴシック" pitchFamily="34" charset="-128"/>
              </a:rPr>
              <a:t>s</a:t>
            </a:r>
            <a:r>
              <a:rPr lang="en-US" dirty="0" smtClean="0">
                <a:ea typeface="ＭＳ Ｐゴシック" pitchFamily="34" charset="-128"/>
              </a:rPr>
              <a:t>chool</a:t>
            </a:r>
          </a:p>
          <a:p>
            <a:pPr marL="514350" indent="-514350">
              <a:buAutoNum type="arabicPeriod"/>
            </a:pPr>
            <a:r>
              <a:rPr lang="en-US" dirty="0" smtClean="0">
                <a:ea typeface="ＭＳ Ｐゴシック" pitchFamily="34" charset="-128"/>
              </a:rPr>
              <a:t>Short crosswalk walk times</a:t>
            </a:r>
          </a:p>
          <a:p>
            <a:pPr marL="514350" indent="-514350">
              <a:buAutoNum type="arabicPeriod"/>
            </a:pPr>
            <a:r>
              <a:rPr lang="en-US" dirty="0" smtClean="0">
                <a:ea typeface="ＭＳ Ｐゴシック" pitchFamily="34" charset="-128"/>
              </a:rPr>
              <a:t>Busy bus stop in front of private residence</a:t>
            </a:r>
          </a:p>
          <a:p>
            <a:pPr marL="514350" indent="-514350">
              <a:buAutoNum type="arabicPeriod"/>
            </a:pPr>
            <a:r>
              <a:rPr lang="en-US" dirty="0" smtClean="0">
                <a:ea typeface="ＭＳ Ｐゴシック" pitchFamily="34" charset="-128"/>
              </a:rPr>
              <a:t>Private gate that blocks sidewalk and bike lane</a:t>
            </a:r>
          </a:p>
          <a:p>
            <a:pPr marL="514350" indent="-514350">
              <a:buAutoNum type="arabicPeriod"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/>
            <a:fld id="{66108F7B-BCA1-4D12-8860-7488F94D4604}" type="slidenum">
              <a:rPr lang="en-US" smtClean="0">
                <a:solidFill>
                  <a:srgbClr val="9D2512"/>
                </a:solidFill>
              </a:rPr>
              <a:pPr eaLnBrk="1" hangingPunct="1"/>
              <a:t>11</a:t>
            </a:fld>
            <a:endParaRPr lang="en-US" smtClean="0">
              <a:solidFill>
                <a:srgbClr val="9D251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5"/>
              </a:gs>
              <a:gs pos="100000">
                <a:srgbClr val="9FD4D0"/>
              </a:gs>
            </a:gsLst>
          </a:gradFill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5"/>
              </a:gs>
              <a:gs pos="100000">
                <a:srgbClr val="9FD4D0"/>
              </a:gs>
            </a:gsLst>
          </a:gradFill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cap="all" spc="100" dirty="0" smtClean="0">
                <a:solidFill>
                  <a:schemeClr val="tx1"/>
                </a:solidFill>
                <a:latin typeface="+mj-lt"/>
                <a:cs typeface="Berthold City Bold"/>
              </a:rPr>
              <a:t>COMMUNITY CONCERNS</a:t>
            </a:r>
            <a:endParaRPr lang="en-US" sz="2800" cap="all" spc="100" dirty="0">
              <a:solidFill>
                <a:schemeClr val="tx1"/>
              </a:solidFill>
              <a:latin typeface="+mj-lt"/>
              <a:cs typeface="Berthold City Bold"/>
            </a:endParaRPr>
          </a:p>
        </p:txBody>
      </p:sp>
      <p:sp>
        <p:nvSpPr>
          <p:cNvPr id="7" name="Oval 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1352" y="6214646"/>
            <a:ext cx="384048" cy="34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11</a:t>
            </a:r>
            <a:endParaRPr lang="en-US" sz="1600" dirty="0"/>
          </a:p>
        </p:txBody>
      </p:sp>
      <p:pic>
        <p:nvPicPr>
          <p:cNvPr id="6146" name="Picture 2" descr="C:\Users\acabal1\AppData\Local\Microsoft\Windows\Temporary Internet Files\Content.IE5\KIB7VT6T\MP90038595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97" y="1143000"/>
            <a:ext cx="3352800" cy="469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/>
            <a:fld id="{E8B77C62-6383-444D-AF20-2FB2BB806319}" type="slidenum">
              <a:rPr lang="en-US" smtClean="0">
                <a:solidFill>
                  <a:srgbClr val="9D2512"/>
                </a:solidFill>
              </a:rPr>
              <a:pPr eaLnBrk="1" hangingPunct="1"/>
              <a:t>12</a:t>
            </a:fld>
            <a:endParaRPr lang="en-US" smtClean="0">
              <a:solidFill>
                <a:srgbClr val="9D251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219200"/>
            <a:ext cx="8686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u="sng" dirty="0">
                <a:latin typeface="+mj-lt"/>
                <a:ea typeface="Times New Roman"/>
                <a:cs typeface="Arial" charset="0"/>
              </a:rPr>
              <a:t>Assessing </a:t>
            </a:r>
            <a:r>
              <a:rPr lang="en-US" sz="3200" i="1" u="sng" dirty="0" smtClean="0">
                <a:latin typeface="+mj-lt"/>
                <a:ea typeface="Times New Roman"/>
                <a:cs typeface="Arial" charset="0"/>
              </a:rPr>
              <a:t>Potential Partners</a:t>
            </a:r>
            <a:endParaRPr lang="en-US" sz="3200" i="1" u="sng" dirty="0">
              <a:latin typeface="+mj-lt"/>
              <a:ea typeface="Times New Roman"/>
              <a:cs typeface="Arial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3200" b="1" dirty="0" smtClean="0">
              <a:latin typeface="+mj-lt"/>
              <a:ea typeface="Times New Roman"/>
              <a:cs typeface="Arial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latin typeface="+mj-lt"/>
                <a:ea typeface="Times New Roman"/>
                <a:cs typeface="Arial" charset="0"/>
              </a:rPr>
              <a:t>List </a:t>
            </a:r>
            <a:r>
              <a:rPr lang="en-US" sz="2800" dirty="0">
                <a:latin typeface="+mj-lt"/>
                <a:ea typeface="Times New Roman"/>
                <a:cs typeface="Arial" charset="0"/>
              </a:rPr>
              <a:t>who/what </a:t>
            </a:r>
            <a:r>
              <a:rPr lang="en-US" sz="2800" dirty="0" smtClean="0">
                <a:latin typeface="+mj-lt"/>
                <a:ea typeface="Times New Roman"/>
                <a:cs typeface="Arial" charset="0"/>
              </a:rPr>
              <a:t>institution/ potentially has natural motivation and common ground with you</a:t>
            </a:r>
            <a:endParaRPr lang="en-US" sz="2800" dirty="0">
              <a:latin typeface="+mj-lt"/>
              <a:ea typeface="Times New Roman"/>
              <a:cs typeface="Arial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latin typeface="+mj-lt"/>
                <a:ea typeface="Times New Roman"/>
                <a:cs typeface="Arial" charset="0"/>
              </a:rPr>
              <a:t>Are any of your Potential Partners in appointed positions? </a:t>
            </a:r>
            <a:r>
              <a:rPr lang="en-US" sz="2800" dirty="0">
                <a:latin typeface="+mj-lt"/>
                <a:ea typeface="Times New Roman"/>
                <a:cs typeface="Arial" charset="0"/>
              </a:rPr>
              <a:t>Elected?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latin typeface="+mj-lt"/>
                <a:ea typeface="Times New Roman"/>
                <a:cs typeface="Arial" charset="0"/>
              </a:rPr>
              <a:t>How </a:t>
            </a:r>
            <a:r>
              <a:rPr lang="en-US" sz="2800" dirty="0" smtClean="0">
                <a:latin typeface="+mj-lt"/>
                <a:ea typeface="Times New Roman"/>
                <a:cs typeface="Arial" charset="0"/>
              </a:rPr>
              <a:t>can </a:t>
            </a:r>
            <a:r>
              <a:rPr lang="en-US" sz="2800" dirty="0">
                <a:latin typeface="+mj-lt"/>
                <a:ea typeface="Times New Roman"/>
                <a:cs typeface="Arial" charset="0"/>
              </a:rPr>
              <a:t>you </a:t>
            </a:r>
            <a:r>
              <a:rPr lang="en-US" sz="2800" dirty="0" smtClean="0">
                <a:latin typeface="+mj-lt"/>
                <a:ea typeface="Times New Roman"/>
                <a:cs typeface="Arial" charset="0"/>
              </a:rPr>
              <a:t>influence </a:t>
            </a:r>
            <a:r>
              <a:rPr lang="en-US" sz="2800" dirty="0">
                <a:latin typeface="+mj-lt"/>
                <a:ea typeface="Times New Roman"/>
                <a:cs typeface="Arial" charset="0"/>
              </a:rPr>
              <a:t>with them </a:t>
            </a:r>
            <a:r>
              <a:rPr lang="en-US" sz="2800" dirty="0" smtClean="0">
                <a:latin typeface="+mj-lt"/>
                <a:ea typeface="Times New Roman"/>
                <a:cs typeface="Arial" charset="0"/>
              </a:rPr>
              <a:t>(as </a:t>
            </a:r>
            <a:r>
              <a:rPr lang="en-US" sz="2800" dirty="0">
                <a:latin typeface="+mj-lt"/>
                <a:ea typeface="Times New Roman"/>
                <a:cs typeface="Arial" charset="0"/>
              </a:rPr>
              <a:t>voters, consumers, taxpayers, </a:t>
            </a:r>
            <a:r>
              <a:rPr lang="en-US" sz="2800" dirty="0" smtClean="0">
                <a:latin typeface="+mj-lt"/>
                <a:ea typeface="Times New Roman"/>
                <a:cs typeface="Arial" charset="0"/>
              </a:rPr>
              <a:t>through one-on-one conversations, etc</a:t>
            </a:r>
            <a:r>
              <a:rPr lang="en-US" sz="2800" dirty="0">
                <a:latin typeface="+mj-lt"/>
                <a:ea typeface="Times New Roman"/>
                <a:cs typeface="Arial" charset="0"/>
              </a:rPr>
              <a:t>.)?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latin typeface="+mj-lt"/>
                <a:ea typeface="Times New Roman"/>
                <a:cs typeface="Arial" charset="0"/>
              </a:rPr>
              <a:t>What is the self-interest of </a:t>
            </a:r>
            <a:r>
              <a:rPr lang="en-US" sz="2800" dirty="0" smtClean="0">
                <a:latin typeface="+mj-lt"/>
                <a:ea typeface="Times New Roman"/>
                <a:cs typeface="Arial" charset="0"/>
              </a:rPr>
              <a:t>each potential partner?</a:t>
            </a:r>
            <a:endParaRPr lang="en-US" sz="2800" dirty="0">
              <a:latin typeface="+mj-lt"/>
              <a:ea typeface="Times New Roman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5"/>
              </a:gs>
              <a:gs pos="100000">
                <a:srgbClr val="9FD4D0"/>
              </a:gs>
            </a:gsLst>
          </a:gradFill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5"/>
              </a:gs>
              <a:gs pos="100000">
                <a:srgbClr val="9FD4D0"/>
              </a:gs>
            </a:gsLst>
          </a:gradFill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cap="all" spc="100" dirty="0" smtClean="0">
                <a:solidFill>
                  <a:schemeClr val="tx1"/>
                </a:solidFill>
                <a:latin typeface="+mj-lt"/>
                <a:cs typeface="Berthold City Bold"/>
              </a:rPr>
              <a:t>POTENTIAL PARTNERS</a:t>
            </a:r>
            <a:endParaRPr lang="en-US" sz="2800" cap="all" spc="100" dirty="0">
              <a:solidFill>
                <a:schemeClr val="tx1"/>
              </a:solidFill>
              <a:latin typeface="+mj-lt"/>
              <a:cs typeface="Berthold City Bold"/>
            </a:endParaRPr>
          </a:p>
        </p:txBody>
      </p:sp>
      <p:sp>
        <p:nvSpPr>
          <p:cNvPr id="8" name="Oval 7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1248" y="6214646"/>
            <a:ext cx="606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12</a:t>
            </a:r>
            <a:endParaRPr lang="en-US" sz="16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/>
            <a:fld id="{43936827-1A21-4454-8A32-D074313B6D47}" type="slidenum">
              <a:rPr lang="en-US" smtClean="0">
                <a:solidFill>
                  <a:srgbClr val="9D2512"/>
                </a:solidFill>
              </a:rPr>
              <a:pPr eaLnBrk="1" hangingPunct="1"/>
              <a:t>13</a:t>
            </a:fld>
            <a:endParaRPr lang="en-US" smtClean="0">
              <a:solidFill>
                <a:srgbClr val="9D251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066800"/>
            <a:ext cx="84677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u="sng" dirty="0" smtClean="0">
                <a:latin typeface="+mj-lt"/>
                <a:ea typeface="Times New Roman"/>
                <a:cs typeface="Arial" charset="0"/>
              </a:rPr>
              <a:t>Preparing for Opposition</a:t>
            </a:r>
            <a:endParaRPr lang="en-US" sz="3600" i="1" u="sng" dirty="0">
              <a:latin typeface="+mj-lt"/>
              <a:ea typeface="Times New Roman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+mj-lt"/>
              <a:ea typeface="Times New Roman"/>
              <a:cs typeface="Arial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latin typeface="+mj-lt"/>
                <a:ea typeface="Times New Roman"/>
                <a:cs typeface="Arial" charset="0"/>
              </a:rPr>
              <a:t>Think of critical points others might have against your project/idea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latin typeface="+mj-lt"/>
                <a:ea typeface="Times New Roman"/>
                <a:cs typeface="Arial" charset="0"/>
              </a:rPr>
              <a:t>Identify what common ground you may have with each of them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latin typeface="+mj-lt"/>
                <a:ea typeface="Times New Roman"/>
                <a:cs typeface="Arial" charset="0"/>
              </a:rPr>
              <a:t>What talking points could you use to point out common ground with your “opposition”?</a:t>
            </a:r>
            <a:endParaRPr lang="en-US" sz="3200" dirty="0">
              <a:latin typeface="+mj-lt"/>
              <a:ea typeface="Times New Roman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5"/>
              </a:gs>
              <a:gs pos="100000">
                <a:srgbClr val="9FD4D0"/>
              </a:gs>
            </a:gsLst>
          </a:gradFill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5"/>
              </a:gs>
              <a:gs pos="100000">
                <a:srgbClr val="9FD4D0"/>
              </a:gs>
            </a:gsLst>
          </a:gradFill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cap="all" spc="100" dirty="0" smtClean="0">
                <a:solidFill>
                  <a:schemeClr val="tx1"/>
                </a:solidFill>
                <a:latin typeface="+mj-lt"/>
                <a:cs typeface="Berthold City Bold"/>
              </a:rPr>
              <a:t>PREPARING FOR OPPOSITION</a:t>
            </a:r>
            <a:endParaRPr lang="en-US" sz="2800" cap="all" spc="100" dirty="0">
              <a:solidFill>
                <a:schemeClr val="tx1"/>
              </a:solidFill>
              <a:latin typeface="+mj-lt"/>
              <a:cs typeface="Berthold City Bold"/>
            </a:endParaRPr>
          </a:p>
        </p:txBody>
      </p:sp>
      <p:sp>
        <p:nvSpPr>
          <p:cNvPr id="7" name="Oval 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1248" y="6214646"/>
            <a:ext cx="606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13</a:t>
            </a:r>
            <a:endParaRPr lang="en-US" sz="16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54152" y="838200"/>
            <a:ext cx="3051048" cy="5181600"/>
          </a:xfrm>
          <a:prstGeom prst="roundRect">
            <a:avLst/>
          </a:prstGeom>
          <a:gradFill>
            <a:gsLst>
              <a:gs pos="0">
                <a:schemeClr val="accent5"/>
              </a:gs>
              <a:gs pos="100000">
                <a:srgbClr val="9FD4D0"/>
              </a:gs>
            </a:gsLst>
          </a:gradFill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48000" cy="914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800" dirty="0" smtClean="0">
                <a:ea typeface="ＭＳ Ｐゴシック" pitchFamily="34" charset="-128"/>
              </a:rPr>
              <a:t>Homework Options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00400" y="990600"/>
            <a:ext cx="5867400" cy="1676400"/>
          </a:xfrm>
          <a:ln>
            <a:miter lim="800000"/>
            <a:headEnd/>
            <a:tailEnd/>
          </a:ln>
          <a:extLst/>
        </p:spPr>
        <p:txBody>
          <a:bodyPr>
            <a:normAutofit fontScale="85000" lnSpcReduction="20000"/>
          </a:bodyPr>
          <a:lstStyle/>
          <a:p>
            <a:pPr marL="1463040" lvl="5" indent="0">
              <a:buFont typeface="Wingdings 2"/>
              <a:buNone/>
              <a:defRPr/>
            </a:pPr>
            <a:r>
              <a:rPr lang="en-US" sz="4400" dirty="0" smtClean="0"/>
              <a:t>THANK YOU!</a:t>
            </a:r>
          </a:p>
          <a:p>
            <a:pPr marL="1463040" lvl="5" indent="0">
              <a:buFont typeface="Wingdings 2"/>
              <a:buNone/>
              <a:defRPr/>
            </a:pPr>
            <a:endParaRPr lang="en-US" dirty="0"/>
          </a:p>
          <a:p>
            <a:pPr algn="ctr">
              <a:buFont typeface="Wingdings 2" pitchFamily="-111" charset="2"/>
              <a:buChar char=""/>
              <a:defRPr/>
            </a:pPr>
            <a:r>
              <a:rPr lang="en-US" dirty="0" smtClean="0"/>
              <a:t>Questions?</a:t>
            </a:r>
          </a:p>
          <a:p>
            <a:pPr algn="ctr">
              <a:buFont typeface="Wingdings 2" pitchFamily="-111" charset="2"/>
              <a:buChar char=""/>
              <a:defRPr/>
            </a:pPr>
            <a:r>
              <a:rPr lang="en-US" dirty="0" smtClean="0"/>
              <a:t>Comments?</a:t>
            </a:r>
          </a:p>
        </p:txBody>
      </p:sp>
      <p:sp>
        <p:nvSpPr>
          <p:cNvPr id="89091" name="Text Placeholder 6"/>
          <p:cNvSpPr>
            <a:spLocks noGrp="1"/>
          </p:cNvSpPr>
          <p:nvPr>
            <p:ph type="body" sz="half" idx="2"/>
          </p:nvPr>
        </p:nvSpPr>
        <p:spPr>
          <a:xfrm>
            <a:off x="454152" y="2071688"/>
            <a:ext cx="3051048" cy="3871912"/>
          </a:xfrm>
        </p:spPr>
        <p:txBody>
          <a:bodyPr>
            <a:normAutofit/>
          </a:bodyPr>
          <a:lstStyle/>
          <a:p>
            <a:r>
              <a:rPr lang="en-US" sz="2000" dirty="0" smtClean="0">
                <a:ea typeface="ＭＳ Ｐゴシック" pitchFamily="34" charset="-128"/>
              </a:rPr>
              <a:t>1. Talk to at least (5) community members and identify their common ground and level of self-interest in the community issues we have raised in class.</a:t>
            </a:r>
          </a:p>
          <a:p>
            <a:pPr marL="457200" indent="-457200">
              <a:buAutoNum type="arabicPeriod"/>
            </a:pPr>
            <a:endParaRPr lang="en-US" sz="2000" dirty="0" smtClean="0">
              <a:ea typeface="ＭＳ Ｐゴシック" pitchFamily="34" charset="-128"/>
            </a:endParaRPr>
          </a:p>
          <a:p>
            <a:r>
              <a:rPr lang="en-US" sz="2000" dirty="0" smtClean="0">
                <a:ea typeface="ＭＳ Ｐゴシック" pitchFamily="34" charset="-128"/>
              </a:rPr>
              <a:t>2. Read Article 8 CIP: Needs and Opportunity Assessment</a:t>
            </a:r>
          </a:p>
        </p:txBody>
      </p:sp>
      <p:sp>
        <p:nvSpPr>
          <p:cNvPr id="8909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/>
            <a:fld id="{05223816-1ABC-4EA3-AC5D-0EC2D98DFCC7}" type="slidenum">
              <a:rPr lang="en-US" smtClean="0">
                <a:solidFill>
                  <a:srgbClr val="9D2512"/>
                </a:solidFill>
              </a:rPr>
              <a:pPr eaLnBrk="1" hangingPunct="1"/>
              <a:t>14</a:t>
            </a:fld>
            <a:endParaRPr lang="en-US" smtClean="0">
              <a:solidFill>
                <a:srgbClr val="9D251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5"/>
              </a:gs>
              <a:gs pos="100000">
                <a:srgbClr val="9FD4D0"/>
              </a:gs>
            </a:gsLst>
          </a:gradFill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5"/>
              </a:gs>
              <a:gs pos="100000">
                <a:srgbClr val="9FD4D0"/>
              </a:gs>
            </a:gsLst>
          </a:gradFill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cap="all" spc="100" dirty="0" smtClean="0">
                <a:solidFill>
                  <a:schemeClr val="tx1"/>
                </a:solidFill>
                <a:latin typeface="+mj-lt"/>
                <a:cs typeface="Berthold City Bold"/>
              </a:rPr>
              <a:t>CONCLUSION</a:t>
            </a:r>
            <a:endParaRPr lang="en-US" sz="2800" cap="all" spc="100" dirty="0">
              <a:solidFill>
                <a:schemeClr val="tx1"/>
              </a:solidFill>
              <a:latin typeface="+mj-lt"/>
              <a:cs typeface="Berthold City Bold"/>
            </a:endParaRPr>
          </a:p>
        </p:txBody>
      </p:sp>
      <p:sp>
        <p:nvSpPr>
          <p:cNvPr id="8" name="Oval 7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61248" y="6214646"/>
            <a:ext cx="606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14</a:t>
            </a:r>
            <a:endParaRPr lang="en-US" sz="1600" dirty="0"/>
          </a:p>
        </p:txBody>
      </p:sp>
      <p:pic>
        <p:nvPicPr>
          <p:cNvPr id="7170" name="Picture 2" descr="C:\Users\acabal1\AppData\Local\Microsoft\Windows\Temporary Internet Files\Content.IE5\Y7EQ4JT2\MC900385446[1]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833" y="2743200"/>
            <a:ext cx="4382415" cy="3130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17901" y="838200"/>
            <a:ext cx="2872581" cy="5181600"/>
          </a:xfrm>
          <a:prstGeom prst="roundRect">
            <a:avLst>
              <a:gd name="adj" fmla="val 4755"/>
            </a:avLst>
          </a:prstGeom>
          <a:gradFill>
            <a:gsLst>
              <a:gs pos="0">
                <a:schemeClr val="accent5"/>
              </a:gs>
              <a:gs pos="100000">
                <a:srgbClr val="9FD4D0"/>
              </a:gs>
            </a:gsLst>
          </a:gradFill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182880" indent="-182880">
              <a:lnSpc>
                <a:spcPts val="1600"/>
              </a:lnSpc>
              <a:defRPr/>
            </a:pPr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>
              <a:lnSpc>
                <a:spcPts val="1600"/>
              </a:lnSpc>
              <a:spcAft>
                <a:spcPct val="0"/>
              </a:spcAft>
              <a:buFont typeface="Arial"/>
              <a:buChar char="•"/>
              <a:defRPr/>
            </a:pPr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>
              <a:lnSpc>
                <a:spcPts val="1600"/>
              </a:lnSpc>
              <a:spcAft>
                <a:spcPct val="0"/>
              </a:spcAft>
              <a:buFont typeface="Arial"/>
              <a:buChar char="•"/>
              <a:defRPr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>
              <a:lnSpc>
                <a:spcPts val="1600"/>
              </a:lnSpc>
              <a:spcAft>
                <a:spcPct val="0"/>
              </a:spcAft>
              <a:buFont typeface="Arial"/>
              <a:buChar char="•"/>
              <a:defRPr/>
            </a:pPr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>
              <a:lnSpc>
                <a:spcPts val="1600"/>
              </a:lnSpc>
              <a:spcAft>
                <a:spcPct val="0"/>
              </a:spcAft>
              <a:buFont typeface="Arial"/>
              <a:buChar char="•"/>
              <a:defRPr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>
              <a:lnSpc>
                <a:spcPts val="1600"/>
              </a:lnSpc>
              <a:spcAft>
                <a:spcPct val="0"/>
              </a:spcAft>
              <a:buFont typeface="Arial"/>
              <a:buChar char="•"/>
              <a:defRPr/>
            </a:pPr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17901" y="838200"/>
            <a:ext cx="2872581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2200" dirty="0" smtClean="0">
                <a:ea typeface="ＭＳ Ｐゴシック" pitchFamily="34" charset="-128"/>
              </a:rPr>
              <a:t>Session 7: Leadership, Advocacy and Policy Development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sz="half" idx="2"/>
          </p:nvPr>
        </p:nvSpPr>
        <p:spPr>
          <a:xfrm>
            <a:off x="317901" y="2057400"/>
            <a:ext cx="3034899" cy="3962400"/>
          </a:xfrm>
        </p:spPr>
        <p:txBody>
          <a:bodyPr/>
          <a:lstStyle/>
          <a:p>
            <a:pPr marL="514350" indent="-514350" algn="ctr" eaLnBrk="1" hangingPunct="1">
              <a:lnSpc>
                <a:spcPct val="80000"/>
              </a:lnSpc>
            </a:pPr>
            <a:r>
              <a:rPr lang="en-US" sz="1800" b="1" dirty="0" smtClean="0">
                <a:ea typeface="ＭＳ Ｐゴシック" pitchFamily="34" charset="-128"/>
              </a:rPr>
              <a:t>Session Objectives:</a:t>
            </a:r>
          </a:p>
          <a:p>
            <a:pPr marL="514350" indent="-514350" algn="ctr" eaLnBrk="1" hangingPunct="1">
              <a:lnSpc>
                <a:spcPct val="80000"/>
              </a:lnSpc>
            </a:pPr>
            <a:endParaRPr lang="en-US" sz="2000" b="1" dirty="0" smtClean="0">
              <a:ea typeface="ＭＳ Ｐゴシック" pitchFamily="34" charset="-128"/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0"/>
              </a:spcAft>
            </a:pPr>
            <a:r>
              <a:rPr lang="en-US" sz="2000" dirty="0" smtClean="0">
                <a:ea typeface="ＭＳ Ｐゴシック" pitchFamily="34" charset="-128"/>
              </a:rPr>
              <a:t> 1. </a:t>
            </a:r>
            <a:r>
              <a:rPr lang="en-US" sz="1800" dirty="0" smtClean="0">
                <a:ea typeface="ＭＳ Ｐゴシック" pitchFamily="34" charset="-128"/>
              </a:rPr>
              <a:t>To identify the steps of</a:t>
            </a:r>
            <a:r>
              <a:rPr lang="en-US" sz="1800" b="1" dirty="0" smtClean="0">
                <a:ea typeface="ＭＳ Ｐゴシック" pitchFamily="34" charset="-128"/>
              </a:rPr>
              <a:t> </a:t>
            </a:r>
            <a:endParaRPr lang="en-US" sz="1800" dirty="0" smtClean="0">
              <a:ea typeface="ＭＳ Ｐゴシック" pitchFamily="34" charset="-128"/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0"/>
              </a:spcAft>
            </a:pPr>
            <a:r>
              <a:rPr lang="en-US" sz="1800" dirty="0" smtClean="0">
                <a:ea typeface="ＭＳ Ｐゴシック" pitchFamily="34" charset="-128"/>
              </a:rPr>
              <a:t>effective community action</a:t>
            </a:r>
            <a:r>
              <a:rPr lang="en-US" sz="1800" b="1" dirty="0" smtClean="0">
                <a:ea typeface="ＭＳ Ｐゴシック" pitchFamily="34" charset="-128"/>
              </a:rPr>
              <a:t> </a:t>
            </a:r>
          </a:p>
          <a:p>
            <a:pPr marL="514350" indent="-514350" eaLnBrk="1" hangingPunct="1">
              <a:lnSpc>
                <a:spcPct val="80000"/>
              </a:lnSpc>
              <a:spcAft>
                <a:spcPct val="0"/>
              </a:spcAft>
            </a:pPr>
            <a:endParaRPr lang="en-US" sz="1800" dirty="0" smtClean="0">
              <a:ea typeface="ＭＳ Ｐゴシック" pitchFamily="34" charset="-128"/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0"/>
              </a:spcAft>
            </a:pPr>
            <a:r>
              <a:rPr lang="en-US" sz="2000" dirty="0" smtClean="0">
                <a:ea typeface="ＭＳ Ｐゴシック" pitchFamily="34" charset="-128"/>
              </a:rPr>
              <a:t>2. </a:t>
            </a:r>
            <a:r>
              <a:rPr lang="en-US" sz="1800" dirty="0" smtClean="0">
                <a:ea typeface="ＭＳ Ｐゴシック" pitchFamily="34" charset="-128"/>
              </a:rPr>
              <a:t>To identify different</a:t>
            </a:r>
            <a:r>
              <a:rPr lang="en-US" sz="1800" b="1" dirty="0" smtClean="0">
                <a:ea typeface="ＭＳ Ｐゴシック" pitchFamily="34" charset="-128"/>
              </a:rPr>
              <a:t> </a:t>
            </a:r>
            <a:endParaRPr lang="en-US" sz="1800" dirty="0" smtClean="0">
              <a:ea typeface="ＭＳ Ｐゴシック" pitchFamily="34" charset="-128"/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0"/>
              </a:spcAft>
            </a:pPr>
            <a:r>
              <a:rPr lang="en-US" sz="1800" dirty="0" smtClean="0">
                <a:ea typeface="ＭＳ Ｐゴシック" pitchFamily="34" charset="-128"/>
              </a:rPr>
              <a:t>mechanisms for creating</a:t>
            </a:r>
            <a:r>
              <a:rPr lang="en-US" sz="1800" b="1" dirty="0" smtClean="0">
                <a:ea typeface="ＭＳ Ｐゴシック" pitchFamily="34" charset="-128"/>
              </a:rPr>
              <a:t> </a:t>
            </a:r>
            <a:endParaRPr lang="en-US" sz="1800" dirty="0" smtClean="0">
              <a:ea typeface="ＭＳ Ｐゴシック" pitchFamily="34" charset="-128"/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0"/>
              </a:spcAft>
            </a:pPr>
            <a:r>
              <a:rPr lang="en-US" sz="1800" dirty="0" smtClean="0">
                <a:ea typeface="ＭＳ Ｐゴシック" pitchFamily="34" charset="-128"/>
              </a:rPr>
              <a:t>community chang</a:t>
            </a:r>
            <a:r>
              <a:rPr lang="en-US" sz="1800" b="1" dirty="0" smtClean="0">
                <a:ea typeface="ＭＳ Ｐゴシック" pitchFamily="34" charset="-128"/>
              </a:rPr>
              <a:t>e</a:t>
            </a:r>
            <a:endParaRPr lang="en-US" sz="1800" dirty="0" smtClean="0">
              <a:ea typeface="ＭＳ Ｐゴシック" pitchFamily="34" charset="-128"/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0"/>
              </a:spcAft>
            </a:pPr>
            <a:endParaRPr lang="en-US" sz="1800" dirty="0" smtClean="0">
              <a:ea typeface="ＭＳ Ｐゴシック" pitchFamily="34" charset="-128"/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0"/>
              </a:spcAft>
            </a:pPr>
            <a:r>
              <a:rPr lang="en-US" sz="2000" dirty="0" smtClean="0">
                <a:ea typeface="ＭＳ Ｐゴシック" pitchFamily="34" charset="-128"/>
              </a:rPr>
              <a:t>3. </a:t>
            </a:r>
            <a:r>
              <a:rPr lang="en-US" sz="1800" dirty="0" smtClean="0">
                <a:ea typeface="ＭＳ Ｐゴシック" pitchFamily="34" charset="-128"/>
              </a:rPr>
              <a:t>To be able to advocate a</a:t>
            </a:r>
            <a:r>
              <a:rPr lang="en-US" sz="1800" b="1" dirty="0" smtClean="0">
                <a:ea typeface="ＭＳ Ｐゴシック" pitchFamily="34" charset="-128"/>
              </a:rPr>
              <a:t>s</a:t>
            </a:r>
            <a:endParaRPr lang="en-US" sz="1800" dirty="0" smtClean="0">
              <a:ea typeface="ＭＳ Ｐゴシック" pitchFamily="34" charset="-128"/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0"/>
              </a:spcAft>
            </a:pPr>
            <a:r>
              <a:rPr lang="en-US" sz="1800" dirty="0" smtClean="0">
                <a:ea typeface="ＭＳ Ｐゴシック" pitchFamily="34" charset="-128"/>
              </a:rPr>
              <a:t> an effective communit</a:t>
            </a:r>
            <a:r>
              <a:rPr lang="en-US" sz="1800" b="1" dirty="0" smtClean="0">
                <a:ea typeface="ＭＳ Ｐゴシック" pitchFamily="34" charset="-128"/>
              </a:rPr>
              <a:t>y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</a:p>
          <a:p>
            <a:pPr marL="514350" indent="-514350" eaLnBrk="1" hangingPunct="1">
              <a:lnSpc>
                <a:spcPct val="80000"/>
              </a:lnSpc>
              <a:spcAft>
                <a:spcPct val="0"/>
              </a:spcAft>
            </a:pPr>
            <a:r>
              <a:rPr lang="en-US" sz="1800" dirty="0" smtClean="0">
                <a:ea typeface="ＭＳ Ｐゴシック" pitchFamily="34" charset="-128"/>
              </a:rPr>
              <a:t>leader, connecting th</a:t>
            </a:r>
            <a:r>
              <a:rPr lang="en-US" sz="1800" b="1" dirty="0" smtClean="0">
                <a:ea typeface="ＭＳ Ｐゴシック" pitchFamily="34" charset="-128"/>
              </a:rPr>
              <a:t>e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</a:p>
          <a:p>
            <a:pPr marL="514350" indent="-514350" eaLnBrk="1" hangingPunct="1">
              <a:lnSpc>
                <a:spcPct val="80000"/>
              </a:lnSpc>
              <a:spcAft>
                <a:spcPct val="0"/>
              </a:spcAft>
            </a:pPr>
            <a:r>
              <a:rPr lang="en-US" sz="1800" dirty="0" smtClean="0">
                <a:ea typeface="ＭＳ Ｐゴシック" pitchFamily="34" charset="-128"/>
              </a:rPr>
              <a:t>grassroots to the “tree top</a:t>
            </a:r>
            <a:r>
              <a:rPr lang="en-US" sz="1800" b="1" dirty="0" smtClean="0">
                <a:ea typeface="ＭＳ Ｐゴシック" pitchFamily="34" charset="-128"/>
              </a:rPr>
              <a:t>s”</a:t>
            </a:r>
          </a:p>
          <a:p>
            <a:pPr marL="514350" indent="-514350" eaLnBrk="1" hangingPunct="1">
              <a:lnSpc>
                <a:spcPct val="80000"/>
              </a:lnSpc>
              <a:spcAft>
                <a:spcPct val="0"/>
              </a:spcAft>
            </a:pPr>
            <a:endParaRPr lang="en-US" sz="1100" dirty="0" smtClean="0">
              <a:ea typeface="ＭＳ Ｐゴシック" pitchFamily="34" charset="-128"/>
            </a:endParaRPr>
          </a:p>
        </p:txBody>
      </p:sp>
      <p:sp>
        <p:nvSpPr>
          <p:cNvPr id="3381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/>
            <a:fld id="{482A0087-FF43-4440-B9BD-1EC50F914E55}" type="slidenum">
              <a:rPr lang="en-US" smtClean="0">
                <a:solidFill>
                  <a:srgbClr val="9D2512"/>
                </a:solidFill>
              </a:rPr>
              <a:pPr eaLnBrk="1" hangingPunct="1"/>
              <a:t>2</a:t>
            </a:fld>
            <a:endParaRPr lang="en-US" dirty="0" smtClean="0">
              <a:solidFill>
                <a:srgbClr val="9D251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1434420"/>
            <a:ext cx="5710041" cy="336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1440" fontAlgn="base">
              <a:lnSpc>
                <a:spcPts val="1500"/>
              </a:lnSpc>
              <a:tabLst>
                <a:tab pos="114300" algn="l"/>
              </a:tabLst>
              <a:defRPr/>
            </a:pPr>
            <a:r>
              <a:rPr lang="en-US" sz="2800" b="1" i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  <a:p>
            <a:pPr indent="-91440" fontAlgn="base">
              <a:lnSpc>
                <a:spcPts val="1500"/>
              </a:lnSpc>
              <a:tabLst>
                <a:tab pos="114300" algn="l"/>
              </a:tabLst>
              <a:defRPr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91440" fontAlgn="base">
              <a:lnSpc>
                <a:spcPts val="1500"/>
              </a:lnSpc>
              <a:tabLst>
                <a:tab pos="114300" algn="l"/>
              </a:tabLst>
              <a:defRPr/>
            </a:pPr>
            <a:endParaRPr lang="en-US" sz="2800" b="1" i="1" dirty="0" smtClean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91440" fontAlgn="base">
              <a:lnSpc>
                <a:spcPts val="1500"/>
              </a:lnSpc>
              <a:tabLst>
                <a:tab pos="114300" algn="l"/>
              </a:tabLst>
              <a:defRPr/>
            </a:pPr>
            <a:r>
              <a:rPr lang="en-US" sz="2800" b="1" i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Review</a:t>
            </a:r>
          </a:p>
          <a:p>
            <a:pPr fontAlgn="base">
              <a:lnSpc>
                <a:spcPts val="1500"/>
              </a:lnSpc>
              <a:tabLst>
                <a:tab pos="114300" algn="l"/>
              </a:tabLst>
              <a:defRPr/>
            </a:pPr>
            <a:endParaRPr lang="en-US" sz="2800" b="1" i="1" dirty="0" smtClean="0">
              <a:solidFill>
                <a:srgbClr val="1088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91440" fontAlgn="base">
              <a:lnSpc>
                <a:spcPts val="1500"/>
              </a:lnSpc>
              <a:tabLst>
                <a:tab pos="114300" algn="l"/>
              </a:tabLst>
              <a:defRPr/>
            </a:pPr>
            <a:endParaRPr lang="en-US" sz="2800" b="1" i="1" dirty="0" smtClean="0">
              <a:solidFill>
                <a:srgbClr val="E78E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91440" fontAlgn="base">
              <a:lnSpc>
                <a:spcPts val="1500"/>
              </a:lnSpc>
              <a:tabLst>
                <a:tab pos="114300" algn="l"/>
              </a:tabLst>
              <a:defRPr/>
            </a:pPr>
            <a:r>
              <a:rPr lang="en-US" sz="2800" b="1" i="1" dirty="0" smtClean="0">
                <a:solidFill>
                  <a:srgbClr val="E78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and Action</a:t>
            </a:r>
          </a:p>
          <a:p>
            <a:pPr marL="91440" lvl="0" indent="-9144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lvl="0" indent="-9144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91440" fontAlgn="base">
              <a:lnSpc>
                <a:spcPts val="1500"/>
              </a:lnSpc>
              <a:tabLst>
                <a:tab pos="114300" algn="l"/>
              </a:tabLst>
              <a:defRPr/>
            </a:pPr>
            <a:r>
              <a:rPr lang="en-US" sz="2800" b="1" i="1" dirty="0" smtClean="0">
                <a:solidFill>
                  <a:srgbClr val="C0587C"/>
                </a:solidFill>
                <a:latin typeface="Arial" panose="020B0604020202020204" pitchFamily="34" charset="0"/>
              </a:rPr>
              <a:t>City Council Mock up Activity</a:t>
            </a:r>
          </a:p>
          <a:p>
            <a:pPr indent="-91440" fontAlgn="base">
              <a:lnSpc>
                <a:spcPts val="1500"/>
              </a:lnSpc>
              <a:buFont typeface="Arial"/>
              <a:buChar char="•"/>
              <a:tabLst>
                <a:tab pos="114300" algn="l"/>
              </a:tabLst>
              <a:defRPr/>
            </a:pPr>
            <a:endParaRPr lang="en-US" sz="2800" b="1" i="1" dirty="0" smtClean="0">
              <a:solidFill>
                <a:srgbClr val="108837"/>
              </a:solidFill>
              <a:latin typeface="Arial" panose="020B0604020202020204" pitchFamily="34" charset="0"/>
            </a:endParaRPr>
          </a:p>
          <a:p>
            <a:pPr indent="-91440" fontAlgn="base">
              <a:lnSpc>
                <a:spcPts val="1500"/>
              </a:lnSpc>
              <a:tabLst>
                <a:tab pos="114300" algn="l"/>
              </a:tabLst>
              <a:defRPr/>
            </a:pPr>
            <a:endParaRPr lang="en-US" sz="2800" b="1" i="1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indent="-91440" fontAlgn="base">
              <a:lnSpc>
                <a:spcPts val="1500"/>
              </a:lnSpc>
              <a:tabLst>
                <a:tab pos="114300" algn="l"/>
              </a:tabLst>
              <a:defRPr/>
            </a:pPr>
            <a:r>
              <a:rPr lang="en-US" sz="2800" b="1" i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Policy Development</a:t>
            </a:r>
          </a:p>
          <a:p>
            <a:pPr fontAlgn="base">
              <a:lnSpc>
                <a:spcPts val="1500"/>
              </a:lnSpc>
              <a:tabLst>
                <a:tab pos="114300" algn="l"/>
              </a:tabLst>
              <a:defRPr/>
            </a:pPr>
            <a:endParaRPr lang="en-US" sz="2800" b="1" i="1" dirty="0" smtClean="0">
              <a:solidFill>
                <a:srgbClr val="108837"/>
              </a:solidFill>
              <a:latin typeface="Arial" panose="020B0604020202020204" pitchFamily="34" charset="0"/>
            </a:endParaRPr>
          </a:p>
          <a:p>
            <a:pPr fontAlgn="base">
              <a:lnSpc>
                <a:spcPts val="1500"/>
              </a:lnSpc>
              <a:tabLst>
                <a:tab pos="114300" algn="l"/>
              </a:tabLst>
              <a:defRPr/>
            </a:pPr>
            <a:endParaRPr lang="en-US" sz="2800" b="1" i="1" dirty="0">
              <a:solidFill>
                <a:srgbClr val="108837"/>
              </a:solidFill>
              <a:latin typeface="Arial" panose="020B0604020202020204" pitchFamily="34" charset="0"/>
            </a:endParaRPr>
          </a:p>
          <a:p>
            <a:pPr fontAlgn="base">
              <a:lnSpc>
                <a:spcPts val="1500"/>
              </a:lnSpc>
              <a:tabLst>
                <a:tab pos="114300" algn="l"/>
              </a:tabLst>
              <a:defRPr/>
            </a:pPr>
            <a:r>
              <a:rPr lang="en-US" sz="2800" b="1" i="1" dirty="0" smtClean="0">
                <a:solidFill>
                  <a:srgbClr val="108837"/>
                </a:solidFill>
                <a:latin typeface="Arial" panose="020B0604020202020204" pitchFamily="34" charset="0"/>
              </a:rPr>
              <a:t>Closing</a:t>
            </a:r>
            <a:endParaRPr lang="en-US" sz="2800" b="1" i="1" dirty="0" smtClean="0">
              <a:solidFill>
                <a:schemeClr val="accent4"/>
              </a:solidFill>
              <a:latin typeface="Arial" panose="020B0604020202020204" pitchFamily="34" charset="0"/>
            </a:endParaRPr>
          </a:p>
          <a:p>
            <a:pPr marL="91440" indent="-9144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tabLst>
                <a:tab pos="114300" algn="l"/>
              </a:tabLst>
              <a:defRPr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29000" y="1295400"/>
            <a:ext cx="5334000" cy="3522567"/>
          </a:xfrm>
          <a:prstGeom prst="roundRect">
            <a:avLst>
              <a:gd name="adj" fmla="val 2691"/>
            </a:avLst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433959" y="3487833"/>
            <a:ext cx="5329041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429000" y="2895601"/>
            <a:ext cx="5334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433959" y="1752600"/>
            <a:ext cx="5329041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429000" y="4114801"/>
            <a:ext cx="5334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433959" y="2362200"/>
            <a:ext cx="5329041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5"/>
              </a:gs>
              <a:gs pos="100000">
                <a:srgbClr val="9FD4D0"/>
              </a:gs>
            </a:gsLst>
          </a:gradFill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5"/>
              </a:gs>
              <a:gs pos="100000">
                <a:srgbClr val="9FD4D0"/>
              </a:gs>
            </a:gsLst>
          </a:gradFill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700" cap="all" spc="100" dirty="0">
              <a:solidFill>
                <a:schemeClr val="tx1"/>
              </a:solidFill>
              <a:latin typeface="Berthold City Bold"/>
              <a:cs typeface="Berthold City Bold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028" name="Picture 4" descr="C:\Users\acabal1\AppData\Local\Microsoft\Windows\Temporary Internet Files\Content.IE5\BFUNFP5J\MP90043927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7" b="100000" l="7238" r="969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76574"/>
            <a:ext cx="3782909" cy="257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abal1\AppData\Local\Microsoft\Windows\Temporary Internet Files\Content.IE5\C4EZJDUP\MP900382744[1].jp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64"/>
          <a:stretch/>
        </p:blipFill>
        <p:spPr bwMode="auto">
          <a:xfrm>
            <a:off x="266700" y="609600"/>
            <a:ext cx="8610600" cy="594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66700" y="838200"/>
            <a:ext cx="8694738" cy="5181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pitchFamily="34" charset="-128"/>
              </a:rPr>
              <a:t>Land Use and Community Planning Session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What do you remember from the session?</a:t>
            </a:r>
          </a:p>
          <a:p>
            <a:pPr marL="457200" lvl="1" indent="0">
              <a:buNone/>
              <a:defRPr/>
            </a:pPr>
            <a:endParaRPr lang="en-US" sz="3200" dirty="0" smtClean="0">
              <a:solidFill>
                <a:schemeClr val="accent1">
                  <a:lumMod val="50000"/>
                </a:schemeClr>
              </a:solidFill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 Reactions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to homework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assignments you completed?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</a:br>
            <a:endParaRPr lang="en-US" sz="3200" dirty="0">
              <a:solidFill>
                <a:schemeClr val="accent1">
                  <a:lumMod val="50000"/>
                </a:schemeClr>
              </a:solidFill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A question you have? </a:t>
            </a:r>
          </a:p>
        </p:txBody>
      </p:sp>
      <p:sp>
        <p:nvSpPr>
          <p:cNvPr id="3482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/>
            <a:fld id="{C2D6B7F1-A7D8-4F49-9BF5-1B03566C0AFA}" type="slidenum">
              <a:rPr lang="en-US" smtClean="0">
                <a:solidFill>
                  <a:srgbClr val="9D2512"/>
                </a:solidFill>
              </a:rPr>
              <a:pPr eaLnBrk="1" hangingPunct="1"/>
              <a:t>3</a:t>
            </a:fld>
            <a:endParaRPr lang="en-US" smtClean="0">
              <a:solidFill>
                <a:srgbClr val="9D251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5"/>
              </a:gs>
              <a:gs pos="100000">
                <a:srgbClr val="9FD4D0"/>
              </a:gs>
            </a:gsLst>
          </a:gradFill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5"/>
              </a:gs>
              <a:gs pos="100000">
                <a:srgbClr val="9FD4D0"/>
              </a:gs>
            </a:gsLst>
          </a:gradFill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cap="all" spc="100" dirty="0" smtClean="0">
                <a:solidFill>
                  <a:schemeClr val="tx1"/>
                </a:solidFill>
                <a:latin typeface="+mj-lt"/>
                <a:cs typeface="Berthold City Bold"/>
              </a:rPr>
              <a:t>SESSION REVIEW</a:t>
            </a:r>
            <a:endParaRPr lang="en-US" sz="2800" cap="all" spc="100" dirty="0">
              <a:solidFill>
                <a:schemeClr val="tx1"/>
              </a:solidFill>
              <a:latin typeface="+mj-lt"/>
              <a:cs typeface="Berthold City Bold"/>
            </a:endParaRPr>
          </a:p>
        </p:txBody>
      </p:sp>
      <p:sp>
        <p:nvSpPr>
          <p:cNvPr id="7" name="Oval 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43BF8-BA00-4FA3-B34F-FD5011B0591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5"/>
              </a:gs>
              <a:gs pos="100000">
                <a:srgbClr val="9FD4D0"/>
              </a:gs>
            </a:gsLst>
          </a:gradFill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5"/>
              </a:gs>
              <a:gs pos="100000">
                <a:srgbClr val="9FD4D0"/>
              </a:gs>
            </a:gsLst>
          </a:gradFill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700" cap="all" spc="100" dirty="0">
              <a:solidFill>
                <a:schemeClr val="tx1"/>
              </a:solidFill>
              <a:latin typeface="Berthold City Bold"/>
              <a:cs typeface="Berthold City Bold"/>
            </a:endParaRPr>
          </a:p>
        </p:txBody>
      </p:sp>
      <p:sp>
        <p:nvSpPr>
          <p:cNvPr id="7" name="Oval 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3076" name="Picture 4" descr="C:\Users\acabal1\AppData\Local\Microsoft\Windows\Temporary Internet Files\Content.IE5\BYRQ1Z3I\MC90044199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55" y="1447800"/>
            <a:ext cx="736197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048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Leadership and Action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240768"/>
              </p:ext>
            </p:extLst>
          </p:nvPr>
        </p:nvGraphicFramePr>
        <p:xfrm>
          <a:off x="304800" y="990601"/>
          <a:ext cx="8610600" cy="52273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8610600"/>
              </a:tblGrid>
              <a:tr h="4245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Community </a:t>
                      </a:r>
                      <a:r>
                        <a:rPr lang="en-US" sz="2400" dirty="0" smtClean="0"/>
                        <a:t>Consensus-Building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smtClean="0"/>
                        <a:t>Model</a:t>
                      </a:r>
                      <a:endParaRPr lang="en-US" sz="2400" dirty="0"/>
                    </a:p>
                  </a:txBody>
                  <a:tcPr/>
                </a:tc>
              </a:tr>
              <a:tr h="551956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sz="2400" u="sng" cap="small" baseline="0" dirty="0" smtClean="0"/>
                        <a:t>Establish Relationships</a:t>
                      </a:r>
                      <a:r>
                        <a:rPr lang="en-US" sz="2000" dirty="0" smtClean="0"/>
                        <a:t>: Have</a:t>
                      </a:r>
                      <a:r>
                        <a:rPr lang="en-US" sz="2000" baseline="0" dirty="0" smtClean="0"/>
                        <a:t> “o</a:t>
                      </a:r>
                      <a:r>
                        <a:rPr lang="en-US" sz="2000" dirty="0" smtClean="0"/>
                        <a:t>ne-on-one” conversations</a:t>
                      </a:r>
                      <a:r>
                        <a:rPr lang="en-US" sz="2000" baseline="0" dirty="0" smtClean="0"/>
                        <a:t> </a:t>
                      </a:r>
                    </a:p>
                    <a:p>
                      <a:pPr marL="342900" indent="-342900">
                        <a:buNone/>
                      </a:pPr>
                      <a:endParaRPr lang="en-US" sz="900" dirty="0"/>
                    </a:p>
                  </a:txBody>
                  <a:tcPr/>
                </a:tc>
              </a:tr>
              <a:tr h="551956">
                <a:tc>
                  <a:txBody>
                    <a:bodyPr/>
                    <a:lstStyle/>
                    <a:p>
                      <a:r>
                        <a:rPr lang="en-US" sz="2400" u="sng" cap="small" baseline="0" dirty="0" smtClean="0"/>
                        <a:t>Build Consensus</a:t>
                      </a:r>
                      <a:r>
                        <a:rPr lang="en-US" sz="2000" dirty="0" smtClean="0"/>
                        <a:t>: Look for common </a:t>
                      </a:r>
                      <a:r>
                        <a:rPr lang="en-US" sz="2000" smtClean="0"/>
                        <a:t>themes </a:t>
                      </a:r>
                      <a:r>
                        <a:rPr lang="en-US" sz="2000" smtClean="0"/>
                        <a:t>concerns/issues/motivations</a:t>
                      </a:r>
                      <a:endParaRPr lang="en-US" sz="2000" dirty="0" smtClean="0"/>
                    </a:p>
                    <a:p>
                      <a:endParaRPr lang="en-US" sz="900" b="1" dirty="0"/>
                    </a:p>
                  </a:txBody>
                  <a:tcPr/>
                </a:tc>
              </a:tr>
              <a:tr h="551956">
                <a:tc>
                  <a:txBody>
                    <a:bodyPr/>
                    <a:lstStyle/>
                    <a:p>
                      <a:r>
                        <a:rPr lang="en-US" sz="2400" u="sng" cap="small" baseline="0" dirty="0" smtClean="0"/>
                        <a:t>Convene</a:t>
                      </a:r>
                      <a:r>
                        <a:rPr lang="en-US" sz="2400" dirty="0" smtClean="0"/>
                        <a:t>: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000" baseline="0" dirty="0" smtClean="0"/>
                        <a:t>Meet </a:t>
                      </a:r>
                      <a:r>
                        <a:rPr lang="en-US" sz="2000" dirty="0" smtClean="0"/>
                        <a:t>and build trust </a:t>
                      </a:r>
                      <a:r>
                        <a:rPr lang="en-US" sz="2000" baseline="0" dirty="0" smtClean="0"/>
                        <a:t>(Bond social capital)</a:t>
                      </a:r>
                    </a:p>
                    <a:p>
                      <a:endParaRPr lang="en-US" sz="900" b="1" dirty="0"/>
                    </a:p>
                  </a:txBody>
                  <a:tcPr/>
                </a:tc>
              </a:tr>
              <a:tr h="551956">
                <a:tc>
                  <a:txBody>
                    <a:bodyPr/>
                    <a:lstStyle/>
                    <a:p>
                      <a:r>
                        <a:rPr lang="en-US" sz="2400" u="sng" cap="small" baseline="0" dirty="0" smtClean="0"/>
                        <a:t>Engage</a:t>
                      </a:r>
                      <a:r>
                        <a:rPr lang="en-US" sz="2400" dirty="0" smtClean="0"/>
                        <a:t>: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000" baseline="0" dirty="0" smtClean="0"/>
                        <a:t>Focus on </a:t>
                      </a:r>
                      <a:r>
                        <a:rPr lang="en-US" sz="2000" dirty="0" smtClean="0"/>
                        <a:t>self-help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smtClean="0"/>
                        <a:t>efforts (Bond social capital)</a:t>
                      </a:r>
                    </a:p>
                    <a:p>
                      <a:endParaRPr lang="en-US" sz="900" b="1" dirty="0"/>
                    </a:p>
                  </a:txBody>
                  <a:tcPr/>
                </a:tc>
              </a:tr>
              <a:tr h="77839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                  * Community</a:t>
                      </a:r>
                      <a:r>
                        <a:rPr lang="en-US" sz="2000" baseline="0" dirty="0" smtClean="0"/>
                        <a:t> takes </a:t>
                      </a:r>
                      <a:r>
                        <a:rPr lang="en-US" sz="2000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ACTION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                      * Something significant changes</a:t>
                      </a:r>
                    </a:p>
                    <a:p>
                      <a:endParaRPr lang="en-US" sz="900" b="1" i="1" dirty="0"/>
                    </a:p>
                  </a:txBody>
                  <a:tcPr/>
                </a:tc>
              </a:tr>
              <a:tr h="551956">
                <a:tc>
                  <a:txBody>
                    <a:bodyPr/>
                    <a:lstStyle/>
                    <a:p>
                      <a:r>
                        <a:rPr lang="en-US" sz="2400" u="sng" cap="small" baseline="0" dirty="0" smtClean="0"/>
                        <a:t>Develop</a:t>
                      </a:r>
                      <a:r>
                        <a:rPr lang="en-US" sz="2400" dirty="0" smtClean="0"/>
                        <a:t>: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000" baseline="0" dirty="0" smtClean="0"/>
                        <a:t>L</a:t>
                      </a:r>
                      <a:r>
                        <a:rPr lang="en-US" sz="2000" dirty="0" smtClean="0"/>
                        <a:t>ocal leadership</a:t>
                      </a:r>
                      <a:r>
                        <a:rPr lang="en-US" sz="2000" baseline="0" dirty="0" smtClean="0"/>
                        <a:t> (spread credit/build confidence)</a:t>
                      </a:r>
                    </a:p>
                    <a:p>
                      <a:endParaRPr lang="en-US" sz="900" b="1" dirty="0"/>
                    </a:p>
                  </a:txBody>
                  <a:tcPr/>
                </a:tc>
              </a:tr>
              <a:tr h="5519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sng" cap="small" baseline="0" dirty="0" smtClean="0"/>
                        <a:t>Evaluate</a:t>
                      </a:r>
                      <a:r>
                        <a:rPr lang="en-US" sz="2400" dirty="0" smtClean="0"/>
                        <a:t>:</a:t>
                      </a:r>
                      <a:r>
                        <a:rPr lang="en-US" sz="2000" baseline="0" dirty="0" smtClean="0"/>
                        <a:t> Ask community if effort was worthwhile</a:t>
                      </a:r>
                      <a:endParaRPr lang="en-US" sz="2000" dirty="0" smtClean="0"/>
                    </a:p>
                    <a:p>
                      <a:endParaRPr lang="en-US" sz="900" b="1" dirty="0"/>
                    </a:p>
                  </a:txBody>
                  <a:tcPr/>
                </a:tc>
              </a:tr>
              <a:tr h="362082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6400800"/>
            <a:ext cx="868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Consensus Organizing Theory/Model- Mike </a:t>
            </a:r>
            <a:r>
              <a:rPr lang="en-US" sz="900" dirty="0" err="1" smtClean="0"/>
              <a:t>Eichler</a:t>
            </a:r>
            <a:r>
              <a:rPr lang="en-US" sz="900" dirty="0" smtClean="0"/>
              <a:t>, SDSU</a:t>
            </a:r>
            <a:endParaRPr lang="en-US" sz="900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5"/>
              </a:gs>
              <a:gs pos="100000">
                <a:srgbClr val="9FD4D0"/>
              </a:gs>
            </a:gsLst>
          </a:gradFill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5"/>
              </a:gs>
              <a:gs pos="100000">
                <a:srgbClr val="9FD4D0"/>
              </a:gs>
            </a:gsLst>
          </a:gradFill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cap="all" spc="100" dirty="0" smtClean="0">
                <a:solidFill>
                  <a:schemeClr val="tx1"/>
                </a:solidFill>
                <a:latin typeface="+mj-lt"/>
                <a:cs typeface="Berthold City Bold"/>
              </a:rPr>
              <a:t>HOW TO BE A COMMUNITY LEADER</a:t>
            </a:r>
            <a:endParaRPr lang="en-US" sz="2800" cap="all" spc="100" dirty="0">
              <a:solidFill>
                <a:schemeClr val="tx1"/>
              </a:solidFill>
              <a:latin typeface="+mj-lt"/>
              <a:cs typeface="Berthold City Bold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689975" cy="280935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Type #1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: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Environmental Improvement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Project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dirty="0" smtClean="0">
                <a:ea typeface="ＭＳ Ｐゴシック" pitchFamily="34" charset="-128"/>
              </a:rPr>
              <a:t>	</a:t>
            </a:r>
            <a:r>
              <a:rPr lang="en-US" sz="2400" dirty="0" smtClean="0">
                <a:ea typeface="ＭＳ Ｐゴシック" pitchFamily="34" charset="-128"/>
              </a:rPr>
              <a:t>     a. Park clean up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400" dirty="0" smtClean="0">
                <a:ea typeface="ＭＳ Ｐゴシック" pitchFamily="34" charset="-128"/>
              </a:rPr>
              <a:t>                  b. Light bulb replacement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096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/>
            <a:fld id="{22DDDF05-BD6C-47CC-8481-C9782A843FA3}" type="slidenum">
              <a:rPr lang="en-US" smtClean="0">
                <a:solidFill>
                  <a:srgbClr val="9D2512"/>
                </a:solidFill>
              </a:rPr>
              <a:pPr eaLnBrk="1" hangingPunct="1"/>
              <a:t>6</a:t>
            </a:fld>
            <a:endParaRPr lang="en-US" smtClean="0">
              <a:solidFill>
                <a:srgbClr val="9D251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5"/>
              </a:gs>
              <a:gs pos="100000">
                <a:srgbClr val="9FD4D0"/>
              </a:gs>
            </a:gsLst>
          </a:gradFill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5"/>
              </a:gs>
              <a:gs pos="100000">
                <a:srgbClr val="9FD4D0"/>
              </a:gs>
            </a:gsLst>
          </a:gradFill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cap="all" spc="100" dirty="0" smtClean="0">
                <a:solidFill>
                  <a:schemeClr val="tx1"/>
                </a:solidFill>
                <a:latin typeface="+mj-lt"/>
                <a:cs typeface="Berthold City Bold"/>
              </a:rPr>
              <a:t>TYPES OF ACTION</a:t>
            </a:r>
            <a:endParaRPr lang="en-US" sz="2800" cap="all" spc="100" dirty="0">
              <a:solidFill>
                <a:schemeClr val="tx1"/>
              </a:solidFill>
              <a:latin typeface="+mj-lt"/>
              <a:cs typeface="Berthold City Bold"/>
            </a:endParaRPr>
          </a:p>
        </p:txBody>
      </p:sp>
      <p:sp>
        <p:nvSpPr>
          <p:cNvPr id="7" name="Oval 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4098" name="Picture 2" descr="C:\Users\acabal1\AppData\Local\Microsoft\Windows\Temporary Internet Files\Content.IE5\KIB7VT6T\MP90044217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77" b="94790" l="7551" r="896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4570">
            <a:off x="6524473" y="1165252"/>
            <a:ext cx="1987855" cy="323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cabal1\AppData\Local\Microsoft\Windows\Temporary Internet Files\Content.IE5\KIB7VT6T\MP90044217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77" b="94790" l="7551" r="896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5060">
            <a:off x="6748475" y="2890342"/>
            <a:ext cx="2118135" cy="344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2743200"/>
            <a:ext cx="6248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Wingdings 2" pitchFamily="18" charset="2"/>
              <a:buNone/>
              <a:defRPr/>
            </a:pPr>
            <a:r>
              <a:rPr lang="en-US" sz="3200" u="sng" dirty="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pitchFamily="34" charset="-128"/>
              </a:rPr>
              <a:t>Type #2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pitchFamily="34" charset="-128"/>
              </a:rPr>
              <a:t>:   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pitchFamily="34" charset="-128"/>
              </a:rPr>
              <a:t>Policy Change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pitchFamily="34" charset="-128"/>
              </a:rPr>
              <a:t>Project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800" dirty="0">
                <a:latin typeface="+mj-lt"/>
                <a:ea typeface="ＭＳ Ｐゴシック" pitchFamily="34" charset="-128"/>
              </a:rPr>
              <a:t>	    </a:t>
            </a:r>
            <a:r>
              <a:rPr lang="en-US" sz="2400" dirty="0" smtClean="0">
                <a:latin typeface="+mj-lt"/>
                <a:ea typeface="ＭＳ Ｐゴシック" pitchFamily="34" charset="-128"/>
              </a:rPr>
              <a:t>a</a:t>
            </a:r>
            <a:r>
              <a:rPr lang="en-US" sz="2400" dirty="0">
                <a:latin typeface="+mj-lt"/>
                <a:ea typeface="ＭＳ Ｐゴシック" pitchFamily="34" charset="-128"/>
              </a:rPr>
              <a:t>. Surveys, letter writing, outreach, </a:t>
            </a:r>
            <a:r>
              <a:rPr lang="en-US" sz="2400" dirty="0" smtClean="0">
                <a:latin typeface="+mj-lt"/>
                <a:ea typeface="ＭＳ Ｐゴシック" pitchFamily="34" charset="-128"/>
              </a:rPr>
              <a:t>	         education 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sz="2400" dirty="0">
              <a:latin typeface="+mj-lt"/>
              <a:ea typeface="ＭＳ Ｐゴシック" pitchFamily="34" charset="-128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400" dirty="0">
                <a:latin typeface="+mj-lt"/>
                <a:ea typeface="ＭＳ Ｐゴシック" pitchFamily="34" charset="-128"/>
              </a:rPr>
              <a:t>                  </a:t>
            </a:r>
            <a:r>
              <a:rPr lang="en-US" sz="2400" dirty="0" smtClean="0">
                <a:latin typeface="+mj-lt"/>
                <a:ea typeface="ＭＳ Ｐゴシック" pitchFamily="34" charset="-128"/>
              </a:rPr>
              <a:t>b</a:t>
            </a:r>
            <a:r>
              <a:rPr lang="en-US" sz="2400" dirty="0">
                <a:latin typeface="+mj-lt"/>
                <a:ea typeface="ＭＳ Ｐゴシック" pitchFamily="34" charset="-128"/>
              </a:rPr>
              <a:t>. Example: Closing Red Light Camera </a:t>
            </a:r>
            <a:r>
              <a:rPr lang="en-US" sz="2400" dirty="0" smtClean="0">
                <a:latin typeface="+mj-lt"/>
                <a:ea typeface="ＭＳ Ｐゴシック" pitchFamily="34" charset="-128"/>
              </a:rPr>
              <a:t>	         Program</a:t>
            </a:r>
            <a:endParaRPr lang="en-US" sz="2400" dirty="0">
              <a:latin typeface="+mj-lt"/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3"/>
                </a:solidFill>
                <a:ea typeface="ＭＳ Ｐゴシック" pitchFamily="34" charset="-128"/>
              </a:rPr>
              <a:t>Non-Effective Interaction with Officials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76200"/>
            <a:ext cx="457200" cy="441325"/>
          </a:xfrm>
        </p:spPr>
        <p:txBody>
          <a:bodyPr/>
          <a:lstStyle/>
          <a:p>
            <a:pPr>
              <a:defRPr/>
            </a:pPr>
            <a:fld id="{C534F909-C33C-4848-BD27-54DB697B372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731" name="TextBox 5"/>
          <p:cNvSpPr txBox="1">
            <a:spLocks noChangeArrowheads="1"/>
          </p:cNvSpPr>
          <p:nvPr/>
        </p:nvSpPr>
        <p:spPr bwMode="auto">
          <a:xfrm>
            <a:off x="3673475" y="1447800"/>
            <a:ext cx="18129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007B8D"/>
                </a:solidFill>
                <a:latin typeface="Arial" pitchFamily="34" charset="0"/>
                <a:ea typeface="ヒラギノ角ゴ Pro W3"/>
                <a:cs typeface="ヒラギノ角ゴ Pro W3"/>
                <a:sym typeface="Lucida Grande"/>
              </a:rPr>
              <a:t>Don’t: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71600" y="2362200"/>
            <a:ext cx="63246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800100" lvl="1" indent="-304800" defTabSz="457200" eaLnBrk="0" hangingPunct="0"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ü"/>
              <a:defRPr/>
            </a:pPr>
            <a:r>
              <a:rPr lang="en-US" sz="2700" b="1" dirty="0">
                <a:solidFill>
                  <a:srgbClr val="007B8D"/>
                </a:solidFill>
                <a:latin typeface="Arial" charset="0"/>
                <a:cs typeface="Arial" charset="0"/>
              </a:rPr>
              <a:t>Be argumentative</a:t>
            </a:r>
          </a:p>
          <a:p>
            <a:pPr marL="800100" lvl="1" indent="-304800" defTabSz="457200" eaLnBrk="0" hangingPunct="0"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ü"/>
              <a:defRPr/>
            </a:pPr>
            <a:r>
              <a:rPr lang="en-US" sz="2700" b="1" dirty="0">
                <a:solidFill>
                  <a:srgbClr val="007B8D"/>
                </a:solidFill>
                <a:latin typeface="Arial" charset="0"/>
                <a:cs typeface="Arial" charset="0"/>
              </a:rPr>
              <a:t>Be long-winded</a:t>
            </a:r>
          </a:p>
          <a:p>
            <a:pPr marL="800100" lvl="1" indent="-304800" defTabSz="457200" eaLnBrk="0" hangingPunct="0"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ü"/>
              <a:defRPr/>
            </a:pPr>
            <a:r>
              <a:rPr lang="en-US" sz="2700" b="1" dirty="0">
                <a:solidFill>
                  <a:srgbClr val="007B8D"/>
                </a:solidFill>
                <a:latin typeface="Arial" charset="0"/>
                <a:cs typeface="Arial" charset="0"/>
              </a:rPr>
              <a:t>Be arrogant</a:t>
            </a:r>
          </a:p>
          <a:p>
            <a:pPr marL="800100" lvl="1" indent="-304800" defTabSz="457200" eaLnBrk="0" hangingPunct="0"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ü"/>
              <a:defRPr/>
            </a:pPr>
            <a:r>
              <a:rPr lang="en-US" sz="2700" b="1" dirty="0">
                <a:solidFill>
                  <a:srgbClr val="007B8D"/>
                </a:solidFill>
                <a:latin typeface="Arial" charset="0"/>
                <a:cs typeface="Arial" charset="0"/>
              </a:rPr>
              <a:t>Be repetitive</a:t>
            </a:r>
          </a:p>
          <a:p>
            <a:pPr marL="800100" lvl="1" indent="-304800" defTabSz="457200" eaLnBrk="0" hangingPunct="0"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ü"/>
              <a:defRPr/>
            </a:pPr>
            <a:r>
              <a:rPr lang="en-US" sz="2700" b="1" dirty="0">
                <a:solidFill>
                  <a:srgbClr val="007B8D"/>
                </a:solidFill>
                <a:latin typeface="Arial" charset="0"/>
                <a:cs typeface="Arial" charset="0"/>
              </a:rPr>
              <a:t>Pretend to know things you don’t</a:t>
            </a:r>
          </a:p>
          <a:p>
            <a:pPr marL="800100" lvl="1" indent="-304800" defTabSz="457200" eaLnBrk="0" hangingPunct="0"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ü"/>
              <a:defRPr/>
            </a:pPr>
            <a:r>
              <a:rPr lang="en-US" sz="2700" b="1" dirty="0">
                <a:solidFill>
                  <a:srgbClr val="007B8D"/>
                </a:solidFill>
                <a:latin typeface="Arial" charset="0"/>
                <a:cs typeface="Arial" charset="0"/>
              </a:rPr>
              <a:t>Go over allotted time</a:t>
            </a:r>
          </a:p>
          <a:p>
            <a:pPr marL="800100" lvl="1" indent="-304800" defTabSz="457200" eaLnBrk="0" hangingPunct="0"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ü"/>
              <a:defRPr/>
            </a:pPr>
            <a:r>
              <a:rPr lang="en-US" sz="2700" b="1" dirty="0">
                <a:solidFill>
                  <a:srgbClr val="007B8D"/>
                </a:solidFill>
                <a:latin typeface="Arial" charset="0"/>
                <a:cs typeface="Arial" charset="0"/>
              </a:rPr>
              <a:t>Be rude</a:t>
            </a:r>
          </a:p>
          <a:p>
            <a:pPr marL="800100" lvl="1" indent="-304800" defTabSz="457200" eaLnBrk="0" hangingPunct="0">
              <a:spcBef>
                <a:spcPts val="1200"/>
              </a:spcBef>
              <a:buSzPct val="85000"/>
              <a:buFontTx/>
              <a:buChar char="o"/>
              <a:defRPr/>
            </a:pPr>
            <a:endParaRPr lang="en-US" b="1" kern="0" dirty="0">
              <a:solidFill>
                <a:srgbClr val="007B8D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" y="3968"/>
            <a:ext cx="9204325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>
            <a:spLocks noChangeArrowheads="1"/>
          </p:cNvSpPr>
          <p:nvPr/>
        </p:nvSpPr>
        <p:spPr bwMode="auto">
          <a:xfrm>
            <a:off x="1676400" y="609600"/>
            <a:ext cx="2743200" cy="1447800"/>
          </a:xfrm>
          <a:prstGeom prst="wedgeRoundRectCallout">
            <a:avLst>
              <a:gd name="adj1" fmla="val -14509"/>
              <a:gd name="adj2" fmla="val 86454"/>
              <a:gd name="adj3" fmla="val 16667"/>
            </a:avLst>
          </a:prstGeom>
          <a:solidFill>
            <a:schemeClr val="bg2">
              <a:alpha val="74901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457200"/>
            <a:r>
              <a:rPr lang="en-US" sz="2300" i="1" dirty="0">
                <a:solidFill>
                  <a:srgbClr val="000000"/>
                </a:solidFill>
                <a:ea typeface="ヒラギノ角ゴ Pro W3"/>
                <a:cs typeface="ヒラギノ角ゴ Pro W3"/>
                <a:sym typeface="Lucida Grande"/>
              </a:rPr>
              <a:t>We’re interested in building a new community park!</a:t>
            </a:r>
          </a:p>
        </p:txBody>
      </p:sp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6248400" y="762000"/>
            <a:ext cx="2590800" cy="1600200"/>
          </a:xfrm>
          <a:prstGeom prst="wedgeRoundRectCallout">
            <a:avLst>
              <a:gd name="adj1" fmla="val -2579"/>
              <a:gd name="adj2" fmla="val 80236"/>
              <a:gd name="adj3" fmla="val 16667"/>
            </a:avLst>
          </a:prstGeom>
          <a:solidFill>
            <a:schemeClr val="bg2">
              <a:alpha val="74901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457200"/>
            <a:r>
              <a:rPr lang="en-US" sz="2300" i="1" dirty="0">
                <a:solidFill>
                  <a:srgbClr val="000000"/>
                </a:solidFill>
                <a:ea typeface="ヒラギノ角ゴ Pro W3"/>
                <a:cs typeface="ヒラギノ角ゴ Pro W3"/>
                <a:sym typeface="Lucida Grande"/>
              </a:rPr>
              <a:t>Let’s talk about what it will take to make that happen.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5"/>
              </a:gs>
              <a:gs pos="100000">
                <a:srgbClr val="9FD4D0"/>
              </a:gs>
            </a:gsLst>
          </a:gradFill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43BF8-BA00-4FA3-B34F-FD5011B0591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5"/>
              </a:gs>
              <a:gs pos="100000">
                <a:srgbClr val="9FD4D0"/>
              </a:gs>
            </a:gsLst>
          </a:gradFill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5"/>
              </a:gs>
              <a:gs pos="100000">
                <a:srgbClr val="9FD4D0"/>
              </a:gs>
            </a:gsLst>
          </a:gradFill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700" cap="all" spc="100" dirty="0">
              <a:solidFill>
                <a:schemeClr val="tx1"/>
              </a:solidFill>
              <a:latin typeface="Berthold City Bold"/>
              <a:cs typeface="Berthold City Bold"/>
            </a:endParaRPr>
          </a:p>
        </p:txBody>
      </p:sp>
      <p:sp>
        <p:nvSpPr>
          <p:cNvPr id="7" name="Oval 6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5125" name="Picture 5" descr="C:\Users\acabal1\AppData\Local\Microsoft\Windows\Temporary Internet Files\Content.IE5\7KRZFHYP\MP900448646[1].jp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2"/>
          <a:stretch/>
        </p:blipFill>
        <p:spPr bwMode="auto">
          <a:xfrm>
            <a:off x="328863" y="685801"/>
            <a:ext cx="854242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074" y="2895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Policy Development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48841-30E7-4A13-8B90-C0240095F9D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82271694"/>
              </p:ext>
            </p:extLst>
          </p:nvPr>
        </p:nvGraphicFramePr>
        <p:xfrm>
          <a:off x="1600200" y="1346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28600" y="61722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5"/>
              </a:gs>
              <a:gs pos="100000">
                <a:srgbClr val="9FD4D0"/>
              </a:gs>
            </a:gsLst>
          </a:gradFill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228600"/>
            <a:ext cx="8686800" cy="457200"/>
          </a:xfrm>
          <a:prstGeom prst="roundRect">
            <a:avLst>
              <a:gd name="adj" fmla="val 27084"/>
            </a:avLst>
          </a:prstGeom>
          <a:gradFill>
            <a:gsLst>
              <a:gs pos="0">
                <a:schemeClr val="accent5"/>
              </a:gs>
              <a:gs pos="100000">
                <a:srgbClr val="9FD4D0"/>
              </a:gs>
            </a:gsLst>
          </a:gradFill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cap="all" spc="100" dirty="0" smtClean="0">
                <a:solidFill>
                  <a:schemeClr val="tx1"/>
                </a:solidFill>
                <a:latin typeface="+mj-lt"/>
                <a:cs typeface="Berthold City Bold"/>
              </a:rPr>
              <a:t>WHY IS POLICY IMPORTANT?</a:t>
            </a:r>
            <a:endParaRPr lang="en-US" sz="2800" cap="all" spc="100" dirty="0">
              <a:solidFill>
                <a:schemeClr val="tx1"/>
              </a:solidFill>
              <a:latin typeface="+mj-lt"/>
              <a:cs typeface="Berthold City Bold"/>
            </a:endParaRPr>
          </a:p>
        </p:txBody>
      </p:sp>
      <p:sp>
        <p:nvSpPr>
          <p:cNvPr id="9" name="Oval 8"/>
          <p:cNvSpPr/>
          <p:nvPr/>
        </p:nvSpPr>
        <p:spPr>
          <a:xfrm>
            <a:off x="8531352" y="6254496"/>
            <a:ext cx="30480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0D5FD46711794DAECE7A65E950DCDD" ma:contentTypeVersion="0" ma:contentTypeDescription="Create a new document." ma:contentTypeScope="" ma:versionID="d3042f921e3debcb08b609b038a54a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C0D1A0-D44C-4D4E-993A-AE7B85A1A4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F66430-403B-4A31-88EC-24FB9451AB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7056761-0429-4F9F-83A2-C340B3F127F2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10304</TotalTime>
  <Words>624</Words>
  <Application>Microsoft Office PowerPoint</Application>
  <PresentationFormat>On-screen Show (4:3)</PresentationFormat>
  <Paragraphs>168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1_Custom Design</vt:lpstr>
      <vt:lpstr>Custom Design</vt:lpstr>
      <vt:lpstr>Office Theme</vt:lpstr>
      <vt:lpstr>PowerPoint Presentation</vt:lpstr>
      <vt:lpstr>    Session 7: Leadership, Advocacy and Policy Development</vt:lpstr>
      <vt:lpstr>PowerPoint Presentation</vt:lpstr>
      <vt:lpstr>PowerPoint Presentation</vt:lpstr>
      <vt:lpstr>PowerPoint Presentation</vt:lpstr>
      <vt:lpstr>PowerPoint Presentation</vt:lpstr>
      <vt:lpstr>Non-Effective Interaction with Officials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 Options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Resident Leadership Academy Curriculum Presentation</dc:title>
  <dc:creator>Yeni Linqui</dc:creator>
  <cp:lastModifiedBy>Hanna Kite</cp:lastModifiedBy>
  <cp:revision>593</cp:revision>
  <cp:lastPrinted>2011-05-25T17:55:31Z</cp:lastPrinted>
  <dcterms:created xsi:type="dcterms:W3CDTF">2010-12-14T20:25:03Z</dcterms:created>
  <dcterms:modified xsi:type="dcterms:W3CDTF">2014-09-19T23:23:56Z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0x0101003A0D5FD46711794DAECE7A65E950DCDD</vt:lpwstr>
  </property>
</Properties>
</file>