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69" r:id="rId17"/>
    <p:sldId id="270" r:id="rId18"/>
    <p:sldId id="274" r:id="rId19"/>
    <p:sldId id="275" r:id="rId20"/>
    <p:sldId id="276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I072HErqiZcu3JUs1q8FF4YxYc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rri Fost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300"/>
    <a:srgbClr val="A1490C"/>
    <a:srgbClr val="C4161C"/>
    <a:srgbClr val="FF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60427" autoAdjust="0"/>
  </p:normalViewPr>
  <p:slideViewPr>
    <p:cSldViewPr snapToGrid="0">
      <p:cViewPr varScale="1">
        <p:scale>
          <a:sx n="68" d="100"/>
          <a:sy n="68" d="100"/>
        </p:scale>
        <p:origin x="948" y="48"/>
      </p:cViewPr>
      <p:guideLst/>
    </p:cSldViewPr>
  </p:slideViewPr>
  <p:outlineViewPr>
    <p:cViewPr>
      <p:scale>
        <a:sx n="33" d="100"/>
        <a:sy n="33" d="100"/>
      </p:scale>
      <p:origin x="0" y="-3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50" name="Google Shape;15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7" name="Google Shape;15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4" name="Google Shape;16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1" name="Google Shape;17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8" name="Google Shape;17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Each module will have an objectives slide. We’d like these to be stylized in the same way across modules.</a:t>
            </a:r>
            <a:endParaRPr dirty="0"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Include an image of people in all of these groups (if possible):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Unsheltered/homeless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Economically challenged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Socially, culturally, linguistically isolated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People with existing medical conditions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People taking certain medications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People with certain physical disabilities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Infants and children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Pregnant women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Older adults (65+)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Outdoor workers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People who play outdoor sports</a:t>
            </a:r>
          </a:p>
        </p:txBody>
      </p:sp>
      <p:sp>
        <p:nvSpPr>
          <p:cNvPr id="100" name="Google Shape;10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Repeat image from previous slide that includes all of these groups: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Unsheltered/homeless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Economically challenged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Socially, culturally, linguistically isolated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People with existing medical conditions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People taking certain medications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People with certain physical disabilities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Infants and children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Pregnant women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Older adults (65+)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Outdoor workers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People who play outdoor sports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15" name="Google Shape;11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For each of these topical slides (slides 5-15), maybe include a representative image? Also open to other ideas…</a:t>
            </a:r>
          </a:p>
        </p:txBody>
      </p:sp>
      <p:sp>
        <p:nvSpPr>
          <p:cNvPr id="107" name="Google Shape;107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2" name="Google Shape;12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9" name="Google Shape;12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3" name="Google Shape;14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885E0C-E4DE-6645-19B5-A77D94339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000" b="1" dirty="0">
                <a:solidFill>
                  <a:srgbClr val="8B2300"/>
                </a:solidFill>
                <a:latin typeface="Gill Sans MT" panose="020B0502020104020203" pitchFamily="34" charset="77"/>
                <a:cs typeface="Gill Sans Nova Light" panose="020F0302020204030204" pitchFamily="34" charset="0"/>
              </a:rPr>
              <a:t>HEAT ILLNESSES:</a:t>
            </a:r>
            <a:br>
              <a:rPr lang="en-US" sz="4000" b="1" dirty="0">
                <a:solidFill>
                  <a:srgbClr val="8B2300"/>
                </a:solidFill>
                <a:latin typeface="Gill Sans MT" panose="020B0502020104020203" pitchFamily="34" charset="77"/>
                <a:cs typeface="Gill Sans Nova Light" panose="020F0302020204030204" pitchFamily="34" charset="0"/>
              </a:rPr>
            </a:br>
            <a:r>
              <a:rPr lang="en-US" dirty="0">
                <a:latin typeface="Gill Sans Nova Light" panose="020F0302020204030204" pitchFamily="34" charset="0"/>
                <a:cs typeface="Gill Sans Nova Light" panose="020F0302020204030204" pitchFamily="34" charset="0"/>
              </a:rPr>
              <a:t>Who Is at Risk &amp; Why?</a:t>
            </a: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77"/>
              </a:rPr>
              <a:t>MODULE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BC3EEE-44AD-CFCF-2C2A-8536C44B7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294" y="1149121"/>
            <a:ext cx="7836454" cy="57150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5FE6465-2CD5-A73B-E2FE-3FFBA65D534E}"/>
              </a:ext>
            </a:extLst>
          </p:cNvPr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Google Shape;96;p2">
            <a:extLst>
              <a:ext uri="{FF2B5EF4-FFF2-40B4-BE49-F238E27FC236}">
                <a16:creationId xmlns:a16="http://schemas.microsoft.com/office/drawing/2014/main" id="{3C91DEBB-DB1F-7F0F-BBB7-3B4F8E22B7C4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DISABILITIES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Google Shape;103;p28">
            <a:extLst>
              <a:ext uri="{FF2B5EF4-FFF2-40B4-BE49-F238E27FC236}">
                <a16:creationId xmlns:a16="http://schemas.microsoft.com/office/drawing/2014/main" id="{4DB9C15A-2347-EF46-1AC0-8E06070434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02046"/>
            <a:ext cx="7044560" cy="565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7472" lvl="0" indent="-347472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Gill Sans MT" panose="020B0502020104020203" pitchFamily="34" charset="77"/>
              </a:rPr>
              <a:t>Certain disabilities can worsen during heat or interfere with the body’s ability to cool down, for example:</a:t>
            </a:r>
          </a:p>
          <a:p>
            <a:pPr marL="0" lvl="1" indent="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2400"/>
              <a:buNone/>
              <a:tabLst>
                <a:tab pos="347472" algn="l"/>
              </a:tabLst>
            </a:pPr>
            <a:r>
              <a:rPr lang="en-US" dirty="0">
                <a:latin typeface="Gill Sans MT" panose="020B0502020104020203" pitchFamily="34" charset="77"/>
              </a:rPr>
              <a:t>	– Some multiple sclerosis symptoms worsen in heat</a:t>
            </a:r>
          </a:p>
          <a:p>
            <a:pPr marL="0" lvl="1" indent="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2400"/>
              <a:buNone/>
              <a:tabLst>
                <a:tab pos="347472" algn="l"/>
              </a:tabLst>
            </a:pPr>
            <a:r>
              <a:rPr lang="en-US" dirty="0">
                <a:latin typeface="Gill Sans MT" panose="020B0502020104020203" pitchFamily="34" charset="77"/>
              </a:rPr>
              <a:t>	– Some spinal cord injuries prevent </a:t>
            </a:r>
            <a:r>
              <a:rPr lang="en-US" dirty="0">
                <a:latin typeface="Gill Sans MT" panose="020B0502020104020203" pitchFamily="34" charset="77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1"/>
                  </a:ext>
                </a:extLst>
              </a:rPr>
              <a:t>sweating</a:t>
            </a:r>
            <a:endParaRPr lang="en-US" dirty="0">
              <a:latin typeface="Gill Sans MT" panose="020B0502020104020203" pitchFamily="34" charset="77"/>
            </a:endParaRPr>
          </a:p>
          <a:p>
            <a:pPr marL="0" lvl="1" indent="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2400"/>
              <a:buNone/>
              <a:tabLst>
                <a:tab pos="347472" algn="l"/>
              </a:tabLst>
            </a:pPr>
            <a:r>
              <a:rPr lang="en-US" dirty="0">
                <a:latin typeface="Gill Sans MT" panose="020B0502020104020203" pitchFamily="34" charset="77"/>
              </a:rPr>
              <a:t>	– People with limited mobility may not be able to 	   access public places with AC</a:t>
            </a:r>
          </a:p>
          <a:p>
            <a:pPr marL="347472" lvl="0" indent="-347472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Gill Sans MT" panose="020B0502020104020203" pitchFamily="34" charset="77"/>
              </a:rPr>
              <a:t>Some visual impairments can impede access to public health and emergency warnings</a:t>
            </a:r>
          </a:p>
          <a:p>
            <a:pPr marL="347472" lvl="0" indent="-347472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Gill Sans MT" panose="020B0502020104020203" pitchFamily="34" charset="77"/>
              </a:rPr>
              <a:t>If you have a disability, check with your doctor to learn if you are at risk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65CA5A-5E02-494A-3D69-34E989D8E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590" y="1189112"/>
            <a:ext cx="7772400" cy="56683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D7F4E42-E365-AA00-EF4A-A7401D79D6CC}"/>
              </a:ext>
            </a:extLst>
          </p:cNvPr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Google Shape;96;p2">
            <a:extLst>
              <a:ext uri="{FF2B5EF4-FFF2-40B4-BE49-F238E27FC236}">
                <a16:creationId xmlns:a16="http://schemas.microsoft.com/office/drawing/2014/main" id="{7395B051-13FC-EB45-8946-77719832D1A3}"/>
              </a:ext>
            </a:extLst>
          </p:cNvPr>
          <p:cNvSpPr txBox="1">
            <a:spLocks/>
          </p:cNvSpPr>
          <p:nvPr/>
        </p:nvSpPr>
        <p:spPr>
          <a:xfrm>
            <a:off x="838199" y="1"/>
            <a:ext cx="11269717" cy="117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INFANTS &amp; CHILDREN (&lt;4 years of age)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Google Shape;103;p28">
            <a:extLst>
              <a:ext uri="{FF2B5EF4-FFF2-40B4-BE49-F238E27FC236}">
                <a16:creationId xmlns:a16="http://schemas.microsoft.com/office/drawing/2014/main" id="{84A97229-28CE-F43F-4470-50AF1F3FC9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35182" y="1202045"/>
            <a:ext cx="5821219" cy="564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Gill Sans MT" panose="020B0502020104020203" pitchFamily="34" charset="77"/>
              </a:rPr>
              <a:t>Overheat quickly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Gill Sans MT" panose="020B0502020104020203" pitchFamily="34" charset="77"/>
              </a:rPr>
              <a:t>Dehydrate quickly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Gill Sans MT" panose="020B0502020104020203" pitchFamily="34" charset="77"/>
              </a:rPr>
              <a:t>Sweat </a:t>
            </a:r>
            <a:r>
              <a:rPr lang="en-US" dirty="0">
                <a:latin typeface="Gill Sans MT" panose="020B0502020104020203" pitchFamily="34" charset="77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less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Gill Sans MT" panose="020B0502020104020203" pitchFamily="34" charset="77"/>
              </a:rPr>
              <a:t>May not be able to communicate symptoms (e.g., babies and small children)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242773-2A97-850C-1854-D7FC9F07C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590" y="1182057"/>
            <a:ext cx="7772400" cy="56683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68963F1-4911-9275-5535-84A1200271EA}"/>
              </a:ext>
            </a:extLst>
          </p:cNvPr>
          <p:cNvSpPr/>
          <p:nvPr/>
        </p:nvSpPr>
        <p:spPr>
          <a:xfrm>
            <a:off x="0" y="-4486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Google Shape;96;p2">
            <a:extLst>
              <a:ext uri="{FF2B5EF4-FFF2-40B4-BE49-F238E27FC236}">
                <a16:creationId xmlns:a16="http://schemas.microsoft.com/office/drawing/2014/main" id="{B11BB75F-206D-CF2F-96B1-0BA5C75900DC}"/>
              </a:ext>
            </a:extLst>
          </p:cNvPr>
          <p:cNvSpPr txBox="1">
            <a:spLocks/>
          </p:cNvSpPr>
          <p:nvPr/>
        </p:nvSpPr>
        <p:spPr>
          <a:xfrm>
            <a:off x="838200" y="-4486"/>
            <a:ext cx="10515600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PREGNANT AND/OR NURSING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Google Shape;103;p28">
            <a:extLst>
              <a:ext uri="{FF2B5EF4-FFF2-40B4-BE49-F238E27FC236}">
                <a16:creationId xmlns:a16="http://schemas.microsoft.com/office/drawing/2014/main" id="{A96036AA-4FCC-9507-678C-DBC6BA15BC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1202046"/>
            <a:ext cx="6214820" cy="565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7472" lvl="0" indent="-34747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Gill Sans MT" panose="020B0502020104020203" pitchFamily="34" charset="77"/>
              </a:rPr>
              <a:t>Bodies have to work harder to cool both the pregnant person and the baby</a:t>
            </a:r>
          </a:p>
          <a:p>
            <a:pPr marL="347472" lvl="0" indent="-34747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Gill Sans MT" panose="020B0502020104020203" pitchFamily="34" charset="77"/>
              </a:rPr>
              <a:t>More likely to become dehydrated</a:t>
            </a:r>
          </a:p>
          <a:p>
            <a:pPr marL="347472" lvl="0" indent="-34747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Gill Sans MT" panose="020B0502020104020203" pitchFamily="34" charset="77"/>
              </a:rPr>
              <a:t>Heat exhaustion and heat stroke can occur more quickly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2F5788-174C-A3B4-C8C0-6D7B5F03C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991" y="1189625"/>
            <a:ext cx="7772400" cy="56683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CEE5679-84D4-89E6-3A12-21BF734FD0F3}"/>
              </a:ext>
            </a:extLst>
          </p:cNvPr>
          <p:cNvSpPr/>
          <p:nvPr/>
        </p:nvSpPr>
        <p:spPr>
          <a:xfrm>
            <a:off x="0" y="3081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Google Shape;96;p2">
            <a:extLst>
              <a:ext uri="{FF2B5EF4-FFF2-40B4-BE49-F238E27FC236}">
                <a16:creationId xmlns:a16="http://schemas.microsoft.com/office/drawing/2014/main" id="{FB48E795-AB15-CACE-1757-C1A3E360B234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OLDER ADULTS (60+)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Google Shape;103;p28">
            <a:extLst>
              <a:ext uri="{FF2B5EF4-FFF2-40B4-BE49-F238E27FC236}">
                <a16:creationId xmlns:a16="http://schemas.microsoft.com/office/drawing/2014/main" id="{9E51E613-A60D-B30F-EFAF-BDBD4BED26A4}"/>
              </a:ext>
            </a:extLst>
          </p:cNvPr>
          <p:cNvSpPr txBox="1">
            <a:spLocks/>
          </p:cNvSpPr>
          <p:nvPr/>
        </p:nvSpPr>
        <p:spPr>
          <a:xfrm>
            <a:off x="838200" y="1202046"/>
            <a:ext cx="6019800" cy="565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>
              <a:spcBef>
                <a:spcPts val="0"/>
              </a:spcBef>
              <a:buSzPts val="2800"/>
            </a:pPr>
            <a:r>
              <a:rPr lang="en-US" dirty="0">
                <a:latin typeface="Gill Sans MT" panose="020B0502020104020203" pitchFamily="34" charset="77"/>
              </a:rPr>
              <a:t>Bodies don’t cool down as easily</a:t>
            </a:r>
          </a:p>
          <a:p>
            <a:pPr indent="-457200">
              <a:buSzPts val="2800"/>
            </a:pPr>
            <a:r>
              <a:rPr lang="en-US" dirty="0">
                <a:latin typeface="Gill Sans MT" panose="020B0502020104020203" pitchFamily="34" charset="77"/>
              </a:rPr>
              <a:t>More likely to have an existing medical condition that affects the body’s ability to maintain a normal temperature</a:t>
            </a:r>
          </a:p>
          <a:p>
            <a:pPr indent="-457200">
              <a:buSzPts val="2800"/>
            </a:pPr>
            <a:r>
              <a:rPr lang="en-US" dirty="0">
                <a:latin typeface="Gill Sans MT" panose="020B0502020104020203" pitchFamily="34" charset="77"/>
              </a:rPr>
              <a:t>More likely to take prescription medications that affect the body’s ability to cool down</a:t>
            </a:r>
          </a:p>
          <a:p>
            <a:pPr indent="-457200">
              <a:buSzPts val="2800"/>
            </a:pPr>
            <a:r>
              <a:rPr lang="en-US" dirty="0">
                <a:latin typeface="Gill Sans MT" panose="020B0502020104020203" pitchFamily="34" charset="77"/>
              </a:rPr>
              <a:t>May be homebound or have limited ability for accessing public places with AC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3598A9D-2D46-6773-2E47-45201378F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348" y="1195835"/>
            <a:ext cx="7772400" cy="56683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29C30F-5CD2-D126-8F86-70AC3ED6DD11}"/>
              </a:ext>
            </a:extLst>
          </p:cNvPr>
          <p:cNvSpPr/>
          <p:nvPr/>
        </p:nvSpPr>
        <p:spPr>
          <a:xfrm>
            <a:off x="0" y="3081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Google Shape;96;p2">
            <a:extLst>
              <a:ext uri="{FF2B5EF4-FFF2-40B4-BE49-F238E27FC236}">
                <a16:creationId xmlns:a16="http://schemas.microsoft.com/office/drawing/2014/main" id="{1DE2EF6F-0FD8-1522-F648-4254CE3F5D0A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OUTDOOR WORKERS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Google Shape;103;p28">
            <a:extLst>
              <a:ext uri="{FF2B5EF4-FFF2-40B4-BE49-F238E27FC236}">
                <a16:creationId xmlns:a16="http://schemas.microsoft.com/office/drawing/2014/main" id="{9A4233F4-15B6-0C88-2D0A-4BAA60F1116D}"/>
              </a:ext>
            </a:extLst>
          </p:cNvPr>
          <p:cNvSpPr txBox="1">
            <a:spLocks/>
          </p:cNvSpPr>
          <p:nvPr/>
        </p:nvSpPr>
        <p:spPr>
          <a:xfrm>
            <a:off x="838200" y="1202046"/>
            <a:ext cx="6897414" cy="565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latin typeface="Gill Sans MT" panose="020B0502020104020203" pitchFamily="34" charset="77"/>
              </a:rPr>
              <a:t>Physical activity increases body temperature</a:t>
            </a:r>
          </a:p>
          <a:p>
            <a:pPr marL="228600" indent="-228600">
              <a:buSzPct val="100000"/>
            </a:pPr>
            <a:r>
              <a:rPr lang="en-US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Working on a hot day can make it harder for the body to get rid of extra heat, especially if it’s humid</a:t>
            </a:r>
            <a:endParaRPr lang="en-US" dirty="0">
              <a:latin typeface="Gill Sans MT" panose="020B0502020104020203" pitchFamily="34" charset="77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latin typeface="Gill Sans MT" panose="020B0502020104020203" pitchFamily="34" charset="77"/>
              </a:rPr>
              <a:t>Often exposed to heat throughout the day and may lack shade during breaks/lunch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latin typeface="Gill Sans MT" panose="020B0502020104020203" pitchFamily="34" charset="77"/>
              </a:rPr>
              <a:t>New workers may not be acclimated to heat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latin typeface="Gill Sans MT" panose="020B0502020104020203" pitchFamily="34" charset="77"/>
              </a:rPr>
              <a:t>Not drinking enough fluids during the day can cause dehydration</a:t>
            </a:r>
          </a:p>
          <a:p>
            <a:pPr marL="228600" indent="-228600">
              <a:buSzPct val="100000"/>
            </a:pPr>
            <a:r>
              <a:rPr lang="en-US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Heavier, darker colored, and less breathable work clothing traps heat</a:t>
            </a:r>
          </a:p>
        </p:txBody>
      </p:sp>
    </p:spTree>
    <p:extLst>
      <p:ext uri="{BB962C8B-B14F-4D97-AF65-F5344CB8AC3E}">
        <p14:creationId xmlns:p14="http://schemas.microsoft.com/office/powerpoint/2010/main" val="547778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B1E348-33D0-1F20-6411-66391442451D}"/>
              </a:ext>
            </a:extLst>
          </p:cNvPr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Google Shape;96;p2">
            <a:extLst>
              <a:ext uri="{FF2B5EF4-FFF2-40B4-BE49-F238E27FC236}">
                <a16:creationId xmlns:a16="http://schemas.microsoft.com/office/drawing/2014/main" id="{1336D450-BB31-6AEE-7B15-53B5423FDCA7}"/>
              </a:ext>
            </a:extLst>
          </p:cNvPr>
          <p:cNvSpPr txBox="1">
            <a:spLocks/>
          </p:cNvSpPr>
          <p:nvPr/>
        </p:nvSpPr>
        <p:spPr>
          <a:xfrm>
            <a:off x="838200" y="1"/>
            <a:ext cx="10515600" cy="118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OUTDOOR ACTIVITIES/SPORTS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56F72B-2498-305D-E8BF-D8AE460C3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186543"/>
            <a:ext cx="7772400" cy="5668375"/>
          </a:xfrm>
          <a:prstGeom prst="rect">
            <a:avLst/>
          </a:prstGeom>
        </p:spPr>
      </p:pic>
      <p:sp>
        <p:nvSpPr>
          <p:cNvPr id="6" name="Google Shape;103;p28">
            <a:extLst>
              <a:ext uri="{FF2B5EF4-FFF2-40B4-BE49-F238E27FC236}">
                <a16:creationId xmlns:a16="http://schemas.microsoft.com/office/drawing/2014/main" id="{694C1493-4E48-3711-76C7-D39ADAD628F1}"/>
              </a:ext>
            </a:extLst>
          </p:cNvPr>
          <p:cNvSpPr txBox="1">
            <a:spLocks/>
          </p:cNvSpPr>
          <p:nvPr/>
        </p:nvSpPr>
        <p:spPr>
          <a:xfrm>
            <a:off x="838200" y="1202046"/>
            <a:ext cx="6105526" cy="565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Gill Sans MT" panose="020B0502020104020203" pitchFamily="34" charset="77"/>
              </a:rPr>
              <a:t>Exercising increases body temperature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Gill Sans MT" panose="020B0502020104020203" pitchFamily="34" charset="77"/>
              </a:rPr>
              <a:t>Exercising on a hot day can make it harder for the body to get rid of extra heat, especially if it’s humid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Gill Sans MT" panose="020B0502020104020203" pitchFamily="34" charset="77"/>
              </a:rPr>
              <a:t>Not drinking enough fluids during exercise can cause dehydration</a:t>
            </a:r>
          </a:p>
          <a:p>
            <a:pPr marL="228600" indent="-228600">
              <a:buSzPts val="2800"/>
            </a:pPr>
            <a:r>
              <a:rPr lang="en-US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Synthetic turf fields can become superheated on warm, sunny days</a:t>
            </a:r>
          </a:p>
        </p:txBody>
      </p:sp>
    </p:spTree>
    <p:extLst>
      <p:ext uri="{BB962C8B-B14F-4D97-AF65-F5344CB8AC3E}">
        <p14:creationId xmlns:p14="http://schemas.microsoft.com/office/powerpoint/2010/main" val="3664318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6EA6B9-A610-5B59-3925-5B9D3894F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Google Shape;117;p5">
            <a:extLst>
              <a:ext uri="{FF2B5EF4-FFF2-40B4-BE49-F238E27FC236}">
                <a16:creationId xmlns:a16="http://schemas.microsoft.com/office/drawing/2014/main" id="{D57176A3-F318-78D6-8592-3F56C5FE34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638" y="1153572"/>
            <a:ext cx="3415596" cy="446116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900" b="1" dirty="0">
                <a:solidFill>
                  <a:srgbClr val="FFFFFF"/>
                </a:solidFill>
                <a:latin typeface="Gill Sans MT" panose="020B0502020104020203" pitchFamily="34" charset="77"/>
              </a:rPr>
              <a:t>CONVERSATION</a:t>
            </a:r>
            <a:br>
              <a:rPr lang="en-US" sz="2900" b="1" dirty="0">
                <a:solidFill>
                  <a:srgbClr val="FFFFFF"/>
                </a:solidFill>
                <a:latin typeface="Gill Sans MT" panose="020B0502020104020203" pitchFamily="34" charset="77"/>
              </a:rPr>
            </a:br>
            <a:r>
              <a:rPr lang="en-US" b="1" dirty="0">
                <a:solidFill>
                  <a:srgbClr val="FFFFFF"/>
                </a:solidFill>
                <a:latin typeface="Gill Sans MT" panose="020B0502020104020203" pitchFamily="34" charset="77"/>
              </a:rPr>
              <a:t>STARTER</a:t>
            </a:r>
          </a:p>
        </p:txBody>
      </p:sp>
      <p:sp>
        <p:nvSpPr>
          <p:cNvPr id="27" name="Google Shape;118;p5">
            <a:extLst>
              <a:ext uri="{FF2B5EF4-FFF2-40B4-BE49-F238E27FC236}">
                <a16:creationId xmlns:a16="http://schemas.microsoft.com/office/drawing/2014/main" id="{0F928B21-C730-D2BF-465D-1A473CCA93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79736" y="319088"/>
            <a:ext cx="5954099" cy="6219823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Autofit/>
          </a:bodyPr>
          <a:lstStyle/>
          <a:p>
            <a:pPr marL="114300" indent="0">
              <a:buNone/>
            </a:pPr>
            <a:r>
              <a:rPr lang="en-US" sz="4000" dirty="0">
                <a:solidFill>
                  <a:srgbClr val="000000"/>
                </a:solidFill>
                <a:effectLst/>
                <a:latin typeface="Gill Sans Nova Light" panose="020B0302020104020203" pitchFamily="34" charset="0"/>
              </a:rPr>
              <a:t>Can a person be in more than one at-risk group? If so, what are some examples?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EA516E-1578-86E8-E85A-68D2C6337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7" name="Google Shape;187;p30"/>
          <p:cNvSpPr txBox="1">
            <a:spLocks noGrp="1"/>
          </p:cNvSpPr>
          <p:nvPr>
            <p:ph type="body" idx="1"/>
          </p:nvPr>
        </p:nvSpPr>
        <p:spPr>
          <a:xfrm>
            <a:off x="5370153" y="1526033"/>
            <a:ext cx="6238078" cy="4936187"/>
          </a:xfrm>
          <a:prstGeom prst="rect">
            <a:avLst/>
          </a:prstGeom>
        </p:spPr>
        <p:txBody>
          <a:bodyPr spcFirstLastPara="1" lIns="91425" tIns="45700" rIns="91425" bIns="45700" anchorCtr="0">
            <a:noAutofit/>
          </a:bodyPr>
          <a:lstStyle/>
          <a:p>
            <a:pPr>
              <a:buClr>
                <a:schemeClr val="accent2"/>
              </a:buClr>
              <a:buSzPct val="100000"/>
            </a:pPr>
            <a:r>
              <a:rPr lang="en-US" sz="3200" dirty="0">
                <a:solidFill>
                  <a:srgbClr val="000000"/>
                </a:solidFill>
                <a:effectLst/>
                <a:latin typeface="Gill Sans Nova Light" panose="020B0302020104020203" pitchFamily="34" charset="0"/>
              </a:rPr>
              <a:t>Heat illnesses can affect anyone, but some groups are more at risk</a:t>
            </a:r>
          </a:p>
          <a:p>
            <a:pPr>
              <a:buClr>
                <a:schemeClr val="accent2"/>
              </a:buClr>
              <a:buSzPct val="100000"/>
            </a:pPr>
            <a:r>
              <a:rPr lang="en-US" sz="3200" dirty="0">
                <a:solidFill>
                  <a:srgbClr val="000000"/>
                </a:solidFill>
                <a:effectLst/>
                <a:latin typeface="Gill Sans Nova Light" panose="020B0302020104020203" pitchFamily="34" charset="0"/>
              </a:rPr>
              <a:t>A person can be in more than one at-risk group</a:t>
            </a:r>
          </a:p>
          <a:p>
            <a:pPr>
              <a:buClr>
                <a:schemeClr val="accent2"/>
              </a:buClr>
              <a:buSzPct val="100000"/>
            </a:pPr>
            <a:r>
              <a:rPr lang="en-US" sz="3200" dirty="0">
                <a:solidFill>
                  <a:srgbClr val="000000"/>
                </a:solidFill>
                <a:effectLst/>
                <a:latin typeface="Gill Sans Nova Light" panose="020B0302020104020203" pitchFamily="34" charset="0"/>
              </a:rPr>
              <a:t>People in at-risk groups </a:t>
            </a:r>
            <a:r>
              <a:rPr lang="en-US" sz="3200" dirty="0">
                <a:latin typeface="Gill Sans Nova Light" panose="020B0302020104020203" pitchFamily="34" charset="0"/>
              </a:rPr>
              <a:t>should take extra precautions to prevent heat illnesses</a:t>
            </a:r>
          </a:p>
        </p:txBody>
      </p:sp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>
                <a:solidFill>
                  <a:srgbClr val="FFFFFF"/>
                </a:solidFill>
                <a:latin typeface="Gill Sans MT" panose="020B0502020104020203" pitchFamily="34" charset="77"/>
              </a:rPr>
              <a:t>SUMMARY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246C96-7C0B-2940-E15D-4111987A50FF}"/>
              </a:ext>
            </a:extLst>
          </p:cNvPr>
          <p:cNvSpPr txBox="1"/>
          <p:nvPr/>
        </p:nvSpPr>
        <p:spPr>
          <a:xfrm>
            <a:off x="344130" y="3584769"/>
            <a:ext cx="112481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Your text here...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0646A2-3917-00E9-0FFD-E9E42574B23E}"/>
              </a:ext>
            </a:extLst>
          </p:cNvPr>
          <p:cNvSpPr/>
          <p:nvPr/>
        </p:nvSpPr>
        <p:spPr>
          <a:xfrm>
            <a:off x="0" y="138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Google Shape;96;p2">
            <a:extLst>
              <a:ext uri="{FF2B5EF4-FFF2-40B4-BE49-F238E27FC236}">
                <a16:creationId xmlns:a16="http://schemas.microsoft.com/office/drawing/2014/main" id="{4025DEB8-CCEF-8055-4E4B-3BA0A563A749}"/>
              </a:ext>
            </a:extLst>
          </p:cNvPr>
          <p:cNvSpPr txBox="1">
            <a:spLocks/>
          </p:cNvSpPr>
          <p:nvPr/>
        </p:nvSpPr>
        <p:spPr>
          <a:xfrm>
            <a:off x="344130" y="62958"/>
            <a:ext cx="11695470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YOUR TEXT HERE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34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246C96-7C0B-2940-E15D-4111987A50FF}"/>
              </a:ext>
            </a:extLst>
          </p:cNvPr>
          <p:cNvSpPr txBox="1"/>
          <p:nvPr/>
        </p:nvSpPr>
        <p:spPr>
          <a:xfrm>
            <a:off x="344130" y="3584769"/>
            <a:ext cx="112481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Your text here...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0646A2-3917-00E9-0FFD-E9E42574B23E}"/>
              </a:ext>
            </a:extLst>
          </p:cNvPr>
          <p:cNvSpPr/>
          <p:nvPr/>
        </p:nvSpPr>
        <p:spPr>
          <a:xfrm>
            <a:off x="0" y="138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Google Shape;96;p2">
            <a:extLst>
              <a:ext uri="{FF2B5EF4-FFF2-40B4-BE49-F238E27FC236}">
                <a16:creationId xmlns:a16="http://schemas.microsoft.com/office/drawing/2014/main" id="{4025DEB8-CCEF-8055-4E4B-3BA0A563A749}"/>
              </a:ext>
            </a:extLst>
          </p:cNvPr>
          <p:cNvSpPr txBox="1">
            <a:spLocks/>
          </p:cNvSpPr>
          <p:nvPr/>
        </p:nvSpPr>
        <p:spPr>
          <a:xfrm>
            <a:off x="344130" y="62958"/>
            <a:ext cx="11695470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YOUR TEXT HERE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84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4633C85-BD8B-72FA-703A-F48C2EFCA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6543"/>
            <a:ext cx="12172950" cy="5706070"/>
          </a:xfrm>
          <a:prstGeom prst="rect">
            <a:avLst/>
          </a:prstGeom>
        </p:spPr>
      </p:pic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838200" y="1204758"/>
            <a:ext cx="10515600" cy="565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2300"/>
              </a:buClr>
              <a:buSzPts val="2800"/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Gill Sans MT" panose="020B0502020104020203" pitchFamily="34" charset="77"/>
              </a:rPr>
              <a:t>To learn which groups are more at risk for heat illnesses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B2300"/>
              </a:buClr>
              <a:buSzPts val="2800"/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Gill Sans MT" panose="020B0502020104020203" pitchFamily="34" charset="77"/>
              </a:rPr>
              <a:t>To understand why those groups are more at risk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19A423-DD34-DDB1-9072-3894C46AA4AA}"/>
              </a:ext>
            </a:extLst>
          </p:cNvPr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rgbClr val="8B2300"/>
              </a:solidFill>
            </a:endParaRPr>
          </a:p>
        </p:txBody>
      </p:sp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620982" y="0"/>
            <a:ext cx="9732818" cy="1168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chemeClr val="bg1"/>
                </a:solidFill>
                <a:latin typeface="Gill Sans MT" panose="020B0502020104020203" pitchFamily="34" charset="77"/>
                <a:cs typeface="Gill Sans Nova Light" panose="020F0302020204030204" pitchFamily="34" charset="0"/>
              </a:rPr>
              <a:t>OBJECTIVES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31934A-8FDD-C18B-A737-FA5E462C5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65310"/>
            <a:ext cx="1875598" cy="187559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246C96-7C0B-2940-E15D-4111987A50FF}"/>
              </a:ext>
            </a:extLst>
          </p:cNvPr>
          <p:cNvSpPr txBox="1"/>
          <p:nvPr/>
        </p:nvSpPr>
        <p:spPr>
          <a:xfrm>
            <a:off x="344130" y="3584769"/>
            <a:ext cx="112481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Your text here...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0646A2-3917-00E9-0FFD-E9E42574B23E}"/>
              </a:ext>
            </a:extLst>
          </p:cNvPr>
          <p:cNvSpPr/>
          <p:nvPr/>
        </p:nvSpPr>
        <p:spPr>
          <a:xfrm>
            <a:off x="0" y="138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Google Shape;96;p2">
            <a:extLst>
              <a:ext uri="{FF2B5EF4-FFF2-40B4-BE49-F238E27FC236}">
                <a16:creationId xmlns:a16="http://schemas.microsoft.com/office/drawing/2014/main" id="{4025DEB8-CCEF-8055-4E4B-3BA0A563A749}"/>
              </a:ext>
            </a:extLst>
          </p:cNvPr>
          <p:cNvSpPr txBox="1">
            <a:spLocks/>
          </p:cNvSpPr>
          <p:nvPr/>
        </p:nvSpPr>
        <p:spPr>
          <a:xfrm>
            <a:off x="344130" y="62958"/>
            <a:ext cx="11695470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YOUR TEXT HERE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38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F976ACA-E412-4774-C349-AF4E88B57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08275" y="809802"/>
            <a:ext cx="6326188" cy="63261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28EF6A-2FDC-3FB0-FC35-137214AD8514}"/>
              </a:ext>
            </a:extLst>
          </p:cNvPr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Google Shape;96;p2">
            <a:extLst>
              <a:ext uri="{FF2B5EF4-FFF2-40B4-BE49-F238E27FC236}">
                <a16:creationId xmlns:a16="http://schemas.microsoft.com/office/drawing/2014/main" id="{04104262-13F4-E3EB-257D-5317382AC5A0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WHO IS AT RISK?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Google Shape;103;p28"/>
          <p:cNvSpPr txBox="1">
            <a:spLocks noGrp="1"/>
          </p:cNvSpPr>
          <p:nvPr>
            <p:ph type="body" idx="1"/>
          </p:nvPr>
        </p:nvSpPr>
        <p:spPr>
          <a:xfrm>
            <a:off x="838200" y="1202046"/>
            <a:ext cx="6604000" cy="565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indent="0">
              <a:spcBef>
                <a:spcPts val="400"/>
              </a:spcBef>
              <a:buClr>
                <a:schemeClr val="tx1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Heat illnesses can affect anyone, but people in these groups are more at risk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:</a:t>
            </a:r>
            <a:endParaRPr lang="en-US" dirty="0">
              <a:latin typeface="Gill Sans MT" panose="020B0502020104020203" pitchFamily="34" charset="77"/>
            </a:endParaRPr>
          </a:p>
          <a:p>
            <a:pPr marL="347472" indent="-347472">
              <a:spcBef>
                <a:spcPts val="400"/>
              </a:spcBef>
              <a:buClr>
                <a:schemeClr val="tx1"/>
              </a:buClr>
              <a:buSzPct val="100000"/>
            </a:pPr>
            <a:r>
              <a:rPr lang="en-US" sz="2000" dirty="0">
                <a:latin typeface="Gill Sans MT" panose="020B0502020104020203" pitchFamily="34" charset="77"/>
              </a:rPr>
              <a:t>People who are unsheltered or unhoused</a:t>
            </a:r>
          </a:p>
          <a:p>
            <a:pPr marL="347472" indent="-347472">
              <a:spcBef>
                <a:spcPts val="400"/>
              </a:spcBef>
              <a:buClr>
                <a:schemeClr val="tx1"/>
              </a:buClr>
              <a:buSzPct val="100000"/>
            </a:pPr>
            <a:r>
              <a:rPr lang="en-US" sz="20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People with limited resources</a:t>
            </a:r>
          </a:p>
          <a:p>
            <a:pPr marL="347472" indent="-347472">
              <a:spcBef>
                <a:spcPts val="400"/>
              </a:spcBef>
              <a:buClr>
                <a:schemeClr val="tx1"/>
              </a:buClr>
              <a:buSzPct val="100000"/>
            </a:pPr>
            <a:r>
              <a:rPr lang="en-US" sz="2000" dirty="0">
                <a:latin typeface="Gill Sans MT" panose="020B0502020104020203" pitchFamily="34" charset="77"/>
              </a:rPr>
              <a:t>Socially, culturally, linguistically isolated</a:t>
            </a:r>
          </a:p>
          <a:p>
            <a:pPr marL="347472" indent="-347472">
              <a:spcBef>
                <a:spcPts val="400"/>
              </a:spcBef>
              <a:buClr>
                <a:schemeClr val="tx1"/>
              </a:buClr>
              <a:buSzPct val="100000"/>
            </a:pPr>
            <a:r>
              <a:rPr lang="en-US" sz="2000" dirty="0">
                <a:latin typeface="Gill Sans MT" panose="020B0502020104020203" pitchFamily="34" charset="77"/>
              </a:rPr>
              <a:t>People with certain medical conditions</a:t>
            </a:r>
          </a:p>
          <a:p>
            <a:pPr marL="347472" indent="-347472">
              <a:spcBef>
                <a:spcPts val="400"/>
              </a:spcBef>
              <a:buClr>
                <a:schemeClr val="tx1"/>
              </a:buClr>
              <a:buSzPct val="100000"/>
            </a:pPr>
            <a:r>
              <a:rPr lang="en-US" sz="2000" dirty="0">
                <a:latin typeface="Gill Sans MT" panose="020B0502020104020203" pitchFamily="34" charset="77"/>
              </a:rPr>
              <a:t>People taking certain medicines/medications</a:t>
            </a:r>
          </a:p>
          <a:p>
            <a:pPr marL="347472" indent="-347472">
              <a:spcBef>
                <a:spcPts val="400"/>
              </a:spcBef>
              <a:buClr>
                <a:schemeClr val="tx1"/>
              </a:buClr>
              <a:buSzPct val="100000"/>
            </a:pPr>
            <a:r>
              <a:rPr lang="en-US" sz="2000" dirty="0">
                <a:latin typeface="Gill Sans MT" panose="020B0502020104020203" pitchFamily="34" charset="77"/>
              </a:rPr>
              <a:t>People with certain physical disabilities</a:t>
            </a:r>
          </a:p>
          <a:p>
            <a:pPr marL="347472" indent="-347472">
              <a:spcBef>
                <a:spcPts val="400"/>
              </a:spcBef>
              <a:buClr>
                <a:schemeClr val="tx1"/>
              </a:buClr>
              <a:buSzPct val="100000"/>
            </a:pPr>
            <a:r>
              <a:rPr lang="en-US" sz="2000" dirty="0">
                <a:latin typeface="Gill Sans MT" panose="020B0502020104020203" pitchFamily="34" charset="77"/>
              </a:rPr>
              <a:t>Infants and children (&lt;4) </a:t>
            </a:r>
          </a:p>
          <a:p>
            <a:pPr marL="347472" indent="-347472">
              <a:spcBef>
                <a:spcPts val="400"/>
              </a:spcBef>
              <a:buClr>
                <a:schemeClr val="tx1"/>
              </a:buClr>
              <a:buSzPct val="100000"/>
            </a:pPr>
            <a:r>
              <a:rPr lang="en-US" sz="2000" dirty="0">
                <a:latin typeface="Gill Sans MT" panose="020B0502020104020203" pitchFamily="34" charset="77"/>
              </a:rPr>
              <a:t>People who are pregnant and/or nursing</a:t>
            </a:r>
          </a:p>
          <a:p>
            <a:pPr marL="347472" indent="-347472">
              <a:spcBef>
                <a:spcPts val="400"/>
              </a:spcBef>
              <a:buClr>
                <a:schemeClr val="tx1"/>
              </a:buClr>
              <a:buSzPct val="100000"/>
            </a:pPr>
            <a:r>
              <a:rPr lang="en-US" sz="2000" dirty="0">
                <a:latin typeface="Gill Sans MT" panose="020B0502020104020203" pitchFamily="34" charset="77"/>
              </a:rPr>
              <a:t>Older adults (60+)</a:t>
            </a:r>
          </a:p>
          <a:p>
            <a:pPr marL="347472" indent="-347472">
              <a:spcBef>
                <a:spcPts val="400"/>
              </a:spcBef>
              <a:buClr>
                <a:schemeClr val="tx1"/>
              </a:buClr>
              <a:buSzPct val="100000"/>
            </a:pPr>
            <a:r>
              <a:rPr lang="en-US" sz="2000" dirty="0">
                <a:latin typeface="Gill Sans MT" panose="020B0502020104020203" pitchFamily="34" charset="77"/>
              </a:rPr>
              <a:t>Outdoor workers</a:t>
            </a:r>
          </a:p>
          <a:p>
            <a:pPr marL="347472" indent="-347472">
              <a:spcBef>
                <a:spcPts val="400"/>
              </a:spcBef>
              <a:buClr>
                <a:schemeClr val="tx1"/>
              </a:buClr>
              <a:buSzPct val="100000"/>
            </a:pPr>
            <a:r>
              <a:rPr lang="en-US" sz="2000" dirty="0">
                <a:latin typeface="Gill Sans MT" panose="020B0502020104020203" pitchFamily="34" charset="77"/>
              </a:rPr>
              <a:t>People who </a:t>
            </a:r>
            <a:r>
              <a:rPr lang="en-US" sz="20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do outdoor activities/play outdoor sports</a:t>
            </a:r>
            <a:endParaRPr lang="en-US" sz="2000" dirty="0">
              <a:latin typeface="Gill Sans MT" panose="020B0502020104020203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BCDFB1-10FF-9734-1FAB-2061472FB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200" y="1655122"/>
            <a:ext cx="4749800" cy="4749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17EDA9F-F4F3-17C3-63DE-881F12DD6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8" name="Google Shape;118;p5"/>
          <p:cNvSpPr txBox="1">
            <a:spLocks noGrp="1"/>
          </p:cNvSpPr>
          <p:nvPr>
            <p:ph type="body" idx="1"/>
          </p:nvPr>
        </p:nvSpPr>
        <p:spPr>
          <a:xfrm>
            <a:off x="5814645" y="820615"/>
            <a:ext cx="5369911" cy="5794497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 fontScale="55000" lnSpcReduction="20000"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5800" dirty="0">
                <a:latin typeface="Gill Sans Nova Light" panose="020B0302020104020203" pitchFamily="34" charset="0"/>
              </a:rPr>
              <a:t>Choose one of these groups for discussion. Why do you think that group is more at risk? </a:t>
            </a:r>
          </a:p>
          <a:p>
            <a:pPr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600" dirty="0">
                <a:latin typeface="Gill Sans MT" panose="020B0502020104020203" pitchFamily="34" charset="77"/>
              </a:rPr>
              <a:t>People who are unsheltered or unhoused</a:t>
            </a:r>
          </a:p>
          <a:p>
            <a:pPr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600" dirty="0">
                <a:latin typeface="Gill Sans MT" panose="020B0502020104020203" pitchFamily="34" charset="77"/>
              </a:rPr>
              <a:t>People with limited resources</a:t>
            </a:r>
          </a:p>
          <a:p>
            <a:pPr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600" dirty="0">
                <a:latin typeface="Gill Sans MT" panose="020B0502020104020203" pitchFamily="34" charset="77"/>
              </a:rPr>
              <a:t>Socially, culturally, linguistically isolated</a:t>
            </a:r>
          </a:p>
          <a:p>
            <a:pPr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600" dirty="0">
                <a:latin typeface="Gill Sans MT" panose="020B0502020104020203" pitchFamily="34" charset="77"/>
              </a:rPr>
              <a:t>People with certain medical conditions</a:t>
            </a:r>
          </a:p>
          <a:p>
            <a:pPr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600" dirty="0">
                <a:latin typeface="Gill Sans MT" panose="020B0502020104020203" pitchFamily="34" charset="77"/>
              </a:rPr>
              <a:t>People taking certain medicines/medications</a:t>
            </a:r>
          </a:p>
          <a:p>
            <a:pPr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600" dirty="0">
                <a:latin typeface="Gill Sans MT" panose="020B0502020104020203" pitchFamily="34" charset="77"/>
              </a:rPr>
              <a:t>People with certain physical disabilities</a:t>
            </a:r>
          </a:p>
          <a:p>
            <a:pPr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600" dirty="0">
                <a:latin typeface="Gill Sans MT" panose="020B0502020104020203" pitchFamily="34" charset="77"/>
              </a:rPr>
              <a:t>Infants and children (&lt;4) </a:t>
            </a:r>
          </a:p>
          <a:p>
            <a:pPr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600" dirty="0">
                <a:latin typeface="Gill Sans MT" panose="020B0502020104020203" pitchFamily="34" charset="77"/>
              </a:rPr>
              <a:t>People who are pregnant and/or nursing</a:t>
            </a:r>
          </a:p>
          <a:p>
            <a:pPr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600" dirty="0">
                <a:latin typeface="Gill Sans MT" panose="020B0502020104020203" pitchFamily="34" charset="77"/>
              </a:rPr>
              <a:t>Older adults (60+)</a:t>
            </a:r>
          </a:p>
          <a:p>
            <a:pPr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600" dirty="0">
                <a:latin typeface="Gill Sans MT" panose="020B0502020104020203" pitchFamily="34" charset="77"/>
              </a:rPr>
              <a:t>Outdoor workers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600" dirty="0">
                <a:latin typeface="Gill Sans MT" panose="020B0502020104020203" pitchFamily="34" charset="77"/>
              </a:rPr>
              <a:t>People who </a:t>
            </a:r>
            <a:r>
              <a:rPr lang="en-US" sz="36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do outdoor activities/play outdoor sports</a:t>
            </a:r>
          </a:p>
          <a:p>
            <a:pPr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7" name="Google Shape;117;p5"/>
          <p:cNvSpPr txBox="1">
            <a:spLocks noGrp="1"/>
          </p:cNvSpPr>
          <p:nvPr>
            <p:ph type="title"/>
          </p:nvPr>
        </p:nvSpPr>
        <p:spPr>
          <a:xfrm>
            <a:off x="471638" y="1153572"/>
            <a:ext cx="3415596" cy="446116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900" b="1" dirty="0">
                <a:solidFill>
                  <a:srgbClr val="FFFFFF"/>
                </a:solidFill>
                <a:latin typeface="Gill Sans MT" panose="020B0502020104020203" pitchFamily="34" charset="77"/>
              </a:rPr>
              <a:t>CONVERSATION </a:t>
            </a:r>
            <a:r>
              <a:rPr lang="en-US" b="1" dirty="0">
                <a:solidFill>
                  <a:srgbClr val="FFFFFF"/>
                </a:solidFill>
                <a:latin typeface="Gill Sans MT" panose="020B0502020104020203" pitchFamily="34" charset="77"/>
              </a:rPr>
              <a:t>STARTER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A4087C-98E7-A33C-3CFF-F395D48C5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590" y="1186543"/>
            <a:ext cx="7772400" cy="56683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5EF0F8-33D9-69DF-7EFD-B56E879E925B}"/>
              </a:ext>
            </a:extLst>
          </p:cNvPr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Google Shape;96;p2">
            <a:extLst>
              <a:ext uri="{FF2B5EF4-FFF2-40B4-BE49-F238E27FC236}">
                <a16:creationId xmlns:a16="http://schemas.microsoft.com/office/drawing/2014/main" id="{8BD983D7-CAB5-765F-39EA-1DC24E4A5A48}"/>
              </a:ext>
            </a:extLst>
          </p:cNvPr>
          <p:cNvSpPr txBox="1">
            <a:spLocks/>
          </p:cNvSpPr>
          <p:nvPr/>
        </p:nvSpPr>
        <p:spPr>
          <a:xfrm>
            <a:off x="838200" y="-3081"/>
            <a:ext cx="10515600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UNSHELTERED OR UNHOUSED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Google Shape;103;p28">
            <a:extLst>
              <a:ext uri="{FF2B5EF4-FFF2-40B4-BE49-F238E27FC236}">
                <a16:creationId xmlns:a16="http://schemas.microsoft.com/office/drawing/2014/main" id="{34B8DEB6-2B1B-EF76-1F63-95ADFA2631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9" y="1202046"/>
            <a:ext cx="6544734" cy="565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7472" indent="-347472">
              <a:lnSpc>
                <a:spcPct val="100000"/>
              </a:lnSpc>
              <a:buNone/>
            </a:pPr>
            <a:r>
              <a:rPr lang="en-US" b="1" dirty="0">
                <a:solidFill>
                  <a:srgbClr val="8B2300"/>
                </a:solidFill>
                <a:latin typeface="Gill Sans MT" panose="020B0502020104020203" pitchFamily="34" charset="77"/>
              </a:rPr>
              <a:t>May lack access to:</a:t>
            </a:r>
          </a:p>
          <a:p>
            <a:pPr marL="347472" indent="-347472">
              <a:spcBef>
                <a:spcPts val="400"/>
              </a:spcBef>
              <a:buSzPct val="100000"/>
            </a:pPr>
            <a:r>
              <a:rPr lang="en-US" dirty="0">
                <a:latin typeface="Gill Sans MT" panose="020B0502020104020203" pitchFamily="34" charset="77"/>
              </a:rPr>
              <a:t>Water</a:t>
            </a:r>
          </a:p>
          <a:p>
            <a:pPr marL="347472" indent="-347472">
              <a:spcBef>
                <a:spcPts val="400"/>
              </a:spcBef>
              <a:buSzPct val="100000"/>
            </a:pPr>
            <a:r>
              <a:rPr lang="en-US" dirty="0">
                <a:latin typeface="Gill Sans MT" panose="020B0502020104020203" pitchFamily="34" charset="77"/>
              </a:rPr>
              <a:t>Shade</a:t>
            </a:r>
          </a:p>
          <a:p>
            <a:pPr marL="347472" indent="-347472">
              <a:spcBef>
                <a:spcPts val="400"/>
              </a:spcBef>
              <a:buSzPct val="100000"/>
            </a:pPr>
            <a:r>
              <a:rPr lang="en-US" dirty="0">
                <a:latin typeface="Gill Sans MT" panose="020B0502020104020203" pitchFamily="34" charset="77"/>
              </a:rPr>
              <a:t>Air-conditioning (AC)</a:t>
            </a:r>
          </a:p>
          <a:p>
            <a:pPr marL="347472" indent="-347472">
              <a:spcBef>
                <a:spcPts val="400"/>
              </a:spcBef>
              <a:buSzPct val="100000"/>
            </a:pPr>
            <a:r>
              <a:rPr lang="en-US" dirty="0">
                <a:latin typeface="Gill Sans MT" panose="020B0502020104020203" pitchFamily="34" charset="77"/>
              </a:rPr>
              <a:t>Transportation to public places with AC </a:t>
            </a:r>
            <a:r>
              <a:rPr lang="en-US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(e.g., cooling centers, shopping malls, libraries)</a:t>
            </a:r>
            <a:endParaRPr lang="en-US" dirty="0">
              <a:latin typeface="Gill Sans MT" panose="020B0502020104020203" pitchFamily="34" charset="77"/>
            </a:endParaRPr>
          </a:p>
          <a:p>
            <a:pPr marL="347472" indent="-347472">
              <a:spcBef>
                <a:spcPts val="400"/>
              </a:spcBef>
              <a:buSzPct val="100000"/>
            </a:pPr>
            <a:r>
              <a:rPr lang="en-US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Ways to receive public health and emergency warnings (e.g., via internet or cell phone)</a:t>
            </a:r>
          </a:p>
          <a:p>
            <a:pPr marL="347472" indent="-347472">
              <a:spcBef>
                <a:spcPts val="400"/>
              </a:spcBef>
              <a:buSzPct val="100000"/>
            </a:pPr>
            <a:endParaRPr lang="en-US" dirty="0">
              <a:solidFill>
                <a:srgbClr val="000000"/>
              </a:solidFill>
              <a:effectLst/>
              <a:latin typeface="Gill Sans MT" panose="020B0502020104020203" pitchFamily="34" charset="7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A231990-3043-74C9-1DA3-E91E2E2E5F22}"/>
              </a:ext>
            </a:extLst>
          </p:cNvPr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Google Shape;96;p2">
            <a:extLst>
              <a:ext uri="{FF2B5EF4-FFF2-40B4-BE49-F238E27FC236}">
                <a16:creationId xmlns:a16="http://schemas.microsoft.com/office/drawing/2014/main" id="{80747879-42BD-23A3-82FF-6F11AE67BA3E}"/>
              </a:ext>
            </a:extLst>
          </p:cNvPr>
          <p:cNvSpPr txBox="1">
            <a:spLocks/>
          </p:cNvSpPr>
          <p:nvPr/>
        </p:nvSpPr>
        <p:spPr>
          <a:xfrm>
            <a:off x="838200" y="1"/>
            <a:ext cx="10515600" cy="118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LIMITED RESOURCES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E87896-1E4A-505B-2AB5-EEF9E5213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1" y="1186543"/>
            <a:ext cx="7772400" cy="5668375"/>
          </a:xfrm>
          <a:prstGeom prst="rect">
            <a:avLst/>
          </a:prstGeom>
        </p:spPr>
      </p:pic>
      <p:sp>
        <p:nvSpPr>
          <p:cNvPr id="10" name="Google Shape;103;p28">
            <a:extLst>
              <a:ext uri="{FF2B5EF4-FFF2-40B4-BE49-F238E27FC236}">
                <a16:creationId xmlns:a16="http://schemas.microsoft.com/office/drawing/2014/main" id="{6F371223-DF1F-113F-9696-035995ECA1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02046"/>
            <a:ext cx="5257800" cy="565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7472" indent="-347472">
              <a:spcBef>
                <a:spcPts val="400"/>
              </a:spcBef>
              <a:buNone/>
            </a:pPr>
            <a:r>
              <a:rPr lang="en-US" b="1" dirty="0">
                <a:solidFill>
                  <a:srgbClr val="8B2300"/>
                </a:solidFill>
                <a:latin typeface="Gill Sans MT" panose="020B0502020104020203" pitchFamily="34" charset="77"/>
              </a:rPr>
              <a:t>May lack access to:</a:t>
            </a:r>
          </a:p>
          <a:p>
            <a:pPr marL="347472" lvl="2" indent="-347472">
              <a:spcBef>
                <a:spcPts val="400"/>
              </a:spcBef>
              <a:buSzPct val="100000"/>
            </a:pPr>
            <a:r>
              <a:rPr lang="en-US" sz="2400" dirty="0">
                <a:latin typeface="Gill Sans MT" panose="020B0502020104020203" pitchFamily="34" charset="77"/>
              </a:rPr>
              <a:t>Air-conditioning (AC) or money to pay electric bills</a:t>
            </a:r>
          </a:p>
          <a:p>
            <a:pPr marL="347472" lvl="2" indent="-347472">
              <a:spcBef>
                <a:spcPts val="400"/>
              </a:spcBef>
              <a:buSzPct val="100000"/>
            </a:pPr>
            <a:r>
              <a:rPr lang="en-US" sz="2400" dirty="0">
                <a:latin typeface="Gill Sans MT" panose="020B0502020104020203" pitchFamily="34" charset="77"/>
              </a:rPr>
              <a:t>Transportation to public places with AC </a:t>
            </a:r>
            <a:r>
              <a:rPr lang="en-US" sz="24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(e.g., cooling centers, shopping malls, libraries)</a:t>
            </a:r>
            <a:endParaRPr lang="en-US" sz="2400" dirty="0">
              <a:latin typeface="Gill Sans MT" panose="020B0502020104020203" pitchFamily="34" charset="77"/>
            </a:endParaRPr>
          </a:p>
          <a:p>
            <a:pPr marL="347472" lvl="2" indent="-347472">
              <a:spcBef>
                <a:spcPts val="400"/>
              </a:spcBef>
              <a:buSzPct val="100000"/>
            </a:pPr>
            <a:r>
              <a:rPr lang="en-US" sz="2400" dirty="0">
                <a:latin typeface="Gill Sans MT" panose="020B0502020104020203" pitchFamily="34" charset="77"/>
              </a:rPr>
              <a:t>Housing that allows modification (e.g., addition of AC or shade awnings for renters)</a:t>
            </a:r>
          </a:p>
          <a:p>
            <a:pPr marL="347472" lvl="2" indent="-347472">
              <a:spcBef>
                <a:spcPts val="400"/>
              </a:spcBef>
              <a:buSzPct val="100000"/>
            </a:pPr>
            <a:r>
              <a:rPr lang="en-US" sz="24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Material resources (e.g., water or light-weight clothing) </a:t>
            </a:r>
            <a:r>
              <a:rPr lang="en-US" sz="2400" dirty="0">
                <a:latin typeface="Gill Sans MT" panose="020B0502020104020203" pitchFamily="34" charset="77"/>
              </a:rPr>
              <a:t>to cope with high temperatures </a:t>
            </a:r>
          </a:p>
          <a:p>
            <a:pPr marL="347472" lvl="2" indent="-347472">
              <a:spcBef>
                <a:spcPts val="400"/>
              </a:spcBef>
              <a:buSzPct val="100000"/>
            </a:pPr>
            <a:r>
              <a:rPr lang="en-US" sz="2400" dirty="0">
                <a:latin typeface="Gill Sans MT" panose="020B0502020104020203" pitchFamily="34" charset="77"/>
              </a:rPr>
              <a:t>Ways to receive public health and emergency warnings </a:t>
            </a:r>
            <a:r>
              <a:rPr lang="en-US" sz="24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(e.g., via internet or cell phone)</a:t>
            </a:r>
            <a:endParaRPr lang="en-US" sz="2400" dirty="0">
              <a:latin typeface="Gill Sans MT" panose="020B0502020104020203" pitchFamily="34" charset="7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E094AC-C2BE-1986-3005-98867E044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590" y="1186543"/>
            <a:ext cx="7772400" cy="56683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3C429B-BCD0-CDCE-19D0-4FF62783844F}"/>
              </a:ext>
            </a:extLst>
          </p:cNvPr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Google Shape;96;p2">
            <a:extLst>
              <a:ext uri="{FF2B5EF4-FFF2-40B4-BE49-F238E27FC236}">
                <a16:creationId xmlns:a16="http://schemas.microsoft.com/office/drawing/2014/main" id="{A8402F4D-18E8-FB0F-1BA5-15C74FFE0940}"/>
              </a:ext>
            </a:extLst>
          </p:cNvPr>
          <p:cNvSpPr txBox="1">
            <a:spLocks/>
          </p:cNvSpPr>
          <p:nvPr/>
        </p:nvSpPr>
        <p:spPr>
          <a:xfrm>
            <a:off x="838200" y="1"/>
            <a:ext cx="10515600" cy="117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ISOLATION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Google Shape;103;p28">
            <a:extLst>
              <a:ext uri="{FF2B5EF4-FFF2-40B4-BE49-F238E27FC236}">
                <a16:creationId xmlns:a16="http://schemas.microsoft.com/office/drawing/2014/main" id="{E0B001BB-8FD4-A432-A0A1-431C4575C4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02046"/>
            <a:ext cx="5853546" cy="565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7472" lvl="1">
              <a:buSzPct val="100000"/>
            </a:pPr>
            <a:r>
              <a:rPr lang="en-US" sz="2800" b="1" dirty="0">
                <a:solidFill>
                  <a:srgbClr val="8B2300"/>
                </a:solidFill>
                <a:latin typeface="Gill Sans MT" panose="020B0502020104020203" pitchFamily="34" charset="77"/>
              </a:rPr>
              <a:t>Linguistic isolation: </a:t>
            </a:r>
            <a:r>
              <a:rPr lang="en-US" sz="2800" dirty="0">
                <a:latin typeface="Gill Sans MT" panose="020B0502020104020203" pitchFamily="34" charset="77"/>
              </a:rPr>
              <a:t>language barriers or low literacy can limit access to or understanding of public health and emergency warnings</a:t>
            </a:r>
          </a:p>
          <a:p>
            <a:pPr marL="347472" lvl="1">
              <a:buSzPct val="100000"/>
            </a:pPr>
            <a:r>
              <a:rPr lang="en-US" sz="2800" b="1" dirty="0">
                <a:solidFill>
                  <a:srgbClr val="8B2300"/>
                </a:solidFill>
                <a:latin typeface="Gill Sans MT" panose="020B0502020104020203" pitchFamily="34" charset="77"/>
              </a:rPr>
              <a:t>Cultural isolation: </a:t>
            </a: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lack of familiarity with protection measures, or different cultural practices, can inhibit action</a:t>
            </a:r>
            <a:endParaRPr lang="en-US" sz="2800" dirty="0">
              <a:latin typeface="Gill Sans MT" panose="020B0502020104020203" pitchFamily="34" charset="77"/>
            </a:endParaRPr>
          </a:p>
          <a:p>
            <a:pPr marL="347472" lvl="1">
              <a:buSzPct val="100000"/>
            </a:pPr>
            <a:r>
              <a:rPr lang="en-US" sz="2800" b="1" dirty="0">
                <a:solidFill>
                  <a:srgbClr val="8B2300"/>
                </a:solidFill>
                <a:latin typeface="Gill Sans MT" panose="020B0502020104020203" pitchFamily="34" charset="77"/>
              </a:rPr>
              <a:t>Social isolation: </a:t>
            </a:r>
            <a:r>
              <a:rPr lang="en-US" sz="2800" dirty="0">
                <a:latin typeface="Gill Sans MT" panose="020B0502020104020203" pitchFamily="34" charset="77"/>
              </a:rPr>
              <a:t>lack of a support system can prevent people from seeking or receiving </a:t>
            </a:r>
            <a:r>
              <a:rPr lang="en-US" sz="2800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help, especially if they have limited mobility (e.g., if they are homebound)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EC1F5-EBFF-6CEA-8360-FD6A5B2B7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186543"/>
            <a:ext cx="7772400" cy="56683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3440FF-781E-F9E9-64A2-69501BA93C28}"/>
              </a:ext>
            </a:extLst>
          </p:cNvPr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Google Shape;96;p2">
            <a:extLst>
              <a:ext uri="{FF2B5EF4-FFF2-40B4-BE49-F238E27FC236}">
                <a16:creationId xmlns:a16="http://schemas.microsoft.com/office/drawing/2014/main" id="{1BC9B3C0-6697-55FF-B6C3-D0141EE5C262}"/>
              </a:ext>
            </a:extLst>
          </p:cNvPr>
          <p:cNvSpPr txBox="1">
            <a:spLocks/>
          </p:cNvSpPr>
          <p:nvPr/>
        </p:nvSpPr>
        <p:spPr>
          <a:xfrm>
            <a:off x="838200" y="1"/>
            <a:ext cx="10515600" cy="117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MEDICAL CONDITIONS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Google Shape;103;p28">
            <a:extLst>
              <a:ext uri="{FF2B5EF4-FFF2-40B4-BE49-F238E27FC236}">
                <a16:creationId xmlns:a16="http://schemas.microsoft.com/office/drawing/2014/main" id="{A96EA85C-92AB-3988-1FAF-C43BB6CF14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9" y="1202046"/>
            <a:ext cx="6308836" cy="565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7472" lvl="0" indent="-347472" algn="l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Gill Sans MT" panose="020B0502020104020203" pitchFamily="34" charset="77"/>
              </a:rPr>
              <a:t>Certain medical conditions can affect the body’s ability to maintain a normal temperature, for example:</a:t>
            </a:r>
          </a:p>
          <a:p>
            <a:pPr marL="347472" lvl="1" indent="-347472">
              <a:spcBef>
                <a:spcPts val="400"/>
              </a:spcBef>
              <a:spcAft>
                <a:spcPts val="400"/>
              </a:spcAft>
              <a:buSzPts val="2400"/>
              <a:buNone/>
              <a:tabLst>
                <a:tab pos="347472" algn="l"/>
              </a:tabLst>
            </a:pPr>
            <a:r>
              <a:rPr lang="en-US" dirty="0">
                <a:latin typeface="Gill Sans MT" panose="020B0502020104020203" pitchFamily="34" charset="77"/>
              </a:rPr>
              <a:t>	</a:t>
            </a:r>
            <a:r>
              <a:rPr lang="en-US" sz="2600" dirty="0">
                <a:latin typeface="Gill Sans MT" panose="020B0502020104020203" pitchFamily="34" charset="77"/>
              </a:rPr>
              <a:t>– Diabetes</a:t>
            </a:r>
          </a:p>
          <a:p>
            <a:pPr marL="347472" lvl="1" indent="-347472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2400"/>
              <a:buNone/>
              <a:tabLst>
                <a:tab pos="347472" algn="l"/>
              </a:tabLst>
            </a:pPr>
            <a:r>
              <a:rPr lang="en-US" sz="2600" dirty="0">
                <a:latin typeface="Gill Sans MT" panose="020B0502020104020203" pitchFamily="34" charset="77"/>
              </a:rPr>
              <a:t>	– Heart disease</a:t>
            </a:r>
          </a:p>
          <a:p>
            <a:pPr marL="347472" lvl="1" indent="-347472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2400"/>
              <a:buNone/>
              <a:tabLst>
                <a:tab pos="347472" algn="l"/>
              </a:tabLst>
            </a:pPr>
            <a:r>
              <a:rPr lang="en-US" sz="2600" dirty="0">
                <a:latin typeface="Gill Sans MT" panose="020B0502020104020203" pitchFamily="34" charset="77"/>
              </a:rPr>
              <a:t>	– Neurodegenerative disorders</a:t>
            </a:r>
          </a:p>
          <a:p>
            <a:pPr marL="347472" lvl="0" indent="-347472" algn="l" rtl="0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Gill Sans MT" panose="020B0502020104020203" pitchFamily="34" charset="77"/>
              </a:rPr>
              <a:t>If you have an existing medical condition, check with your doctor to learn if you are at risk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CA97EF-8CB9-4F07-1091-06D13201C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129507"/>
            <a:ext cx="7863348" cy="57347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38D9A5-37F9-68C8-6E3E-E9CBFB64EFBF}"/>
              </a:ext>
            </a:extLst>
          </p:cNvPr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Google Shape;96;p2">
            <a:extLst>
              <a:ext uri="{FF2B5EF4-FFF2-40B4-BE49-F238E27FC236}">
                <a16:creationId xmlns:a16="http://schemas.microsoft.com/office/drawing/2014/main" id="{EB2F734B-AF50-2DE7-6BD9-1E3FEA85F020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77"/>
              </a:rPr>
              <a:t>MEDICINES/MEDICATIONS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Google Shape;103;p28">
            <a:extLst>
              <a:ext uri="{FF2B5EF4-FFF2-40B4-BE49-F238E27FC236}">
                <a16:creationId xmlns:a16="http://schemas.microsoft.com/office/drawing/2014/main" id="{4B163253-CCA9-1942-579E-18DBE2C2E6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02046"/>
            <a:ext cx="6770914" cy="565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7472" lvl="0" indent="-34747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latin typeface="Gill Sans MT" panose="020B0502020104020203" pitchFamily="34" charset="77"/>
              </a:rPr>
              <a:t>Certain medicines/medications can affect the body’s ability to cool down, including:</a:t>
            </a:r>
          </a:p>
          <a:p>
            <a:pPr marL="0" lvl="1" indent="0">
              <a:spcBef>
                <a:spcPts val="400"/>
              </a:spcBef>
              <a:buSzPct val="100000"/>
              <a:buNone/>
              <a:tabLst>
                <a:tab pos="347472" algn="l"/>
              </a:tabLst>
            </a:pPr>
            <a:r>
              <a:rPr lang="en-US" dirty="0">
                <a:latin typeface="Gill Sans MT" panose="020B0502020104020203" pitchFamily="34" charset="77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	– Antidepressants </a:t>
            </a:r>
            <a:r>
              <a:rPr lang="en-US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(depression and anxiety)</a:t>
            </a:r>
            <a:endParaRPr lang="en-US" dirty="0">
              <a:latin typeface="Gill Sans MT" panose="020B0502020104020203" pitchFamily="34" charset="77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</a:ext>
              </a:extLst>
            </a:endParaRPr>
          </a:p>
          <a:p>
            <a:pPr marL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tabLst>
                <a:tab pos="347472" algn="l"/>
              </a:tabLst>
            </a:pPr>
            <a:r>
              <a:rPr lang="en-US" dirty="0">
                <a:latin typeface="Gill Sans MT" panose="020B0502020104020203" pitchFamily="34" charset="77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	– </a:t>
            </a:r>
            <a:r>
              <a:rPr lang="en-US" dirty="0">
                <a:latin typeface="Gill Sans MT" panose="020B0502020104020203" pitchFamily="34" charset="77"/>
              </a:rPr>
              <a:t>Antihistamines (allergies)</a:t>
            </a:r>
          </a:p>
          <a:p>
            <a:pPr marL="0" lvl="1" indent="0">
              <a:spcBef>
                <a:spcPts val="400"/>
              </a:spcBef>
              <a:buSzPct val="100000"/>
              <a:buNone/>
              <a:tabLst>
                <a:tab pos="347472" algn="l"/>
              </a:tabLst>
            </a:pPr>
            <a:r>
              <a:rPr lang="en-US" dirty="0">
                <a:latin typeface="Gill Sans MT" panose="020B0502020104020203" pitchFamily="34" charset="77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	</a:t>
            </a:r>
            <a:r>
              <a:rPr lang="en-US" dirty="0">
                <a:latin typeface="Gill Sans MT" panose="020B0502020104020203" pitchFamily="34" charset="77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– </a:t>
            </a:r>
            <a:r>
              <a:rPr lang="en-US" dirty="0">
                <a:latin typeface="Gill Sans MT" panose="020B0502020104020203" pitchFamily="34" charset="77"/>
              </a:rPr>
              <a:t>Antipsychotics </a:t>
            </a:r>
            <a:r>
              <a:rPr lang="en-US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(psychotic disorders, like 	   	   schizophrenia)</a:t>
            </a:r>
            <a:endParaRPr lang="en-US" dirty="0">
              <a:latin typeface="Gill Sans MT" panose="020B0502020104020203" pitchFamily="34" charset="77"/>
            </a:endParaRPr>
          </a:p>
          <a:p>
            <a:pPr marL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tabLst>
                <a:tab pos="347472" algn="l"/>
              </a:tabLst>
            </a:pPr>
            <a:r>
              <a:rPr lang="en-US" dirty="0">
                <a:latin typeface="Gill Sans MT" panose="020B0502020104020203" pitchFamily="34" charset="77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	– </a:t>
            </a:r>
            <a:r>
              <a:rPr lang="en-US" dirty="0">
                <a:latin typeface="Gill Sans MT" panose="020B0502020104020203" pitchFamily="34" charset="77"/>
              </a:rPr>
              <a:t>Antihypertensives (high blood pressure)</a:t>
            </a:r>
          </a:p>
          <a:p>
            <a:pPr marL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tabLst>
                <a:tab pos="347472" algn="l"/>
              </a:tabLst>
            </a:pPr>
            <a:r>
              <a:rPr lang="en-US" dirty="0">
                <a:latin typeface="Gill Sans MT" panose="020B0502020104020203" pitchFamily="34" charset="77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	– </a:t>
            </a:r>
            <a:r>
              <a:rPr lang="en-US" dirty="0">
                <a:latin typeface="Gill Sans MT" panose="020B0502020104020203" pitchFamily="34" charset="77"/>
              </a:rPr>
              <a:t>Diuretics (increased urine production)</a:t>
            </a:r>
          </a:p>
          <a:p>
            <a:pPr marL="347472" lvl="0" indent="-34747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latin typeface="Gill Sans MT" panose="020B0502020104020203" pitchFamily="34" charset="77"/>
              </a:rPr>
              <a:t>This does not apply to all brands of these medicines/medications</a:t>
            </a:r>
          </a:p>
          <a:p>
            <a:pPr marL="347472" lvl="0" indent="-34747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>
                <a:latin typeface="Gill Sans MT" panose="020B0502020104020203" pitchFamily="34" charset="77"/>
              </a:rPr>
              <a:t>If you take any medicines/medications, check with your doctor to learn if you are at risk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DEBF6ADC104247B3E2B6C7763199BC" ma:contentTypeVersion="16" ma:contentTypeDescription="Create a new document." ma:contentTypeScope="" ma:versionID="a2e878631181b3be5b857df49045c5a8">
  <xsd:schema xmlns:xsd="http://www.w3.org/2001/XMLSchema" xmlns:xs="http://www.w3.org/2001/XMLSchema" xmlns:p="http://schemas.microsoft.com/office/2006/metadata/properties" xmlns:ns2="c6c8f678-ab9e-4f19-89e1-d6e4324e6d53" xmlns:ns3="2d3b1f8b-28e4-49e5-8fb0-80a37a78ab17" targetNamespace="http://schemas.microsoft.com/office/2006/metadata/properties" ma:root="true" ma:fieldsID="b5e70bf8abaa1947c296ed33de3d06f3" ns2:_="" ns3:_="">
    <xsd:import namespace="c6c8f678-ab9e-4f19-89e1-d6e4324e6d53"/>
    <xsd:import namespace="2d3b1f8b-28e4-49e5-8fb0-80a37a78ab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c8f678-ab9e-4f19-89e1-d6e4324e6d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b8cc222-65fd-42cc-aeaa-058f903907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3b1f8b-28e4-49e5-8fb0-80a37a78ab1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c4722d1-7716-4000-92ac-8d132ce25399}" ma:internalName="TaxCatchAll" ma:showField="CatchAllData" ma:web="2d3b1f8b-28e4-49e5-8fb0-80a37a78ab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D73F6E-5C4D-47B9-AB2E-1B40BC6A1B13}"/>
</file>

<file path=customXml/itemProps2.xml><?xml version="1.0" encoding="utf-8"?>
<ds:datastoreItem xmlns:ds="http://schemas.openxmlformats.org/officeDocument/2006/customXml" ds:itemID="{D1044AB6-3088-4223-B1F5-904F4F6894BA}"/>
</file>

<file path=docProps/app.xml><?xml version="1.0" encoding="utf-8"?>
<Properties xmlns="http://schemas.openxmlformats.org/officeDocument/2006/extended-properties" xmlns:vt="http://schemas.openxmlformats.org/officeDocument/2006/docPropsVTypes">
  <TotalTime>2389</TotalTime>
  <Words>1132</Words>
  <Application>Microsoft Office PowerPoint</Application>
  <PresentationFormat>Widescreen</PresentationFormat>
  <Paragraphs>148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Gill Sans MT</vt:lpstr>
      <vt:lpstr>Gill Sans Nova Light</vt:lpstr>
      <vt:lpstr>Helvetica</vt:lpstr>
      <vt:lpstr>Office Theme</vt:lpstr>
      <vt:lpstr>HEAT ILLNESSES: Who Is at Risk &amp; Why?</vt:lpstr>
      <vt:lpstr>OBJECTIVES</vt:lpstr>
      <vt:lpstr>PowerPoint Presentation</vt:lpstr>
      <vt:lpstr>CONVERSATION STARTER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CONVERSATION STARTER</vt:lpstr>
      <vt:lpstr>SUMMARY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 Illnesses: What are they and how do you treat them?</dc:title>
  <dc:creator>Kristin VanderMolen</dc:creator>
  <cp:lastModifiedBy>Kristin VanderMolen</cp:lastModifiedBy>
  <cp:revision>276</cp:revision>
  <cp:lastPrinted>2022-11-07T22:37:02Z</cp:lastPrinted>
  <dcterms:created xsi:type="dcterms:W3CDTF">2022-09-17T18:55:37Z</dcterms:created>
  <dcterms:modified xsi:type="dcterms:W3CDTF">2023-08-02T23:07:08Z</dcterms:modified>
</cp:coreProperties>
</file>