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73" r:id="rId5"/>
    <p:sldId id="274" r:id="rId6"/>
    <p:sldId id="276" r:id="rId7"/>
    <p:sldId id="282" r:id="rId8"/>
    <p:sldId id="277" r:id="rId9"/>
    <p:sldId id="278" r:id="rId10"/>
    <p:sldId id="283" r:id="rId11"/>
    <p:sldId id="270" r:id="rId12"/>
    <p:sldId id="275" r:id="rId13"/>
    <p:sldId id="271" r:id="rId14"/>
    <p:sldId id="280" r:id="rId15"/>
    <p:sldId id="279" r:id="rId16"/>
    <p:sldId id="284" r:id="rId17"/>
    <p:sldId id="285" r:id="rId18"/>
    <p:sldId id="281" r:id="rId19"/>
    <p:sldId id="286" r:id="rId20"/>
    <p:sldId id="290" r:id="rId21"/>
    <p:sldId id="287" r:id="rId22"/>
    <p:sldId id="294" r:id="rId23"/>
    <p:sldId id="263" r:id="rId24"/>
    <p:sldId id="291" r:id="rId25"/>
    <p:sldId id="292" r:id="rId26"/>
    <p:sldId id="293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rZZRKc7fNrZAmmAT5fOAv6xQ3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1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6327" autoAdjust="0"/>
  </p:normalViewPr>
  <p:slideViewPr>
    <p:cSldViewPr snapToGrid="0">
      <p:cViewPr varScale="1">
        <p:scale>
          <a:sx n="90" d="100"/>
          <a:sy n="90" d="100"/>
        </p:scale>
        <p:origin x="108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customschemas.google.com/relationships/presentationmetadata" Target="metadata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ather.gov/sgx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twitter.com/NWSSanDiego" TargetMode="External"/><Relationship Id="rId4" Type="http://schemas.openxmlformats.org/officeDocument/2006/relationships/hyperlink" Target="https://www.facebook.com/NWSSanDiego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9922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San Diego, CA (weather.gov)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US National Weather Service San Diego California | San Diego CA | Facebook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NWS San Diego (@NWSSanDiego) / Twitter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9123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0279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1853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7993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witter.com/NWSSanDiego" TargetMode="External"/><Relationship Id="rId5" Type="http://schemas.openxmlformats.org/officeDocument/2006/relationships/hyperlink" Target="http://www.facebook.com/NWS/SanDiego/" TargetMode="External"/><Relationship Id="rId4" Type="http://schemas.openxmlformats.org/officeDocument/2006/relationships/hyperlink" Target="http://www.weather.gov/sg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1E79351-2507-F783-7C57-BA9B899F6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Google Shape;89;p1">
            <a:extLst>
              <a:ext uri="{FF2B5EF4-FFF2-40B4-BE49-F238E27FC236}">
                <a16:creationId xmlns:a16="http://schemas.microsoft.com/office/drawing/2014/main" id="{EE8AF241-40D9-BEFC-B098-A4972CCFC21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000" b="1" dirty="0">
                <a:solidFill>
                  <a:srgbClr val="C4161C"/>
                </a:solidFill>
                <a:latin typeface="Gill Sans MT" panose="020B0502020104020203" pitchFamily="34" charset="77"/>
                <a:cs typeface="Gill Sans Nova Light" panose="020F0302020204030204" pitchFamily="34" charset="0"/>
              </a:rPr>
              <a:t>HEAT ILLNESSES:</a:t>
            </a:r>
            <a:br>
              <a:rPr lang="en-US" sz="4000" b="1" dirty="0">
                <a:solidFill>
                  <a:srgbClr val="C4161C"/>
                </a:solidFill>
                <a:latin typeface="Gill Sans MT" panose="020B0502020104020203" pitchFamily="34" charset="77"/>
                <a:cs typeface="Gill Sans Nova Light" panose="020F0302020204030204" pitchFamily="34" charset="0"/>
              </a:rPr>
            </a:br>
            <a:r>
              <a:rPr lang="en-US" dirty="0">
                <a:latin typeface="Gill Sans Nova Light" panose="020F0302020204030204" pitchFamily="34" charset="0"/>
                <a:cs typeface="Gill Sans Nova Light" panose="020F0302020204030204" pitchFamily="34" charset="0"/>
              </a:rPr>
              <a:t>How to Prevent Them?</a:t>
            </a:r>
          </a:p>
        </p:txBody>
      </p:sp>
      <p:sp>
        <p:nvSpPr>
          <p:cNvPr id="8" name="Google Shape;90;p1">
            <a:extLst>
              <a:ext uri="{FF2B5EF4-FFF2-40B4-BE49-F238E27FC236}">
                <a16:creationId xmlns:a16="http://schemas.microsoft.com/office/drawing/2014/main" id="{3B67807C-A4A5-69E6-DA5A-12F0CCCC11C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77"/>
              </a:rPr>
              <a:t>MODULE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4A9003E-63D7-F7BC-D260-C899BA9AF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189625"/>
            <a:ext cx="7772400" cy="5668375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5598DFE-8591-3438-3144-6CF84F96E2B4}"/>
              </a:ext>
            </a:extLst>
          </p:cNvPr>
          <p:cNvSpPr txBox="1">
            <a:spLocks/>
          </p:cNvSpPr>
          <p:nvPr/>
        </p:nvSpPr>
        <p:spPr>
          <a:xfrm>
            <a:off x="838200" y="2781850"/>
            <a:ext cx="5355336" cy="3729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</a:pPr>
            <a:r>
              <a:rPr lang="en-US" b="1" dirty="0">
                <a:solidFill>
                  <a:srgbClr val="C00000"/>
                </a:solidFill>
                <a:latin typeface="Gill Sans MT" panose="020B0502020104020203" pitchFamily="34" charset="77"/>
              </a:rPr>
              <a:t>Children:</a:t>
            </a:r>
          </a:p>
          <a:p>
            <a:pPr marL="48006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— Dry tongue and lips</a:t>
            </a:r>
          </a:p>
          <a:p>
            <a:pPr marL="48006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— No tears when crying</a:t>
            </a:r>
          </a:p>
          <a:p>
            <a:pPr marL="48006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— Fewer wet diapers</a:t>
            </a:r>
          </a:p>
          <a:p>
            <a:pPr marL="48006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— Sunken eyes</a:t>
            </a:r>
          </a:p>
          <a:p>
            <a:pPr marL="48006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— Dry, wrinkled skin</a:t>
            </a:r>
          </a:p>
          <a:p>
            <a:pPr marL="48006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— Deep, rapid breathing</a:t>
            </a:r>
          </a:p>
          <a:p>
            <a:pPr marL="48006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— Cool, blotchy hands and feet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C72F65-8135-7BF3-7691-70C0F4158814}"/>
              </a:ext>
            </a:extLst>
          </p:cNvPr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Google Shape;96;p2">
            <a:extLst>
              <a:ext uri="{FF2B5EF4-FFF2-40B4-BE49-F238E27FC236}">
                <a16:creationId xmlns:a16="http://schemas.microsoft.com/office/drawing/2014/main" id="{394891F7-2DFA-6B6A-DF89-87CCB84964E0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STAYING HYDRATED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443A749-960D-FA50-2646-6B4FEA63AF50}"/>
              </a:ext>
            </a:extLst>
          </p:cNvPr>
          <p:cNvSpPr txBox="1">
            <a:spLocks/>
          </p:cNvSpPr>
          <p:nvPr/>
        </p:nvSpPr>
        <p:spPr>
          <a:xfrm>
            <a:off x="6051804" y="2781848"/>
            <a:ext cx="5721096" cy="4076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</a:pPr>
            <a:r>
              <a:rPr lang="en-US" b="1" dirty="0">
                <a:solidFill>
                  <a:srgbClr val="C00000"/>
                </a:solidFill>
                <a:latin typeface="Gill Sans MT" panose="020B0502020104020203" pitchFamily="34" charset="77"/>
              </a:rPr>
              <a:t>Adults:</a:t>
            </a:r>
          </a:p>
          <a:p>
            <a:pPr marL="4754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— Headache, delirium, and confusion</a:t>
            </a:r>
          </a:p>
          <a:p>
            <a:pPr marL="4754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— Tiredness (fatigue)</a:t>
            </a:r>
          </a:p>
          <a:p>
            <a:pPr marL="4754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— Dizziness, weakness, and lightheadedness</a:t>
            </a:r>
          </a:p>
          <a:p>
            <a:pPr marL="4754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— Dry mouth and/or dry cough</a:t>
            </a:r>
          </a:p>
          <a:p>
            <a:pPr marL="4754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— High heart rate but low blood pressure</a:t>
            </a:r>
          </a:p>
          <a:p>
            <a:pPr marL="4754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— Loss of appetite but may crave sugar</a:t>
            </a:r>
          </a:p>
          <a:p>
            <a:pPr marL="4754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— Flushed (red) skin</a:t>
            </a:r>
          </a:p>
          <a:p>
            <a:pPr marL="4754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— Swollen feet</a:t>
            </a:r>
          </a:p>
          <a:p>
            <a:pPr marL="4754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— Muscle cramps</a:t>
            </a:r>
          </a:p>
          <a:p>
            <a:pPr marL="4754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— Heat intolerance or chills</a:t>
            </a:r>
          </a:p>
          <a:p>
            <a:pPr marL="4754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— Constipation</a:t>
            </a:r>
          </a:p>
          <a:p>
            <a:pPr marL="4754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— Dark-colored urine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56AF7-2EA2-DBD1-2D07-5E088EBDF989}"/>
              </a:ext>
            </a:extLst>
          </p:cNvPr>
          <p:cNvSpPr txBox="1"/>
          <p:nvPr/>
        </p:nvSpPr>
        <p:spPr>
          <a:xfrm>
            <a:off x="838200" y="1396855"/>
            <a:ext cx="1051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ill Sans MT" panose="020B0502020104020203" pitchFamily="34" charset="77"/>
              </a:rPr>
              <a:t>The second key to preventing heat illnesses is to stay hydrated. R</a:t>
            </a: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emember that dehydration increases the risk of heat cramps, heat exhaustion, and heat stroke. Here are the warning signs:</a:t>
            </a:r>
          </a:p>
        </p:txBody>
      </p:sp>
    </p:spTree>
    <p:extLst>
      <p:ext uri="{BB962C8B-B14F-4D97-AF65-F5344CB8AC3E}">
        <p14:creationId xmlns:p14="http://schemas.microsoft.com/office/powerpoint/2010/main" val="2272857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899987-2756-E71E-AB9A-9658AD620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189625"/>
            <a:ext cx="7772400" cy="5668375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9DE72D9-A7F5-E919-E0FF-61A93344E97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79399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SzPct val="100000"/>
            </a:pPr>
            <a:r>
              <a:rPr lang="en-US" dirty="0">
                <a:latin typeface="Gill Sans MT" panose="020B0502020104020203" pitchFamily="34" charset="77"/>
              </a:rPr>
              <a:t>Be careful about what you drink. Not all drinks are hydrating:</a:t>
            </a:r>
          </a:p>
          <a:p>
            <a:pPr marL="475488" lvl="1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3600" dirty="0">
                <a:solidFill>
                  <a:srgbClr val="00B050"/>
                </a:solidFill>
                <a:latin typeface="Wingdings 2" pitchFamily="2" charset="2"/>
              </a:rPr>
              <a:t>R</a:t>
            </a:r>
            <a:r>
              <a:rPr lang="en-US" dirty="0">
                <a:latin typeface="Gill Sans MT" panose="020B0502020104020203" pitchFamily="34" charset="77"/>
              </a:rPr>
              <a:t> Water and sports drinks</a:t>
            </a:r>
          </a:p>
          <a:p>
            <a:pPr marL="475488" lvl="1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3600" dirty="0">
                <a:solidFill>
                  <a:srgbClr val="C4161C"/>
                </a:solidFill>
                <a:latin typeface="Wingdings 2" pitchFamily="2" charset="2"/>
              </a:rPr>
              <a:t>Q</a:t>
            </a:r>
            <a:r>
              <a:rPr lang="en-US" dirty="0">
                <a:latin typeface="Gill Sans MT" panose="020B0502020104020203" pitchFamily="34" charset="77"/>
              </a:rPr>
              <a:t> Sugary drinks</a:t>
            </a:r>
          </a:p>
          <a:p>
            <a:pPr marL="475488" lvl="1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3600" dirty="0">
                <a:solidFill>
                  <a:srgbClr val="C4161C"/>
                </a:solidFill>
                <a:latin typeface="Wingdings 2" pitchFamily="2" charset="2"/>
              </a:rPr>
              <a:t>Q</a:t>
            </a:r>
            <a:r>
              <a:rPr lang="en-US" dirty="0">
                <a:latin typeface="Gill Sans MT" panose="020B0502020104020203" pitchFamily="34" charset="77"/>
              </a:rPr>
              <a:t> Alcoholic drinks</a:t>
            </a:r>
          </a:p>
          <a:p>
            <a:pPr>
              <a:lnSpc>
                <a:spcPct val="110000"/>
              </a:lnSpc>
              <a:buClr>
                <a:schemeClr val="tx1"/>
              </a:buClr>
              <a:buSzPct val="100000"/>
            </a:pPr>
            <a:r>
              <a:rPr lang="en-US" dirty="0">
                <a:latin typeface="Gill Sans MT" panose="020B0502020104020203" pitchFamily="34" charset="77"/>
              </a:rPr>
              <a:t>Don’t wait until you’re thirsty! </a:t>
            </a:r>
          </a:p>
          <a:p>
            <a:pPr>
              <a:lnSpc>
                <a:spcPct val="110000"/>
              </a:lnSpc>
              <a:buClr>
                <a:schemeClr val="tx1"/>
              </a:buClr>
              <a:buSzPct val="100000"/>
            </a:pPr>
            <a:r>
              <a:rPr lang="en-US" dirty="0">
                <a:latin typeface="Gill Sans MT" panose="020B0502020104020203" pitchFamily="34" charset="77"/>
              </a:rPr>
              <a:t>Drink extra fluids starting early and throughout the day.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9F55E4-BD99-15DD-9608-3EFBA98DF87C}"/>
              </a:ext>
            </a:extLst>
          </p:cNvPr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Google Shape;96;p2">
            <a:extLst>
              <a:ext uri="{FF2B5EF4-FFF2-40B4-BE49-F238E27FC236}">
                <a16:creationId xmlns:a16="http://schemas.microsoft.com/office/drawing/2014/main" id="{ED8BB426-FCB7-D8A8-EF9F-9282FC77DE55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STAYING HYDRATED: What to Drink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67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511BC9-6780-1098-41A4-34EDD09B4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7938" cy="6866965"/>
          </a:xfrm>
          <a:prstGeom prst="rect">
            <a:avLst/>
          </a:prstGeom>
        </p:spPr>
      </p:pic>
      <p:sp>
        <p:nvSpPr>
          <p:cNvPr id="5" name="Google Shape;117;p5">
            <a:extLst>
              <a:ext uri="{FF2B5EF4-FFF2-40B4-BE49-F238E27FC236}">
                <a16:creationId xmlns:a16="http://schemas.microsoft.com/office/drawing/2014/main" id="{45866FAF-C8DE-AC75-DD40-B4407D435B61}"/>
              </a:ext>
            </a:extLst>
          </p:cNvPr>
          <p:cNvSpPr txBox="1">
            <a:spLocks/>
          </p:cNvSpPr>
          <p:nvPr/>
        </p:nvSpPr>
        <p:spPr>
          <a:xfrm>
            <a:off x="471638" y="1153572"/>
            <a:ext cx="3415596" cy="44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sz="2900" b="1" dirty="0">
                <a:solidFill>
                  <a:srgbClr val="FFFFFF"/>
                </a:solidFill>
                <a:latin typeface="Gill Sans MT" panose="020B0502020104020203" pitchFamily="34" charset="77"/>
              </a:rPr>
              <a:t>CONVERSATION</a:t>
            </a:r>
            <a:br>
              <a:rPr lang="en-US" sz="2900" b="1" dirty="0">
                <a:solidFill>
                  <a:srgbClr val="FFFFFF"/>
                </a:solidFill>
                <a:latin typeface="Gill Sans MT" panose="020B0502020104020203" pitchFamily="34" charset="77"/>
              </a:rPr>
            </a:br>
            <a:r>
              <a:rPr lang="en-US" b="1" dirty="0">
                <a:solidFill>
                  <a:srgbClr val="FFFFFF"/>
                </a:solidFill>
                <a:latin typeface="Gill Sans MT" panose="020B0502020104020203" pitchFamily="34" charset="77"/>
              </a:rPr>
              <a:t>STARTER</a:t>
            </a:r>
          </a:p>
        </p:txBody>
      </p:sp>
      <p:sp>
        <p:nvSpPr>
          <p:cNvPr id="6" name="Google Shape;118;p5">
            <a:extLst>
              <a:ext uri="{FF2B5EF4-FFF2-40B4-BE49-F238E27FC236}">
                <a16:creationId xmlns:a16="http://schemas.microsoft.com/office/drawing/2014/main" id="{ED25DEC7-11A6-4E23-4193-EA3F7ED9C47D}"/>
              </a:ext>
            </a:extLst>
          </p:cNvPr>
          <p:cNvSpPr txBox="1">
            <a:spLocks/>
          </p:cNvSpPr>
          <p:nvPr/>
        </p:nvSpPr>
        <p:spPr>
          <a:xfrm>
            <a:off x="5679736" y="319088"/>
            <a:ext cx="5954099" cy="621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sz="4000" dirty="0">
                <a:solidFill>
                  <a:srgbClr val="000000"/>
                </a:solidFill>
                <a:effectLst/>
                <a:latin typeface="Gill Sans Nova Light" panose="020B0302020104020203" pitchFamily="34" charset="0"/>
              </a:rPr>
              <a:t>Staying cool is the third key to preventing heat illnesses. What are some ways you can think of to stay cool?</a:t>
            </a:r>
          </a:p>
        </p:txBody>
      </p:sp>
    </p:spTree>
    <p:extLst>
      <p:ext uri="{BB962C8B-B14F-4D97-AF65-F5344CB8AC3E}">
        <p14:creationId xmlns:p14="http://schemas.microsoft.com/office/powerpoint/2010/main" val="3699179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F166B9-244C-2FE9-3206-1C5C8097EBE6}"/>
              </a:ext>
            </a:extLst>
          </p:cNvPr>
          <p:cNvSpPr/>
          <p:nvPr/>
        </p:nvSpPr>
        <p:spPr>
          <a:xfrm>
            <a:off x="0" y="3082"/>
            <a:ext cx="12192000" cy="1186543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Google Shape;96;p2">
            <a:extLst>
              <a:ext uri="{FF2B5EF4-FFF2-40B4-BE49-F238E27FC236}">
                <a16:creationId xmlns:a16="http://schemas.microsoft.com/office/drawing/2014/main" id="{CB9A1B0C-B7CE-7EEA-4C21-E23635935C1E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18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STAYING COOL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8CD360-2A26-9EF4-96FE-D904B1E5B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189625"/>
            <a:ext cx="7772400" cy="5668375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4C95A41-2971-D113-29D7-7E348F95604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9893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SzPct val="100000"/>
              <a:buNone/>
            </a:pPr>
            <a:r>
              <a:rPr lang="en-US" dirty="0">
                <a:latin typeface="Gill Sans MT" panose="020B0502020104020203" pitchFamily="34" charset="77"/>
              </a:rPr>
              <a:t>The third key to preventing heat illnesses is to stay cool, for example by modifying:</a:t>
            </a:r>
          </a:p>
          <a:p>
            <a:pPr marL="457200" lvl="1">
              <a:buSzPct val="100000"/>
            </a:pPr>
            <a:r>
              <a:rPr lang="en-US" dirty="0">
                <a:latin typeface="Gill Sans MT" panose="020B0502020104020203" pitchFamily="34" charset="77"/>
              </a:rPr>
              <a:t>What you wear</a:t>
            </a:r>
          </a:p>
          <a:p>
            <a:pPr marL="457200" lvl="1">
              <a:buSzPct val="100000"/>
            </a:pPr>
            <a:r>
              <a:rPr lang="en-US" dirty="0">
                <a:latin typeface="Gill Sans MT" panose="020B0502020104020203" pitchFamily="34" charset="77"/>
              </a:rPr>
              <a:t>What you do</a:t>
            </a:r>
          </a:p>
          <a:p>
            <a:pPr marL="457200" lvl="1">
              <a:buSzPct val="100000"/>
            </a:pPr>
            <a:r>
              <a:rPr lang="en-US" dirty="0">
                <a:latin typeface="Gill Sans MT" panose="020B0502020104020203" pitchFamily="34" charset="77"/>
              </a:rPr>
              <a:t>Where you go</a:t>
            </a:r>
          </a:p>
          <a:p>
            <a:pPr marL="457200" lvl="1">
              <a:buSzPct val="100000"/>
            </a:pPr>
            <a:r>
              <a:rPr lang="en-US" dirty="0">
                <a:latin typeface="Gill Sans MT" panose="020B0502020104020203" pitchFamily="34" charset="77"/>
              </a:rPr>
              <a:t>How you get there</a:t>
            </a:r>
          </a:p>
        </p:txBody>
      </p:sp>
    </p:spTree>
    <p:extLst>
      <p:ext uri="{BB962C8B-B14F-4D97-AF65-F5344CB8AC3E}">
        <p14:creationId xmlns:p14="http://schemas.microsoft.com/office/powerpoint/2010/main" val="1183231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722DA2-3CEA-2CBE-B670-0221B32D2295}"/>
              </a:ext>
            </a:extLst>
          </p:cNvPr>
          <p:cNvSpPr/>
          <p:nvPr/>
        </p:nvSpPr>
        <p:spPr>
          <a:xfrm>
            <a:off x="0" y="3082"/>
            <a:ext cx="12192000" cy="1186543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Google Shape;96;p2">
            <a:extLst>
              <a:ext uri="{FF2B5EF4-FFF2-40B4-BE49-F238E27FC236}">
                <a16:creationId xmlns:a16="http://schemas.microsoft.com/office/drawing/2014/main" id="{962B5298-DCA4-0FEE-76DA-344704148CDF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18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STAYING COOL: What to Wear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8784BB-4115-E251-F1CD-6C71D89BE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189625"/>
            <a:ext cx="7772400" cy="5668375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49A3C3B-B056-728B-79FF-813848FF6788}"/>
              </a:ext>
            </a:extLst>
          </p:cNvPr>
          <p:cNvSpPr txBox="1">
            <a:spLocks/>
          </p:cNvSpPr>
          <p:nvPr/>
        </p:nvSpPr>
        <p:spPr>
          <a:xfrm>
            <a:off x="838200" y="1827298"/>
            <a:ext cx="775716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SzPct val="100000"/>
            </a:pPr>
            <a:r>
              <a:rPr lang="en-US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Lightweight, light colored, loose-fitting clothing</a:t>
            </a:r>
          </a:p>
          <a:p>
            <a:pPr marL="868680" indent="-457200">
              <a:buNone/>
            </a:pPr>
            <a:r>
              <a:rPr lang="en-US" sz="3600" dirty="0">
                <a:solidFill>
                  <a:srgbClr val="00B050"/>
                </a:solidFill>
                <a:latin typeface="Wingdings 2" pitchFamily="2" charset="2"/>
              </a:rPr>
              <a:t>R</a:t>
            </a:r>
            <a:r>
              <a:rPr lang="en-US" sz="1800" dirty="0">
                <a:latin typeface="Gill Sans MT" panose="020B0502020104020203" pitchFamily="34" charset="77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Cotton, linen, and jersey are more breathable and help the body release heat</a:t>
            </a:r>
          </a:p>
          <a:p>
            <a:pPr marL="3886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rgbClr val="C4161C"/>
                </a:solidFill>
                <a:latin typeface="Wingdings 2" pitchFamily="2" charset="2"/>
              </a:rPr>
              <a:t>Q</a:t>
            </a:r>
            <a:r>
              <a:rPr lang="en-US" sz="1800" dirty="0">
                <a:latin typeface="Gill Sans MT" panose="020B0502020104020203" pitchFamily="34" charset="77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Polyester, nylon, and acrylic can actually trap heat</a:t>
            </a:r>
          </a:p>
          <a:p>
            <a:pPr>
              <a:buSzPct val="100000"/>
            </a:pP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cs typeface="Gill Sans" panose="020B0502020104020203" pitchFamily="34" charset="-79"/>
              </a:rPr>
              <a:t>A brimmed hat (or baseball cap)</a:t>
            </a:r>
          </a:p>
          <a:p>
            <a:pPr>
              <a:buSzPct val="100000"/>
            </a:pP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cs typeface="Gill Sans" panose="020B0502020104020203" pitchFamily="34" charset="-79"/>
              </a:rPr>
              <a:t>A bandana or scarf dipped in cold water</a:t>
            </a:r>
          </a:p>
          <a:p>
            <a:pPr>
              <a:buSzPct val="100000"/>
            </a:pP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cs typeface="Gill Sans" panose="020B0502020104020203" pitchFamily="34" charset="-79"/>
              </a:rPr>
              <a:t>If you have long hair, </a:t>
            </a:r>
            <a:r>
              <a:rPr lang="en-US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tie it up </a:t>
            </a:r>
          </a:p>
          <a:p>
            <a:pPr>
              <a:buSzPct val="100000"/>
            </a:pPr>
            <a:r>
              <a:rPr lang="en-US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Use an umbrella for shade or a handheld fan</a:t>
            </a:r>
            <a:endParaRPr lang="en-US" sz="2800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234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64BFDB-036E-7DDB-E45E-7EBD01D3FD81}"/>
              </a:ext>
            </a:extLst>
          </p:cNvPr>
          <p:cNvSpPr/>
          <p:nvPr/>
        </p:nvSpPr>
        <p:spPr>
          <a:xfrm>
            <a:off x="0" y="13446"/>
            <a:ext cx="12192000" cy="11865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Google Shape;96;p2">
            <a:extLst>
              <a:ext uri="{FF2B5EF4-FFF2-40B4-BE49-F238E27FC236}">
                <a16:creationId xmlns:a16="http://schemas.microsoft.com/office/drawing/2014/main" id="{DDBEDC9D-D327-78BB-EDE0-E343259371EF}"/>
              </a:ext>
            </a:extLst>
          </p:cNvPr>
          <p:cNvSpPr txBox="1">
            <a:spLocks/>
          </p:cNvSpPr>
          <p:nvPr/>
        </p:nvSpPr>
        <p:spPr>
          <a:xfrm>
            <a:off x="838199" y="76266"/>
            <a:ext cx="11234195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STAYING COOL: What to Do </a:t>
            </a:r>
            <a:r>
              <a:rPr lang="en-US" sz="3600" b="1" dirty="0">
                <a:solidFill>
                  <a:schemeClr val="bg1"/>
                </a:solidFill>
                <a:latin typeface="Gill Sans MT" panose="020B0502020104020203" pitchFamily="34" charset="77"/>
              </a:rPr>
              <a:t>(low cost)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BDEDB0-D910-B349-0904-94B6F0AD6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88" y="1137170"/>
            <a:ext cx="11813309" cy="55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38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6;p2">
            <a:extLst>
              <a:ext uri="{FF2B5EF4-FFF2-40B4-BE49-F238E27FC236}">
                <a16:creationId xmlns:a16="http://schemas.microsoft.com/office/drawing/2014/main" id="{E5680BCF-01E4-0200-8793-CB70A78F3EEE}"/>
              </a:ext>
            </a:extLst>
          </p:cNvPr>
          <p:cNvSpPr txBox="1">
            <a:spLocks/>
          </p:cNvSpPr>
          <p:nvPr/>
        </p:nvSpPr>
        <p:spPr>
          <a:xfrm>
            <a:off x="838200" y="401357"/>
            <a:ext cx="10515600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STAYING COOL:  HOUSES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E69F20-9B2B-1D05-63A7-83A446A8D4EF}"/>
              </a:ext>
            </a:extLst>
          </p:cNvPr>
          <p:cNvSpPr/>
          <p:nvPr/>
        </p:nvSpPr>
        <p:spPr>
          <a:xfrm>
            <a:off x="0" y="9032"/>
            <a:ext cx="12192000" cy="11865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Google Shape;96;p2">
            <a:extLst>
              <a:ext uri="{FF2B5EF4-FFF2-40B4-BE49-F238E27FC236}">
                <a16:creationId xmlns:a16="http://schemas.microsoft.com/office/drawing/2014/main" id="{B3120B91-1EB2-5881-4BEC-8C5D7CBFC315}"/>
              </a:ext>
            </a:extLst>
          </p:cNvPr>
          <p:cNvSpPr txBox="1">
            <a:spLocks/>
          </p:cNvSpPr>
          <p:nvPr/>
        </p:nvSpPr>
        <p:spPr>
          <a:xfrm>
            <a:off x="838199" y="71852"/>
            <a:ext cx="11199471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STAYING COOL: What to Do </a:t>
            </a:r>
            <a:r>
              <a:rPr lang="en-US" sz="3600" b="1" dirty="0">
                <a:solidFill>
                  <a:schemeClr val="bg1"/>
                </a:solidFill>
                <a:latin typeface="Gill Sans MT" panose="020B0502020104020203" pitchFamily="34" charset="77"/>
              </a:rPr>
              <a:t>(mid cost)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E1A5CC-1BE0-C534-2A00-AE55D5083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4" y="1309195"/>
            <a:ext cx="11696041" cy="548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22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6;p2">
            <a:extLst>
              <a:ext uri="{FF2B5EF4-FFF2-40B4-BE49-F238E27FC236}">
                <a16:creationId xmlns:a16="http://schemas.microsoft.com/office/drawing/2014/main" id="{31E90920-649E-0FAE-B37E-3C97D5BEB070}"/>
              </a:ext>
            </a:extLst>
          </p:cNvPr>
          <p:cNvSpPr txBox="1">
            <a:spLocks/>
          </p:cNvSpPr>
          <p:nvPr/>
        </p:nvSpPr>
        <p:spPr>
          <a:xfrm>
            <a:off x="838200" y="401357"/>
            <a:ext cx="10515600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STAYING COOL:  HOUSES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62A64C-B2DE-2A2E-66F0-CD6367B81E3A}"/>
              </a:ext>
            </a:extLst>
          </p:cNvPr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Google Shape;96;p2">
            <a:extLst>
              <a:ext uri="{FF2B5EF4-FFF2-40B4-BE49-F238E27FC236}">
                <a16:creationId xmlns:a16="http://schemas.microsoft.com/office/drawing/2014/main" id="{4E5BFFC1-E01D-5546-F19C-1CF8E4D4653E}"/>
              </a:ext>
            </a:extLst>
          </p:cNvPr>
          <p:cNvSpPr txBox="1">
            <a:spLocks/>
          </p:cNvSpPr>
          <p:nvPr/>
        </p:nvSpPr>
        <p:spPr>
          <a:xfrm>
            <a:off x="977082" y="85969"/>
            <a:ext cx="11214918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sz="8000" b="1" dirty="0">
                <a:solidFill>
                  <a:schemeClr val="bg1"/>
                </a:solidFill>
                <a:latin typeface="Gill Sans MT" panose="020B0502020104020203" pitchFamily="34" charset="77"/>
              </a:rPr>
              <a:t>STAYING COOL: What to Do</a:t>
            </a:r>
            <a:r>
              <a:rPr lang="en-US" sz="6500" b="1" dirty="0">
                <a:solidFill>
                  <a:schemeClr val="bg1"/>
                </a:solidFill>
                <a:latin typeface="Gill Sans MT" panose="020B0502020104020203" pitchFamily="34" charset="77"/>
              </a:rPr>
              <a:t> (higher cost)</a:t>
            </a:r>
            <a:endParaRPr lang="en-US" sz="65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13C990-B601-56E2-8DCD-5FF6F8490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61" y="1019991"/>
            <a:ext cx="11910078" cy="558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78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E1A93-9156-7AD4-D7B1-0CF32270E6C7}"/>
              </a:ext>
            </a:extLst>
          </p:cNvPr>
          <p:cNvSpPr/>
          <p:nvPr/>
        </p:nvSpPr>
        <p:spPr>
          <a:xfrm>
            <a:off x="0" y="3082"/>
            <a:ext cx="12192000" cy="1186543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52AF07-6D64-CC17-DD34-4C12DD04A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189625"/>
            <a:ext cx="7772400" cy="5668375"/>
          </a:xfrm>
          <a:prstGeom prst="rect">
            <a:avLst/>
          </a:prstGeom>
        </p:spPr>
      </p:pic>
      <p:sp>
        <p:nvSpPr>
          <p:cNvPr id="5" name="Google Shape;96;p2">
            <a:extLst>
              <a:ext uri="{FF2B5EF4-FFF2-40B4-BE49-F238E27FC236}">
                <a16:creationId xmlns:a16="http://schemas.microsoft.com/office/drawing/2014/main" id="{1A23B1AE-4828-CF04-0A1C-C2FD03E4D332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18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STAYING COOL: Where to Go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41B605F-B25D-93B8-DD33-C6934BE1811D}"/>
              </a:ext>
            </a:extLst>
          </p:cNvPr>
          <p:cNvSpPr txBox="1">
            <a:spLocks/>
          </p:cNvSpPr>
          <p:nvPr/>
        </p:nvSpPr>
        <p:spPr>
          <a:xfrm>
            <a:off x="838200" y="1189626"/>
            <a:ext cx="6735184" cy="5668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SzPct val="100000"/>
            </a:pP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</a:rPr>
              <a:t>If you can, go to an air-conditioned place:</a:t>
            </a:r>
          </a:p>
          <a:p>
            <a:pPr marL="475488" lvl="1" indent="0">
              <a:buNone/>
            </a:pPr>
            <a:r>
              <a:rPr lang="en-US" dirty="0">
                <a:latin typeface="Gill Sans MT" panose="020B0502020104020203" pitchFamily="34" charset="77"/>
              </a:rPr>
              <a:t>— </a:t>
            </a:r>
            <a:r>
              <a:rPr lang="en-US" dirty="0">
                <a:latin typeface="Gill Sans MT" panose="020B0502020104020203" pitchFamily="34" charset="77"/>
                <a:cs typeface="Calibri" panose="020F0502020204030204" pitchFamily="34" charset="0"/>
              </a:rPr>
              <a:t>Cooling centers and other public places, </a:t>
            </a:r>
          </a:p>
          <a:p>
            <a:pPr marL="475488" lvl="1" indent="0">
              <a:buNone/>
            </a:pPr>
            <a:r>
              <a:rPr lang="en-US" dirty="0">
                <a:latin typeface="Gill Sans MT" panose="020B0502020104020203" pitchFamily="34" charset="77"/>
                <a:cs typeface="Calibri" panose="020F0502020204030204" pitchFamily="34" charset="0"/>
              </a:rPr>
              <a:t>     like shopping malls, libraries, coffee shops, </a:t>
            </a:r>
          </a:p>
          <a:p>
            <a:pPr marL="475488" lvl="1" indent="0">
              <a:buNone/>
            </a:pPr>
            <a:r>
              <a:rPr lang="en-US" dirty="0">
                <a:latin typeface="Gill Sans MT" panose="020B0502020104020203" pitchFamily="34" charset="77"/>
                <a:cs typeface="Calibri" panose="020F0502020204030204" pitchFamily="34" charset="0"/>
              </a:rPr>
              <a:t>     and swimming pools</a:t>
            </a:r>
          </a:p>
          <a:p>
            <a:pPr>
              <a:buSzPct val="100000"/>
            </a:pP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</a:rPr>
              <a:t>If you must be outdoors:</a:t>
            </a:r>
          </a:p>
          <a:p>
            <a:pPr marL="475488" lvl="1" indent="0">
              <a:buNone/>
            </a:pPr>
            <a:r>
              <a:rPr lang="en-US" dirty="0">
                <a:latin typeface="Gill Sans MT" panose="020B0502020104020203" pitchFamily="34" charset="77"/>
              </a:rPr>
              <a:t>— 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</a:rPr>
              <a:t>Move into the shade if possible (including at </a:t>
            </a:r>
          </a:p>
          <a:p>
            <a:pPr marL="475488" lvl="1" indent="0">
              <a:buNone/>
            </a:pP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</a:rPr>
              <a:t>     the beach!)</a:t>
            </a:r>
          </a:p>
          <a:p>
            <a:pPr marL="475488" lvl="1" indent="0">
              <a:buNone/>
            </a:pPr>
            <a:r>
              <a:rPr lang="en-US" dirty="0">
                <a:latin typeface="Gill Sans MT" panose="020B0502020104020203" pitchFamily="34" charset="77"/>
              </a:rPr>
              <a:t>— 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</a:rPr>
              <a:t>Pace yourself and take breaks</a:t>
            </a:r>
          </a:p>
          <a:p>
            <a:pPr marL="475488" lvl="1" indent="0">
              <a:buNone/>
            </a:pPr>
            <a:r>
              <a:rPr lang="en-US" dirty="0">
                <a:latin typeface="Gill Sans MT" panose="020B0502020104020203" pitchFamily="34" charset="77"/>
              </a:rPr>
              <a:t>— </a:t>
            </a:r>
            <a:r>
              <a:rPr lang="en-US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Know that a child in a stroller can easily </a:t>
            </a:r>
          </a:p>
          <a:p>
            <a:pPr marL="475488" lvl="1" indent="0">
              <a:buNone/>
            </a:pP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</a:rPr>
              <a:t>     </a:t>
            </a:r>
            <a:r>
              <a:rPr lang="en-US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overheat</a:t>
            </a:r>
          </a:p>
        </p:txBody>
      </p:sp>
    </p:spTree>
    <p:extLst>
      <p:ext uri="{BB962C8B-B14F-4D97-AF65-F5344CB8AC3E}">
        <p14:creationId xmlns:p14="http://schemas.microsoft.com/office/powerpoint/2010/main" val="881286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2A5CC6-6BDD-AEC1-CB7B-35E535121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17;p5">
            <a:extLst>
              <a:ext uri="{FF2B5EF4-FFF2-40B4-BE49-F238E27FC236}">
                <a16:creationId xmlns:a16="http://schemas.microsoft.com/office/drawing/2014/main" id="{88958470-EF26-9C3F-74BE-256326A61B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193935"/>
            <a:ext cx="4153546" cy="446116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FFFFFF"/>
                </a:solidFill>
                <a:latin typeface="Gill Sans MT" panose="020B0502020104020203" pitchFamily="34" charset="77"/>
              </a:rPr>
              <a:t>ACTIVITY</a:t>
            </a:r>
          </a:p>
        </p:txBody>
      </p:sp>
      <p:sp>
        <p:nvSpPr>
          <p:cNvPr id="6" name="Google Shape;118;p5">
            <a:extLst>
              <a:ext uri="{FF2B5EF4-FFF2-40B4-BE49-F238E27FC236}">
                <a16:creationId xmlns:a16="http://schemas.microsoft.com/office/drawing/2014/main" id="{9497BD5D-F62E-A871-EE02-08EA8FA50D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50328" y="157042"/>
            <a:ext cx="7416800" cy="6219823"/>
          </a:xfrm>
          <a:prstGeom prst="rect">
            <a:avLst/>
          </a:prstGeom>
        </p:spPr>
        <p:txBody>
          <a:bodyPr spcFirstLastPara="1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en-US" b="1" dirty="0">
                <a:solidFill>
                  <a:srgbClr val="C00000"/>
                </a:solidFill>
                <a:effectLst/>
                <a:latin typeface="Gill Sans MT" panose="020B0502020104020203" pitchFamily="34" charset="77"/>
              </a:rPr>
              <a:t>Are there cooling centers in your neighborhood? Let’s find out!</a:t>
            </a:r>
          </a:p>
          <a:p>
            <a:pPr marL="571500" indent="-457200"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Find a partner or break into small groups with someone who has a smartphone.</a:t>
            </a:r>
          </a:p>
          <a:p>
            <a:pPr marL="571500" indent="-457200"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Go to the San Diego “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</a:rPr>
              <a:t>C</a:t>
            </a:r>
            <a:r>
              <a:rPr lang="en-US" sz="24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ool Zones” site: </a:t>
            </a:r>
            <a:r>
              <a:rPr lang="en-US" sz="2000" dirty="0">
                <a:solidFill>
                  <a:srgbClr val="C00000"/>
                </a:solidFill>
                <a:effectLst/>
                <a:latin typeface="Gill Sans MT" panose="020B0502020104020203" pitchFamily="34" charset="77"/>
                <a:cs typeface="Gill Sans" panose="020B0502020104020203" pitchFamily="34" charset="-79"/>
              </a:rPr>
              <a:t>https://</a:t>
            </a:r>
            <a:r>
              <a:rPr lang="en-US" sz="2000" dirty="0" err="1">
                <a:solidFill>
                  <a:srgbClr val="C00000"/>
                </a:solidFill>
                <a:effectLst/>
                <a:latin typeface="Gill Sans MT" panose="020B0502020104020203" pitchFamily="34" charset="77"/>
                <a:cs typeface="Gill Sans" panose="020B0502020104020203" pitchFamily="34" charset="-79"/>
              </a:rPr>
              <a:t>www.sandiegocounty.gov</a:t>
            </a:r>
            <a:r>
              <a:rPr lang="en-US" sz="2000" dirty="0">
                <a:solidFill>
                  <a:srgbClr val="C00000"/>
                </a:solidFill>
                <a:effectLst/>
                <a:latin typeface="Gill Sans MT" panose="020B0502020104020203" pitchFamily="34" charset="77"/>
                <a:cs typeface="Gill Sans" panose="020B0502020104020203" pitchFamily="34" charset="-79"/>
              </a:rPr>
              <a:t>/</a:t>
            </a:r>
            <a:r>
              <a:rPr lang="en-US" sz="2000" dirty="0" err="1">
                <a:solidFill>
                  <a:srgbClr val="C00000"/>
                </a:solidFill>
                <a:effectLst/>
                <a:latin typeface="Gill Sans MT" panose="020B0502020104020203" pitchFamily="34" charset="77"/>
                <a:cs typeface="Gill Sans" panose="020B0502020104020203" pitchFamily="34" charset="-79"/>
              </a:rPr>
              <a:t>hhsa</a:t>
            </a:r>
            <a:r>
              <a:rPr lang="en-US" sz="2000" dirty="0">
                <a:solidFill>
                  <a:srgbClr val="C00000"/>
                </a:solidFill>
                <a:effectLst/>
                <a:latin typeface="Gill Sans MT" panose="020B0502020104020203" pitchFamily="34" charset="77"/>
                <a:cs typeface="Gill Sans" panose="020B0502020104020203" pitchFamily="34" charset="-79"/>
              </a:rPr>
              <a:t>/programs/ais/</a:t>
            </a:r>
            <a:r>
              <a:rPr lang="en-US" sz="2000" dirty="0" err="1">
                <a:solidFill>
                  <a:srgbClr val="C00000"/>
                </a:solidFill>
                <a:effectLst/>
                <a:latin typeface="Gill Sans MT" panose="020B0502020104020203" pitchFamily="34" charset="77"/>
                <a:cs typeface="Gill Sans" panose="020B0502020104020203" pitchFamily="34" charset="-79"/>
              </a:rPr>
              <a:t>cool_zones</a:t>
            </a:r>
            <a:r>
              <a:rPr lang="en-US" sz="2000" dirty="0">
                <a:solidFill>
                  <a:srgbClr val="C00000"/>
                </a:solidFill>
                <a:effectLst/>
                <a:latin typeface="Gill Sans MT" panose="020B0502020104020203" pitchFamily="34" charset="77"/>
                <a:cs typeface="Gill Sans" panose="020B0502020104020203" pitchFamily="34" charset="-79"/>
              </a:rPr>
              <a:t>/ </a:t>
            </a:r>
            <a:endParaRPr lang="en-US" sz="2000" dirty="0">
              <a:solidFill>
                <a:srgbClr val="000000"/>
              </a:solidFill>
              <a:effectLst/>
              <a:latin typeface="Gill Sans MT" panose="020B0502020104020203" pitchFamily="34" charset="77"/>
            </a:endParaRPr>
          </a:p>
          <a:p>
            <a:pPr marL="571500" indent="-457200"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Click on the link to the interactive map to find the cooling centers (or “Cool 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ones”) closest to your neighborhood.</a:t>
            </a:r>
          </a:p>
          <a:p>
            <a:pPr marL="571500" indent="-457200">
              <a:buSzPct val="100000"/>
              <a:buFont typeface="+mj-lt"/>
              <a:buAutoNum type="arabicPeriod" startAt="3"/>
            </a:pPr>
            <a:r>
              <a:rPr lang="en-US" sz="24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Discuss:</a:t>
            </a:r>
          </a:p>
          <a:p>
            <a:pPr marL="754380" indent="-182880">
              <a:spcBef>
                <a:spcPts val="0"/>
              </a:spcBef>
              <a:buNone/>
            </a:pPr>
            <a:r>
              <a:rPr lang="en-US" sz="2100" dirty="0">
                <a:solidFill>
                  <a:srgbClr val="000000"/>
                </a:solidFill>
                <a:latin typeface="Gill Sans MT" panose="020B0502020104020203" pitchFamily="34" charset="77"/>
              </a:rPr>
              <a:t>— </a:t>
            </a:r>
            <a:r>
              <a:rPr lang="en-US" sz="21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How close is the nearest cooling center to your 	neighborhood?</a:t>
            </a:r>
          </a:p>
          <a:p>
            <a:pPr marL="754380" indent="-182880">
              <a:spcBef>
                <a:spcPts val="0"/>
              </a:spcBef>
              <a:buNone/>
            </a:pPr>
            <a:r>
              <a:rPr lang="en-US" sz="21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— How easy/difficult would it be for people in your     </a:t>
            </a:r>
          </a:p>
          <a:p>
            <a:pPr marL="754380" indent="-182880">
              <a:spcBef>
                <a:spcPts val="0"/>
              </a:spcBef>
              <a:buNone/>
            </a:pPr>
            <a:r>
              <a:rPr lang="en-US" sz="2100" dirty="0">
                <a:solidFill>
                  <a:srgbClr val="000000"/>
                </a:solidFill>
                <a:latin typeface="Gill Sans MT" panose="020B0502020104020203" pitchFamily="34" charset="77"/>
              </a:rPr>
              <a:t>     </a:t>
            </a:r>
            <a:r>
              <a:rPr lang="en-US" sz="21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neighborhood to get there?</a:t>
            </a:r>
          </a:p>
          <a:p>
            <a:pPr marL="754380" indent="-182880">
              <a:spcBef>
                <a:spcPts val="0"/>
              </a:spcBef>
              <a:buNone/>
            </a:pPr>
            <a:r>
              <a:rPr lang="en-US" sz="21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— Do you think you would go there and/or share this    </a:t>
            </a:r>
          </a:p>
          <a:p>
            <a:pPr marL="754380" indent="-182880">
              <a:spcBef>
                <a:spcPts val="0"/>
              </a:spcBef>
              <a:buNone/>
            </a:pPr>
            <a:r>
              <a:rPr lang="en-US" sz="2100" dirty="0">
                <a:solidFill>
                  <a:srgbClr val="000000"/>
                </a:solidFill>
                <a:latin typeface="Gill Sans MT" panose="020B0502020104020203" pitchFamily="34" charset="77"/>
              </a:rPr>
              <a:t>     </a:t>
            </a:r>
            <a:r>
              <a:rPr lang="en-US" sz="21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information with someone else (why or why not)?</a:t>
            </a:r>
          </a:p>
          <a:p>
            <a:pPr marL="114300" indent="0">
              <a:buNone/>
            </a:pPr>
            <a:endParaRPr lang="en-US" sz="2600" dirty="0">
              <a:solidFill>
                <a:srgbClr val="000000"/>
              </a:solidFill>
              <a:effectLst/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66709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37ABB1-766B-084E-9345-262D0CE36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6" y="1103158"/>
            <a:ext cx="12201525" cy="6863358"/>
          </a:xfrm>
          <a:prstGeom prst="rect">
            <a:avLst/>
          </a:prstGeom>
        </p:spPr>
      </p:pic>
      <p:sp>
        <p:nvSpPr>
          <p:cNvPr id="7" name="Google Shape;97;p2">
            <a:extLst>
              <a:ext uri="{FF2B5EF4-FFF2-40B4-BE49-F238E27FC236}">
                <a16:creationId xmlns:a16="http://schemas.microsoft.com/office/drawing/2014/main" id="{62F4DC28-E9DB-F6F4-BB72-0200BC1B8A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04758"/>
            <a:ext cx="10515600" cy="565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indent="0"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en-US" sz="3200" dirty="0">
                <a:solidFill>
                  <a:schemeClr val="tx1"/>
                </a:solidFill>
                <a:latin typeface="Gill Sans MT" panose="020B0502020104020203" pitchFamily="34" charset="77"/>
              </a:rPr>
              <a:t>To learn the three keys to preventing heat illnesses:</a:t>
            </a:r>
          </a:p>
          <a:p>
            <a:pPr marL="514350" lvl="1" indent="-51435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C4161C"/>
              </a:buClr>
              <a:buSzPct val="88000"/>
              <a:buFont typeface="+mj-lt"/>
              <a:buAutoNum type="arabicPeriod"/>
              <a:tabLst>
                <a:tab pos="347472" algn="l"/>
              </a:tabLst>
            </a:pPr>
            <a:r>
              <a:rPr lang="en-US" sz="3200" dirty="0">
                <a:latin typeface="Gill Sans MT" panose="020B0502020104020203" pitchFamily="34" charset="77"/>
              </a:rPr>
              <a:t>Staying informed</a:t>
            </a:r>
          </a:p>
          <a:p>
            <a:pPr marL="514350" lvl="1" indent="-51435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C4161C"/>
              </a:buClr>
              <a:buSzPct val="88000"/>
              <a:buFont typeface="+mj-lt"/>
              <a:buAutoNum type="arabicPeriod"/>
              <a:tabLst>
                <a:tab pos="347472" algn="l"/>
              </a:tabLst>
            </a:pPr>
            <a:r>
              <a:rPr lang="en-US" sz="3200" dirty="0">
                <a:latin typeface="Gill Sans MT" panose="020B0502020104020203" pitchFamily="34" charset="77"/>
              </a:rPr>
              <a:t>Staying hydrated</a:t>
            </a:r>
          </a:p>
          <a:p>
            <a:pPr marL="514350" lvl="1" indent="-514350">
              <a:spcBef>
                <a:spcPts val="400"/>
              </a:spcBef>
              <a:spcAft>
                <a:spcPts val="400"/>
              </a:spcAft>
              <a:buClr>
                <a:srgbClr val="C4161C"/>
              </a:buClr>
              <a:buSzPct val="88000"/>
              <a:buFont typeface="+mj-lt"/>
              <a:buAutoNum type="arabicPeriod"/>
              <a:tabLst>
                <a:tab pos="347472" algn="l"/>
              </a:tabLst>
            </a:pPr>
            <a:r>
              <a:rPr lang="en-US" sz="3200" dirty="0">
                <a:latin typeface="Gill Sans MT" panose="020B0502020104020203" pitchFamily="34" charset="77"/>
              </a:rPr>
              <a:t>Staying cool</a:t>
            </a:r>
          </a:p>
          <a:p>
            <a:pPr marL="347472" lvl="1" indent="-347472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2400"/>
              <a:buNone/>
              <a:tabLst>
                <a:tab pos="347472" algn="l"/>
              </a:tabLst>
            </a:pPr>
            <a:endParaRPr lang="en-US" dirty="0">
              <a:latin typeface="Gill Sans MT" panose="020B0502020104020203" pitchFamily="34" charset="77"/>
            </a:endParaRPr>
          </a:p>
          <a:p>
            <a:pPr marL="347472" lvl="1" indent="-347472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2400"/>
              <a:buNone/>
              <a:tabLst>
                <a:tab pos="347472" algn="l"/>
              </a:tabLst>
            </a:pPr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BE062C-9CAE-1730-7BCA-16FD925319EF}"/>
              </a:ext>
            </a:extLst>
          </p:cNvPr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rgbClr val="C4161C"/>
              </a:solidFill>
            </a:endParaRPr>
          </a:p>
        </p:txBody>
      </p:sp>
      <p:sp>
        <p:nvSpPr>
          <p:cNvPr id="9" name="Google Shape;96;p2">
            <a:extLst>
              <a:ext uri="{FF2B5EF4-FFF2-40B4-BE49-F238E27FC236}">
                <a16:creationId xmlns:a16="http://schemas.microsoft.com/office/drawing/2014/main" id="{7D5428C1-2158-4793-28D3-3B1BBEF2FB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0982" y="0"/>
            <a:ext cx="9732818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chemeClr val="bg1"/>
                </a:solidFill>
                <a:latin typeface="Gill Sans MT" panose="020B0502020104020203" pitchFamily="34" charset="77"/>
                <a:cs typeface="Gill Sans Nova Light" panose="020F0302020204030204" pitchFamily="34" charset="0"/>
              </a:rPr>
              <a:t>OBJECTIVES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36D55C-DE1F-9697-B7F4-10ABC378D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77112"/>
            <a:ext cx="1875598" cy="187559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D0AFAC6-83EF-BD75-7A9D-23318C9EA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186543"/>
            <a:ext cx="7772400" cy="56683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D034C67-6DEC-C49E-0CF4-FBD29BE7EC39}"/>
              </a:ext>
            </a:extLst>
          </p:cNvPr>
          <p:cNvSpPr/>
          <p:nvPr/>
        </p:nvSpPr>
        <p:spPr>
          <a:xfrm>
            <a:off x="0" y="3082"/>
            <a:ext cx="12192000" cy="1186543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Google Shape;96;p2">
            <a:extLst>
              <a:ext uri="{FF2B5EF4-FFF2-40B4-BE49-F238E27FC236}">
                <a16:creationId xmlns:a16="http://schemas.microsoft.com/office/drawing/2014/main" id="{2D9111A8-83A7-A9FA-B2B8-DDEF43BF846F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18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STAYING COOL: How to Get There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7AE9C3-FAAF-1736-BB38-9AD28DC628D8}"/>
              </a:ext>
            </a:extLst>
          </p:cNvPr>
          <p:cNvSpPr txBox="1">
            <a:spLocks/>
          </p:cNvSpPr>
          <p:nvPr/>
        </p:nvSpPr>
        <p:spPr>
          <a:xfrm>
            <a:off x="838199" y="1307592"/>
            <a:ext cx="6650621" cy="549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SzPct val="100000"/>
            </a:pP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</a:rPr>
              <a:t>If you travel by car:</a:t>
            </a:r>
          </a:p>
          <a:p>
            <a:pPr marL="484632" lvl="1" indent="0">
              <a:buNone/>
            </a:pPr>
            <a:r>
              <a:rPr lang="en-US" dirty="0">
                <a:latin typeface="Gill Sans MT" panose="020B0502020104020203" pitchFamily="34" charset="77"/>
              </a:rPr>
              <a:t>— 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</a:rPr>
              <a:t>Minimize time sitting in hot </a:t>
            </a:r>
            <a:r>
              <a:rPr lang="en-US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cars (put a  </a:t>
            </a:r>
          </a:p>
          <a:p>
            <a:pPr marL="484632" lvl="1" indent="0">
              <a:buNone/>
            </a:pP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</a:rPr>
              <a:t>     </a:t>
            </a:r>
            <a:r>
              <a:rPr lang="en-US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towel on the seat to avoid burns)</a:t>
            </a:r>
            <a:endParaRPr lang="en-US" dirty="0">
              <a:solidFill>
                <a:srgbClr val="000000"/>
              </a:solidFill>
              <a:latin typeface="Gill Sans MT" panose="020B0502020104020203" pitchFamily="34" charset="77"/>
            </a:endParaRPr>
          </a:p>
          <a:p>
            <a:pPr marL="484632" lvl="1" indent="0">
              <a:buNone/>
            </a:pPr>
            <a:r>
              <a:rPr lang="en-US" dirty="0">
                <a:latin typeface="Gill Sans MT" panose="020B0502020104020203" pitchFamily="34" charset="77"/>
              </a:rPr>
              <a:t>— 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</a:rPr>
              <a:t>Do not leave children or pets in hot </a:t>
            </a:r>
            <a:r>
              <a:rPr lang="en-US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cars </a:t>
            </a:r>
          </a:p>
          <a:p>
            <a:pPr marL="484632" lvl="1" indent="0">
              <a:buNone/>
            </a:pP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</a:rPr>
              <a:t>    </a:t>
            </a:r>
            <a:r>
              <a:rPr lang="en-US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(remember to check the back seat!)</a:t>
            </a:r>
          </a:p>
          <a:p>
            <a:pPr marL="484632" lvl="1" indent="0">
              <a:buNone/>
            </a:pPr>
            <a:r>
              <a:rPr lang="en-US" dirty="0">
                <a:latin typeface="Gill Sans MT" panose="020B0502020104020203" pitchFamily="34" charset="77"/>
              </a:rPr>
              <a:t>— </a:t>
            </a:r>
            <a:r>
              <a:rPr lang="en-US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Use sunshades in windows when parked</a:t>
            </a:r>
          </a:p>
          <a:p>
            <a:pPr>
              <a:buSzPct val="100000"/>
            </a:pP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</a:rPr>
              <a:t>If you use public transportation:</a:t>
            </a:r>
          </a:p>
          <a:p>
            <a:pPr marL="475488" lvl="1" indent="0">
              <a:buNone/>
            </a:pPr>
            <a:r>
              <a:rPr lang="en-US" dirty="0">
                <a:latin typeface="Gill Sans MT" panose="020B0502020104020203" pitchFamily="34" charset="77"/>
              </a:rPr>
              <a:t>— 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</a:rPr>
              <a:t>Look for a shady route to the bus stop</a:t>
            </a:r>
          </a:p>
          <a:p>
            <a:pPr marL="475488" lvl="1" indent="0">
              <a:buNone/>
            </a:pPr>
            <a:r>
              <a:rPr lang="en-US" dirty="0">
                <a:latin typeface="Gill Sans MT" panose="020B0502020104020203" pitchFamily="34" charset="77"/>
              </a:rPr>
              <a:t>— 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</a:rPr>
              <a:t>Consider using an umbrella for shade or a </a:t>
            </a:r>
          </a:p>
          <a:p>
            <a:pPr marL="475488" lvl="1" indent="0">
              <a:buNone/>
            </a:pP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</a:rPr>
              <a:t>     handheld fan</a:t>
            </a:r>
          </a:p>
          <a:p>
            <a:pPr marL="475488" lvl="1" indent="0">
              <a:buNone/>
            </a:pPr>
            <a:r>
              <a:rPr lang="en-US" dirty="0">
                <a:latin typeface="Gill Sans MT" panose="020B0502020104020203" pitchFamily="34" charset="77"/>
              </a:rPr>
              <a:t>— 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</a:rPr>
              <a:t>Remember to bring extra water (more than </a:t>
            </a:r>
          </a:p>
          <a:p>
            <a:pPr marL="475488" lvl="1" indent="0">
              <a:buNone/>
            </a:pP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</a:rPr>
              <a:t>     you need!)</a:t>
            </a:r>
          </a:p>
        </p:txBody>
      </p:sp>
    </p:spTree>
    <p:extLst>
      <p:ext uri="{BB962C8B-B14F-4D97-AF65-F5344CB8AC3E}">
        <p14:creationId xmlns:p14="http://schemas.microsoft.com/office/powerpoint/2010/main" val="3731546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7747141-6ABD-DDD4-4F41-7D97DE6DB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195970"/>
            <a:ext cx="7772400" cy="56683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CB6CA5-9AA1-5C86-F025-AEF9C4E57296}"/>
              </a:ext>
            </a:extLst>
          </p:cNvPr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Google Shape;96;p2">
            <a:extLst>
              <a:ext uri="{FF2B5EF4-FFF2-40B4-BE49-F238E27FC236}">
                <a16:creationId xmlns:a16="http://schemas.microsoft.com/office/drawing/2014/main" id="{364D4B43-A324-5561-BBBC-ED69F0463B4B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1256390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WHAT ABOUT CARING FOR OTHERS?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D38AA1-DFD3-6642-8085-17DFFCD8EB34}"/>
              </a:ext>
            </a:extLst>
          </p:cNvPr>
          <p:cNvSpPr txBox="1"/>
          <p:nvPr/>
        </p:nvSpPr>
        <p:spPr>
          <a:xfrm>
            <a:off x="838199" y="1838362"/>
            <a:ext cx="7067309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Share what you know! Word-of-mouth is a great way to spread awareness about heat risk prevention, and the recommendations for staying informed, hydrated, and cool apply to 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everyone</a:t>
            </a: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Check in on neighbors and loved ones! When it’s warm outside, make a call or stop by to make sure the people you care about are staying informed, hydrated, and cool.</a:t>
            </a:r>
          </a:p>
        </p:txBody>
      </p:sp>
    </p:spTree>
    <p:extLst>
      <p:ext uri="{BB962C8B-B14F-4D97-AF65-F5344CB8AC3E}">
        <p14:creationId xmlns:p14="http://schemas.microsoft.com/office/powerpoint/2010/main" val="1459813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DE5978-A630-43C9-BC3D-85C0B980B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186543"/>
            <a:ext cx="7772400" cy="56683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613D26-BBEA-EDCE-19E7-0D5839B54677}"/>
              </a:ext>
            </a:extLst>
          </p:cNvPr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Google Shape;96;p2">
            <a:extLst>
              <a:ext uri="{FF2B5EF4-FFF2-40B4-BE49-F238E27FC236}">
                <a16:creationId xmlns:a16="http://schemas.microsoft.com/office/drawing/2014/main" id="{B217FFD6-C2D4-E68B-5822-01C1E519A834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TIPS FOR PROTECTING YOUR PETS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0D08B1-4643-68D5-CD2C-B1AF76615B59}"/>
              </a:ext>
            </a:extLst>
          </p:cNvPr>
          <p:cNvSpPr txBox="1"/>
          <p:nvPr/>
        </p:nvSpPr>
        <p:spPr>
          <a:xfrm>
            <a:off x="838199" y="1650850"/>
            <a:ext cx="8930833" cy="473975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— </a:t>
            </a:r>
            <a:r>
              <a:rPr lang="en-US" sz="2400" b="1" dirty="0">
                <a:solidFill>
                  <a:srgbClr val="C00000"/>
                </a:solidFill>
                <a:effectLst/>
                <a:latin typeface="Gill Sans MT" panose="020B0502020104020203" pitchFamily="34" charset="77"/>
              </a:rPr>
              <a:t>Touch the ground: </a:t>
            </a:r>
            <a:r>
              <a:rPr lang="en-US" sz="24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if it’s too hot for your hand, it’s too hot </a:t>
            </a:r>
          </a:p>
          <a:p>
            <a:r>
              <a:rPr lang="en-US" sz="2400" dirty="0">
                <a:latin typeface="Gill Sans MT" panose="020B0502020104020203" pitchFamily="34" charset="77"/>
              </a:rPr>
              <a:t>     </a:t>
            </a:r>
            <a:r>
              <a:rPr lang="en-US" sz="24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for</a:t>
            </a:r>
            <a:r>
              <a:rPr lang="en-US" sz="2400" dirty="0">
                <a:latin typeface="Gill Sans MT" panose="020B0502020104020203" pitchFamily="34" charset="77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your pets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— </a:t>
            </a:r>
            <a:r>
              <a:rPr lang="en-US" sz="2400" b="1" dirty="0">
                <a:solidFill>
                  <a:srgbClr val="C00000"/>
                </a:solidFill>
                <a:effectLst/>
                <a:latin typeface="Gill Sans MT" panose="020B0502020104020203" pitchFamily="34" charset="77"/>
              </a:rPr>
              <a:t>Limit exercise: </a:t>
            </a:r>
            <a:r>
              <a:rPr lang="en-US" sz="24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go in the morning or evening when it’s cooler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— </a:t>
            </a:r>
            <a:r>
              <a:rPr lang="en-US" sz="2400" b="1" dirty="0">
                <a:solidFill>
                  <a:srgbClr val="C00000"/>
                </a:solidFill>
                <a:effectLst/>
                <a:latin typeface="Gill Sans MT" panose="020B0502020104020203" pitchFamily="34" charset="77"/>
              </a:rPr>
              <a:t>Bring water: </a:t>
            </a:r>
            <a:r>
              <a:rPr lang="en-US" sz="24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enough for you AND your pet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— </a:t>
            </a:r>
            <a:r>
              <a:rPr lang="en-US" sz="2400" b="1" dirty="0">
                <a:solidFill>
                  <a:srgbClr val="C00000"/>
                </a:solidFill>
                <a:effectLst/>
                <a:latin typeface="Gill Sans MT" panose="020B0502020104020203" pitchFamily="34" charset="77"/>
              </a:rPr>
              <a:t>Keep them cool: </a:t>
            </a:r>
            <a:r>
              <a:rPr lang="en-US" sz="24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indoors (e.g., use a cooling vest) and </a:t>
            </a:r>
          </a:p>
          <a:p>
            <a:r>
              <a:rPr lang="en-US" sz="2400" dirty="0">
                <a:latin typeface="Gill Sans MT" panose="020B0502020104020203" pitchFamily="34" charset="77"/>
              </a:rPr>
              <a:t>    </a:t>
            </a:r>
            <a:r>
              <a:rPr lang="en-US" sz="24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outdoors (e.g., provide shade)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— </a:t>
            </a:r>
            <a:r>
              <a:rPr lang="en-US" sz="2400" b="1" dirty="0">
                <a:solidFill>
                  <a:srgbClr val="C00000"/>
                </a:solidFill>
                <a:effectLst/>
                <a:latin typeface="Gill Sans MT" panose="020B0502020104020203" pitchFamily="34" charset="77"/>
              </a:rPr>
              <a:t>Be cautious: </a:t>
            </a:r>
            <a:r>
              <a:rPr lang="en-US" sz="24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senior and overweight dogs may overheat 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     more quickly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— </a:t>
            </a:r>
            <a:r>
              <a:rPr lang="en-US" sz="2400" b="1" dirty="0">
                <a:solidFill>
                  <a:srgbClr val="C00000"/>
                </a:solidFill>
                <a:effectLst/>
                <a:latin typeface="Gill Sans MT" panose="020B0502020104020203" pitchFamily="34" charset="77"/>
              </a:rPr>
              <a:t>Be aware: </a:t>
            </a:r>
            <a:r>
              <a:rPr lang="en-US" sz="24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humidity also affects pets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— </a:t>
            </a:r>
            <a:r>
              <a:rPr lang="en-US" sz="2400" b="1" dirty="0">
                <a:solidFill>
                  <a:srgbClr val="C00000"/>
                </a:solidFill>
                <a:effectLst/>
                <a:latin typeface="Gill Sans MT" panose="020B0502020104020203" pitchFamily="34" charset="77"/>
              </a:rPr>
              <a:t>Be prepared: </a:t>
            </a:r>
            <a:r>
              <a:rPr lang="en-US" sz="24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have a plan for cooling your dog in a power outage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— </a:t>
            </a:r>
            <a:r>
              <a:rPr lang="en-US" sz="2400" b="1" dirty="0">
                <a:solidFill>
                  <a:srgbClr val="C00000"/>
                </a:solidFill>
                <a:effectLst/>
                <a:latin typeface="Gill Sans MT" panose="020B0502020104020203" pitchFamily="34" charset="77"/>
              </a:rPr>
              <a:t>Remember: </a:t>
            </a:r>
            <a:r>
              <a:rPr lang="en-US" sz="2400" dirty="0">
                <a:latin typeface="Gill Sans MT" panose="020B0502020104020203" pitchFamily="34" charset="77"/>
              </a:rPr>
              <a:t>never </a:t>
            </a:r>
            <a:r>
              <a:rPr lang="en-US" sz="24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leave your pets in the car—cracking a window</a:t>
            </a:r>
            <a:r>
              <a:rPr lang="en-US" sz="2400" dirty="0">
                <a:latin typeface="Gill Sans MT" panose="020B0502020104020203" pitchFamily="34" charset="77"/>
              </a:rPr>
              <a:t> 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     does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not</a:t>
            </a:r>
            <a:r>
              <a:rPr lang="en-US" sz="24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 help on a hot day!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387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DDDF8E-3FCF-1863-4224-944A08ADA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oogle Shape;187;p30">
            <a:extLst>
              <a:ext uri="{FF2B5EF4-FFF2-40B4-BE49-F238E27FC236}">
                <a16:creationId xmlns:a16="http://schemas.microsoft.com/office/drawing/2014/main" id="{3AC9DF96-1F84-9DE1-BB4D-39AD095F3614}"/>
              </a:ext>
            </a:extLst>
          </p:cNvPr>
          <p:cNvSpPr txBox="1">
            <a:spLocks/>
          </p:cNvSpPr>
          <p:nvPr/>
        </p:nvSpPr>
        <p:spPr>
          <a:xfrm>
            <a:off x="5370153" y="948267"/>
            <a:ext cx="6332658" cy="5513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200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There are 3 keys to preventing heat illnesses:</a:t>
            </a:r>
          </a:p>
          <a:p>
            <a:pPr indent="-457200">
              <a:spcBef>
                <a:spcPts val="0"/>
              </a:spcBef>
              <a:buClr>
                <a:schemeClr val="accent2"/>
              </a:buClr>
              <a:buSzPct val="100000"/>
            </a:pPr>
            <a:r>
              <a:rPr lang="en-US" sz="2800" b="1" dirty="0">
                <a:solidFill>
                  <a:srgbClr val="C4161C"/>
                </a:solidFill>
                <a:latin typeface="Gill Sans MT" panose="020B0502020104020203" pitchFamily="34" charset="77"/>
                <a:cs typeface="Gill Sans Light" panose="020B0302020104020203" pitchFamily="34" charset="-79"/>
              </a:rPr>
              <a:t>Staying informed: </a:t>
            </a:r>
            <a:r>
              <a:rPr lang="en-US" sz="2800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NWS (website &amp; social media), emergency alerts, emergency apps, local news media, and connecting with others/word of mouth</a:t>
            </a:r>
          </a:p>
          <a:p>
            <a:pPr indent="-457200">
              <a:spcBef>
                <a:spcPts val="0"/>
              </a:spcBef>
              <a:buClr>
                <a:schemeClr val="accent2"/>
              </a:buClr>
              <a:buSzPct val="100000"/>
            </a:pPr>
            <a:r>
              <a:rPr lang="en-US" sz="2800" b="1" dirty="0">
                <a:solidFill>
                  <a:srgbClr val="C4161C"/>
                </a:solidFill>
                <a:latin typeface="Gill Sans MT" panose="020B0502020104020203" pitchFamily="34" charset="77"/>
                <a:cs typeface="Gill Sans Light" panose="020B0302020104020203" pitchFamily="34" charset="-79"/>
              </a:rPr>
              <a:t>Staying hydrated: </a:t>
            </a:r>
            <a:r>
              <a:rPr lang="en-US" sz="2800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Water and sports drinks only</a:t>
            </a:r>
          </a:p>
          <a:p>
            <a:pPr indent="-457200">
              <a:spcBef>
                <a:spcPts val="0"/>
              </a:spcBef>
              <a:buClr>
                <a:schemeClr val="accent2"/>
              </a:buClr>
              <a:buSzPct val="100000"/>
            </a:pPr>
            <a:r>
              <a:rPr lang="en-US" sz="2800" b="1" dirty="0">
                <a:solidFill>
                  <a:srgbClr val="C4161C"/>
                </a:solidFill>
                <a:latin typeface="Gill Sans MT" panose="020B0502020104020203" pitchFamily="34" charset="77"/>
                <a:cs typeface="Gill Sans Light" panose="020B0302020104020203" pitchFamily="34" charset="-79"/>
              </a:rPr>
              <a:t>Staying cool: </a:t>
            </a:r>
            <a:r>
              <a:rPr lang="en-US" sz="2800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What to wear, what to do, where to go, and how to get there</a:t>
            </a:r>
            <a:endParaRPr lang="en-US" sz="3200" dirty="0"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pPr marL="114300" indent="0" algn="just"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Gill Sans Nova Light" panose="020B0302020104020203" pitchFamily="34" charset="0"/>
              </a:rPr>
              <a:t>Remember that on hot days it’s also important to care for others and pets.</a:t>
            </a:r>
          </a:p>
          <a:p>
            <a:pPr indent="-457200">
              <a:spcBef>
                <a:spcPts val="0"/>
              </a:spcBef>
              <a:buClr>
                <a:schemeClr val="accent2"/>
              </a:buClr>
              <a:buSzPct val="100000"/>
            </a:pPr>
            <a:endParaRPr lang="en-US" dirty="0">
              <a:latin typeface="Gill Sans Nova Light" panose="020B0302020104020203" pitchFamily="34" charset="0"/>
            </a:endParaRPr>
          </a:p>
        </p:txBody>
      </p:sp>
      <p:sp>
        <p:nvSpPr>
          <p:cNvPr id="4" name="Google Shape;186;p30">
            <a:extLst>
              <a:ext uri="{FF2B5EF4-FFF2-40B4-BE49-F238E27FC236}">
                <a16:creationId xmlns:a16="http://schemas.microsoft.com/office/drawing/2014/main" id="{96671A0C-97FA-8628-1D21-C0706563332D}"/>
              </a:ext>
            </a:extLst>
          </p:cNvPr>
          <p:cNvSpPr txBox="1">
            <a:spLocks/>
          </p:cNvSpPr>
          <p:nvPr/>
        </p:nvSpPr>
        <p:spPr>
          <a:xfrm>
            <a:off x="1171074" y="1396686"/>
            <a:ext cx="3240506" cy="4064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>
                <a:solidFill>
                  <a:srgbClr val="FFFFFF"/>
                </a:solidFill>
                <a:latin typeface="Gill Sans MT" panose="020B0502020104020203" pitchFamily="34" charset="77"/>
              </a:rPr>
              <a:t>SUMMARY</a:t>
            </a:r>
            <a:endParaRPr lang="en-US" b="1" dirty="0">
              <a:solidFill>
                <a:srgbClr val="FFFFFF"/>
              </a:solidFill>
              <a:latin typeface="Gill Sans MT" panose="020B0502020104020203" pitchFamily="34" charset="77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D864BA-2DBC-B326-36BF-8171EF8378C8}"/>
              </a:ext>
            </a:extLst>
          </p:cNvPr>
          <p:cNvSpPr txBox="1"/>
          <p:nvPr/>
        </p:nvSpPr>
        <p:spPr>
          <a:xfrm>
            <a:off x="344130" y="3584769"/>
            <a:ext cx="112481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Your text here...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6423F6-3A5F-6809-015D-2EFC384FFB4D}"/>
              </a:ext>
            </a:extLst>
          </p:cNvPr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Google Shape;96;p2">
            <a:extLst>
              <a:ext uri="{FF2B5EF4-FFF2-40B4-BE49-F238E27FC236}">
                <a16:creationId xmlns:a16="http://schemas.microsoft.com/office/drawing/2014/main" id="{F5A0AEAF-83FA-5AAC-5F7B-090B4DBB1429}"/>
              </a:ext>
            </a:extLst>
          </p:cNvPr>
          <p:cNvSpPr txBox="1">
            <a:spLocks/>
          </p:cNvSpPr>
          <p:nvPr/>
        </p:nvSpPr>
        <p:spPr>
          <a:xfrm>
            <a:off x="344130" y="62958"/>
            <a:ext cx="11695470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YOUR TEXT HERE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034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D864BA-2DBC-B326-36BF-8171EF8378C8}"/>
              </a:ext>
            </a:extLst>
          </p:cNvPr>
          <p:cNvSpPr txBox="1"/>
          <p:nvPr/>
        </p:nvSpPr>
        <p:spPr>
          <a:xfrm>
            <a:off x="344130" y="3584769"/>
            <a:ext cx="112481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Your text here...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6423F6-3A5F-6809-015D-2EFC384FFB4D}"/>
              </a:ext>
            </a:extLst>
          </p:cNvPr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Google Shape;96;p2">
            <a:extLst>
              <a:ext uri="{FF2B5EF4-FFF2-40B4-BE49-F238E27FC236}">
                <a16:creationId xmlns:a16="http://schemas.microsoft.com/office/drawing/2014/main" id="{F5A0AEAF-83FA-5AAC-5F7B-090B4DBB1429}"/>
              </a:ext>
            </a:extLst>
          </p:cNvPr>
          <p:cNvSpPr txBox="1">
            <a:spLocks/>
          </p:cNvSpPr>
          <p:nvPr/>
        </p:nvSpPr>
        <p:spPr>
          <a:xfrm>
            <a:off x="344130" y="62958"/>
            <a:ext cx="11695470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YOUR TEXT HERE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88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D864BA-2DBC-B326-36BF-8171EF8378C8}"/>
              </a:ext>
            </a:extLst>
          </p:cNvPr>
          <p:cNvSpPr txBox="1"/>
          <p:nvPr/>
        </p:nvSpPr>
        <p:spPr>
          <a:xfrm>
            <a:off x="344130" y="3584769"/>
            <a:ext cx="112481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Your text here...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6423F6-3A5F-6809-015D-2EFC384FFB4D}"/>
              </a:ext>
            </a:extLst>
          </p:cNvPr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Google Shape;96;p2">
            <a:extLst>
              <a:ext uri="{FF2B5EF4-FFF2-40B4-BE49-F238E27FC236}">
                <a16:creationId xmlns:a16="http://schemas.microsoft.com/office/drawing/2014/main" id="{F5A0AEAF-83FA-5AAC-5F7B-090B4DBB1429}"/>
              </a:ext>
            </a:extLst>
          </p:cNvPr>
          <p:cNvSpPr txBox="1">
            <a:spLocks/>
          </p:cNvSpPr>
          <p:nvPr/>
        </p:nvSpPr>
        <p:spPr>
          <a:xfrm>
            <a:off x="344130" y="62958"/>
            <a:ext cx="11695470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YOUR TEXT HERE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40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1967913-FCB4-8EE8-5C24-E1547A300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7938" cy="6866965"/>
          </a:xfrm>
          <a:prstGeom prst="rect">
            <a:avLst/>
          </a:prstGeom>
        </p:spPr>
      </p:pic>
      <p:sp>
        <p:nvSpPr>
          <p:cNvPr id="7" name="Google Shape;117;p5">
            <a:extLst>
              <a:ext uri="{FF2B5EF4-FFF2-40B4-BE49-F238E27FC236}">
                <a16:creationId xmlns:a16="http://schemas.microsoft.com/office/drawing/2014/main" id="{38463CB6-AA86-67AF-46DE-6DD1E1FC2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638" y="1153572"/>
            <a:ext cx="3415596" cy="446116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900" b="1" dirty="0">
                <a:solidFill>
                  <a:srgbClr val="FFFFFF"/>
                </a:solidFill>
                <a:latin typeface="Gill Sans MT" panose="020B0502020104020203" pitchFamily="34" charset="77"/>
              </a:rPr>
              <a:t>CONVERSATION</a:t>
            </a:r>
            <a:br>
              <a:rPr lang="en-US" sz="2900" b="1" dirty="0">
                <a:solidFill>
                  <a:srgbClr val="FFFFFF"/>
                </a:solidFill>
                <a:latin typeface="Gill Sans MT" panose="020B0502020104020203" pitchFamily="34" charset="77"/>
              </a:rPr>
            </a:br>
            <a:r>
              <a:rPr lang="en-US" b="1" dirty="0">
                <a:solidFill>
                  <a:srgbClr val="FFFFFF"/>
                </a:solidFill>
                <a:latin typeface="Gill Sans MT" panose="020B0502020104020203" pitchFamily="34" charset="77"/>
              </a:rPr>
              <a:t>STARTER</a:t>
            </a:r>
          </a:p>
        </p:txBody>
      </p:sp>
      <p:sp>
        <p:nvSpPr>
          <p:cNvPr id="8" name="Google Shape;118;p5">
            <a:extLst>
              <a:ext uri="{FF2B5EF4-FFF2-40B4-BE49-F238E27FC236}">
                <a16:creationId xmlns:a16="http://schemas.microsoft.com/office/drawing/2014/main" id="{3939204E-75D6-1D6C-1D1E-125273416E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79736" y="319088"/>
            <a:ext cx="5954099" cy="6219823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4000" dirty="0">
                <a:latin typeface="Gill Sans Nova Light" panose="020B0302020104020203" pitchFamily="34" charset="0"/>
              </a:rPr>
              <a:t>What are some ways 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4000" dirty="0">
                <a:latin typeface="Gill Sans Nova Light" panose="020B0302020104020203" pitchFamily="34" charset="0"/>
              </a:rPr>
              <a:t>to stay informed about heat?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1FA879-6A3C-60DA-2348-5DE17CC11957}"/>
              </a:ext>
            </a:extLst>
          </p:cNvPr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Google Shape;96;p2">
            <a:extLst>
              <a:ext uri="{FF2B5EF4-FFF2-40B4-BE49-F238E27FC236}">
                <a16:creationId xmlns:a16="http://schemas.microsoft.com/office/drawing/2014/main" id="{86453FD6-3A8A-4525-A9CF-72FC480822CF}"/>
              </a:ext>
            </a:extLst>
          </p:cNvPr>
          <p:cNvSpPr txBox="1">
            <a:spLocks/>
          </p:cNvSpPr>
          <p:nvPr/>
        </p:nvSpPr>
        <p:spPr>
          <a:xfrm>
            <a:off x="838200" y="-3082"/>
            <a:ext cx="10515600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STAYING INFORMED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9D5BBD-6EFD-5B52-C65C-D592ED4B4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186543"/>
            <a:ext cx="7772400" cy="566837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B772E3-2754-64E8-0177-F81F1DF91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1655" y="1314450"/>
            <a:ext cx="8784295" cy="554355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77"/>
              </a:rPr>
              <a:t>The first key to preventing heat illnesses is to stay informed about the weather, for example by: </a:t>
            </a:r>
          </a:p>
          <a:p>
            <a:pPr marL="34290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</a:rPr>
              <a:t>Connecting with the National Weather Service (NWS)</a:t>
            </a:r>
          </a:p>
          <a:p>
            <a:pPr marL="34290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</a:rPr>
              <a:t>Signing up for emergency alerts (e.g.,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</a:rPr>
              <a:t>AlertSanDiego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</a:rPr>
              <a:t>) </a:t>
            </a:r>
          </a:p>
          <a:p>
            <a:pPr marL="34290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</a:rPr>
              <a:t>Downloading emergency apps (e.g., SD Emergency App)</a:t>
            </a:r>
          </a:p>
          <a:p>
            <a:pPr marL="34290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</a:rPr>
              <a:t>Tuning into local news media</a:t>
            </a:r>
          </a:p>
          <a:p>
            <a:pPr marL="34290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</a:rPr>
              <a:t>Connecting with others/word of mouth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77"/>
              </a:rPr>
              <a:t>What about weather apps?</a:t>
            </a:r>
          </a:p>
        </p:txBody>
      </p:sp>
    </p:spTree>
    <p:extLst>
      <p:ext uri="{BB962C8B-B14F-4D97-AF65-F5344CB8AC3E}">
        <p14:creationId xmlns:p14="http://schemas.microsoft.com/office/powerpoint/2010/main" val="2677589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1A8EAE8-6BBB-EC30-A7A4-A25A79484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882" y="1137321"/>
            <a:ext cx="7844118" cy="572067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36801-8691-35C8-8B4A-6355AEF2D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7734300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77"/>
              </a:rPr>
              <a:t>The National Weather Service (NWS) is a US federal government agency that provides weather forecasts for public safety, including about heat.</a:t>
            </a:r>
          </a:p>
          <a:p>
            <a:pPr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77"/>
              </a:rPr>
              <a:t>NWS is VERY active online and on social media. Connect and prepare with them here:</a:t>
            </a:r>
          </a:p>
          <a:p>
            <a:pPr marL="571500" lvl="1" indent="0">
              <a:buNone/>
            </a:pPr>
            <a:r>
              <a:rPr lang="en-US" dirty="0">
                <a:latin typeface="Gill Sans MT" panose="020B0502020104020203" pitchFamily="34" charset="77"/>
              </a:rPr>
              <a:t>— Website: </a:t>
            </a:r>
            <a:r>
              <a:rPr lang="en-US" dirty="0">
                <a:latin typeface="Gill Sans MT" panose="020B0502020104020203" pitchFamily="34" charset="77"/>
                <a:hlinkClick r:id="rId4"/>
              </a:rPr>
              <a:t>www.weather.gov/sgx</a:t>
            </a:r>
            <a:endParaRPr lang="en-US" dirty="0">
              <a:latin typeface="Gill Sans MT" panose="020B0502020104020203" pitchFamily="34" charset="77"/>
            </a:endParaRPr>
          </a:p>
          <a:p>
            <a:pPr marL="571500" lvl="1" indent="0">
              <a:buNone/>
            </a:pPr>
            <a:r>
              <a:rPr lang="en-US" dirty="0">
                <a:latin typeface="Gill Sans MT" panose="020B0502020104020203" pitchFamily="34" charset="77"/>
              </a:rPr>
              <a:t>— Facebook: </a:t>
            </a:r>
            <a:r>
              <a:rPr lang="en-US" dirty="0">
                <a:latin typeface="Gill Sans MT" panose="020B0502020104020203" pitchFamily="34" charset="77"/>
                <a:hlinkClick r:id="rId5"/>
              </a:rPr>
              <a:t>www.facebook.com/NWS/SanDiego/</a:t>
            </a:r>
            <a:endParaRPr lang="en-US" dirty="0">
              <a:latin typeface="Gill Sans MT" panose="020B0502020104020203" pitchFamily="34" charset="77"/>
            </a:endParaRPr>
          </a:p>
          <a:p>
            <a:pPr marL="571500" lvl="1" indent="0">
              <a:buNone/>
            </a:pPr>
            <a:r>
              <a:rPr lang="en-US" dirty="0">
                <a:latin typeface="Gill Sans MT" panose="020B0502020104020203" pitchFamily="34" charset="77"/>
              </a:rPr>
              <a:t>— Twitter: </a:t>
            </a:r>
            <a:r>
              <a:rPr lang="en-US" dirty="0">
                <a:latin typeface="Gill Sans MT" panose="020B0502020104020203" pitchFamily="34" charset="77"/>
                <a:hlinkClick r:id="rId6"/>
              </a:rPr>
              <a:t>www.twitter.com/NWSSanDiego</a:t>
            </a:r>
            <a:r>
              <a:rPr lang="en-US" dirty="0">
                <a:latin typeface="Gill Sans MT" panose="020B0502020104020203" pitchFamily="34" charset="77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BA3219-3FA1-953A-1122-84A09A868F40}"/>
              </a:ext>
            </a:extLst>
          </p:cNvPr>
          <p:cNvSpPr/>
          <p:nvPr/>
        </p:nvSpPr>
        <p:spPr>
          <a:xfrm>
            <a:off x="0" y="-49222"/>
            <a:ext cx="12192000" cy="1186543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Google Shape;96;p2">
            <a:extLst>
              <a:ext uri="{FF2B5EF4-FFF2-40B4-BE49-F238E27FC236}">
                <a16:creationId xmlns:a16="http://schemas.microsoft.com/office/drawing/2014/main" id="{21448DD0-14E8-A8B7-FFC9-1968518439A3}"/>
              </a:ext>
            </a:extLst>
          </p:cNvPr>
          <p:cNvSpPr txBox="1">
            <a:spLocks/>
          </p:cNvSpPr>
          <p:nvPr/>
        </p:nvSpPr>
        <p:spPr>
          <a:xfrm>
            <a:off x="838200" y="-41953"/>
            <a:ext cx="10515600" cy="117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STAYING INFORMED: NWS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62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9E4EC927-24CB-025B-6C99-5887666D9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21800"/>
            <a:ext cx="5250327" cy="30983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F4D85B6-F24F-8D64-98CC-1B8E6A4F1FBA}"/>
              </a:ext>
            </a:extLst>
          </p:cNvPr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Google Shape;96;p2">
            <a:extLst>
              <a:ext uri="{FF2B5EF4-FFF2-40B4-BE49-F238E27FC236}">
                <a16:creationId xmlns:a16="http://schemas.microsoft.com/office/drawing/2014/main" id="{1A854187-DD95-A3F8-730F-AF9C868D9A76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STAYING INFORMED: NWS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7A0CA52-C288-F244-8445-AEE4FCE8A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51" y="1584818"/>
            <a:ext cx="5485402" cy="2572269"/>
          </a:xfrm>
        </p:spPr>
        <p:txBody>
          <a:bodyPr anchor="t">
            <a:noAutofit/>
          </a:bodyPr>
          <a:lstStyle/>
          <a:p>
            <a:pPr marL="114300" indent="0">
              <a:buNone/>
            </a:pPr>
            <a:r>
              <a:rPr lang="en-US" dirty="0">
                <a:latin typeface="Gill Sans MT" panose="020B0502020104020203" pitchFamily="34" charset="77"/>
              </a:rPr>
              <a:t>NWS often communicates heat information using text, infographics, maps, photos, and video. Here are some examples from the 2022 Labor Day heat wave in California:</a:t>
            </a:r>
          </a:p>
        </p:txBody>
      </p:sp>
      <p:pic>
        <p:nvPicPr>
          <p:cNvPr id="16" name="Picture 15" descr="Graphical user interface&#10;&#10;Description automatically generated">
            <a:extLst>
              <a:ext uri="{FF2B5EF4-FFF2-40B4-BE49-F238E27FC236}">
                <a16:creationId xmlns:a16="http://schemas.microsoft.com/office/drawing/2014/main" id="{C6E076C6-D8CD-D3A0-8385-A1E883EE6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932" y="3958687"/>
            <a:ext cx="4797502" cy="269859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80DAEDA-E4FB-DE01-E3D6-D058CA7506BA}"/>
              </a:ext>
            </a:extLst>
          </p:cNvPr>
          <p:cNvCxnSpPr/>
          <p:nvPr/>
        </p:nvCxnSpPr>
        <p:spPr>
          <a:xfrm>
            <a:off x="1144494" y="4022833"/>
            <a:ext cx="0" cy="22890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F57555C-8F87-B050-9FEB-4DDBA0B4D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819" y="4022832"/>
            <a:ext cx="4379985" cy="229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8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1861EC-8408-DCF2-ED9B-203DD6876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Google Shape;117;p5">
            <a:extLst>
              <a:ext uri="{FF2B5EF4-FFF2-40B4-BE49-F238E27FC236}">
                <a16:creationId xmlns:a16="http://schemas.microsoft.com/office/drawing/2014/main" id="{3B7FE05C-DF52-8CEB-828D-8052E5059A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193935"/>
            <a:ext cx="4153546" cy="446116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FFFFFF"/>
                </a:solidFill>
                <a:latin typeface="Gill Sans MT" panose="020B0502020104020203" pitchFamily="34" charset="77"/>
              </a:rPr>
              <a:t>ACTIVITY</a:t>
            </a:r>
          </a:p>
        </p:txBody>
      </p:sp>
      <p:sp>
        <p:nvSpPr>
          <p:cNvPr id="8" name="Google Shape;118;p5">
            <a:extLst>
              <a:ext uri="{FF2B5EF4-FFF2-40B4-BE49-F238E27FC236}">
                <a16:creationId xmlns:a16="http://schemas.microsoft.com/office/drawing/2014/main" id="{ACF20C92-8BD6-7BBF-25A3-552E9167D1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11484" y="319088"/>
            <a:ext cx="6654855" cy="6219823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Autofit/>
          </a:bodyPr>
          <a:lstStyle/>
          <a:p>
            <a:pPr marL="114300" indent="0">
              <a:buNone/>
            </a:pPr>
            <a:r>
              <a:rPr lang="en-US" b="1" dirty="0">
                <a:solidFill>
                  <a:srgbClr val="C00000"/>
                </a:solidFill>
                <a:effectLst/>
                <a:latin typeface="Gill Sans MT" panose="020B0502020104020203" pitchFamily="34" charset="77"/>
              </a:rPr>
              <a:t>Let’s connect with NWS! </a:t>
            </a:r>
          </a:p>
          <a:p>
            <a:pPr marL="628650" indent="-514350"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Find a partner or break into small groups with someone who has a smartphone.</a:t>
            </a:r>
          </a:p>
          <a:p>
            <a:pPr marL="628650" indent="-514350"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Visit each of these NWS sites:</a:t>
            </a:r>
          </a:p>
          <a:p>
            <a:pPr marL="6629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Gill Sans MT" panose="020B0502020104020203" pitchFamily="34" charset="77"/>
              </a:rPr>
              <a:t>— </a:t>
            </a:r>
            <a:r>
              <a:rPr lang="en-US" sz="22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Website: </a:t>
            </a:r>
            <a:r>
              <a:rPr lang="en-US" sz="22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www.weather.gov</a:t>
            </a:r>
            <a:r>
              <a:rPr lang="en-US" sz="22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/</a:t>
            </a:r>
            <a:r>
              <a:rPr lang="en-US" sz="22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sgx</a:t>
            </a:r>
            <a:endParaRPr lang="en-US" sz="2200" dirty="0">
              <a:solidFill>
                <a:srgbClr val="000000"/>
              </a:solidFill>
              <a:effectLst/>
              <a:latin typeface="Gill Sans MT" panose="020B0502020104020203" pitchFamily="34" charset="77"/>
            </a:endParaRPr>
          </a:p>
          <a:p>
            <a:pPr marL="6629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Gill Sans MT" panose="020B0502020104020203" pitchFamily="34" charset="77"/>
              </a:rPr>
              <a:t>— </a:t>
            </a:r>
            <a:r>
              <a:rPr lang="en-US" sz="22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Facebook: </a:t>
            </a:r>
            <a:r>
              <a:rPr lang="en-US" sz="22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www.facebook.com</a:t>
            </a:r>
            <a:r>
              <a:rPr lang="en-US" sz="22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/NWS/</a:t>
            </a:r>
            <a:r>
              <a:rPr lang="en-US" sz="22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SanDiego</a:t>
            </a:r>
            <a:r>
              <a:rPr lang="en-US" sz="22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/</a:t>
            </a:r>
          </a:p>
          <a:p>
            <a:pPr marL="6629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Gill Sans MT" panose="020B0502020104020203" pitchFamily="34" charset="77"/>
              </a:rPr>
              <a:t>— </a:t>
            </a:r>
            <a:r>
              <a:rPr lang="en-US" sz="22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Twitter: </a:t>
            </a:r>
            <a:r>
              <a:rPr lang="en-US" sz="22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www.twitter.com</a:t>
            </a:r>
            <a:r>
              <a:rPr lang="en-US" sz="22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/</a:t>
            </a:r>
            <a:r>
              <a:rPr lang="en-US" sz="2200" dirty="0" err="1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NWSSanDiego</a:t>
            </a:r>
            <a:endParaRPr lang="en-US" sz="2200" dirty="0">
              <a:solidFill>
                <a:srgbClr val="000000"/>
              </a:solidFill>
              <a:effectLst/>
              <a:latin typeface="Gill Sans MT" panose="020B0502020104020203" pitchFamily="34" charset="77"/>
            </a:endParaRPr>
          </a:p>
          <a:p>
            <a:pPr marL="628650" indent="-514350">
              <a:buSzPct val="100000"/>
              <a:buFont typeface="+mj-lt"/>
              <a:buAutoNum type="arabicPeriod" startAt="3"/>
            </a:pPr>
            <a:r>
              <a:rPr lang="en-US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Discuss:</a:t>
            </a:r>
          </a:p>
          <a:p>
            <a:pPr marL="1028700" indent="-457200">
              <a:spcBef>
                <a:spcPts val="0"/>
              </a:spcBef>
              <a:buNone/>
            </a:pPr>
            <a:r>
              <a:rPr lang="en-US" sz="2200" dirty="0">
                <a:latin typeface="Gill Sans MT" panose="020B0502020104020203" pitchFamily="34" charset="77"/>
              </a:rPr>
              <a:t>— </a:t>
            </a:r>
            <a:r>
              <a:rPr lang="en-US" sz="22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What type of information does NWS provide on each of these sites (is it the same or different)?</a:t>
            </a:r>
          </a:p>
          <a:p>
            <a:pPr marL="1028700" indent="-457200">
              <a:spcBef>
                <a:spcPts val="0"/>
              </a:spcBef>
              <a:buNone/>
            </a:pPr>
            <a:r>
              <a:rPr lang="en-US" sz="2200" dirty="0">
                <a:latin typeface="Gill Sans MT" panose="020B0502020104020203" pitchFamily="34" charset="77"/>
              </a:rPr>
              <a:t>— </a:t>
            </a:r>
            <a:r>
              <a:rPr lang="en-US" sz="22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What types of visuals does NWS use on each of these sites (are they the same or different)?</a:t>
            </a:r>
          </a:p>
          <a:p>
            <a:pPr marL="1028700" indent="-457200">
              <a:spcBef>
                <a:spcPts val="0"/>
              </a:spcBef>
              <a:buNone/>
            </a:pPr>
            <a:r>
              <a:rPr lang="en-US" sz="2200" dirty="0">
                <a:latin typeface="Gill Sans MT" panose="020B0502020104020203" pitchFamily="34" charset="77"/>
              </a:rPr>
              <a:t>— </a:t>
            </a:r>
            <a:r>
              <a:rPr lang="en-US" sz="22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Which of the sites do you find most useful?</a:t>
            </a:r>
          </a:p>
          <a:p>
            <a:pPr marL="1028700" indent="-457200">
              <a:spcBef>
                <a:spcPts val="0"/>
              </a:spcBef>
              <a:buNone/>
            </a:pPr>
            <a:r>
              <a:rPr lang="en-US" sz="2200" dirty="0">
                <a:latin typeface="Gill Sans MT" panose="020B0502020104020203" pitchFamily="34" charset="77"/>
              </a:rPr>
              <a:t>— </a:t>
            </a:r>
            <a:r>
              <a:rPr lang="en-US" sz="22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How do you think you could use the information?</a:t>
            </a:r>
          </a:p>
        </p:txBody>
      </p:sp>
    </p:spTree>
    <p:extLst>
      <p:ext uri="{BB962C8B-B14F-4D97-AF65-F5344CB8AC3E}">
        <p14:creationId xmlns:p14="http://schemas.microsoft.com/office/powerpoint/2010/main" val="3729492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0CFA75-C2B0-468C-6938-8E5E6D7B9CA7}"/>
              </a:ext>
            </a:extLst>
          </p:cNvPr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Google Shape;96;p2">
            <a:extLst>
              <a:ext uri="{FF2B5EF4-FFF2-40B4-BE49-F238E27FC236}">
                <a16:creationId xmlns:a16="http://schemas.microsoft.com/office/drawing/2014/main" id="{315B0547-B654-05E1-FED9-23B52B8FF6C9}"/>
              </a:ext>
            </a:extLst>
          </p:cNvPr>
          <p:cNvSpPr txBox="1">
            <a:spLocks/>
          </p:cNvSpPr>
          <p:nvPr/>
        </p:nvSpPr>
        <p:spPr>
          <a:xfrm>
            <a:off x="838200" y="1"/>
            <a:ext cx="11059160" cy="1183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sz="4300" b="1" dirty="0">
                <a:solidFill>
                  <a:schemeClr val="bg1"/>
                </a:solidFill>
                <a:latin typeface="Gill Sans MT" panose="020B0502020104020203" pitchFamily="34" charset="77"/>
              </a:rPr>
              <a:t>STAYING INFORMED: Emergency Alerts</a:t>
            </a:r>
            <a:endParaRPr lang="en-US" sz="43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A415BD-F007-9D08-6989-411079C0A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186541"/>
            <a:ext cx="7772400" cy="5668375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21ABC2D-165C-0C98-8EC8-331832EB4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1655" y="1186542"/>
            <a:ext cx="9158325" cy="5671457"/>
          </a:xfrm>
        </p:spPr>
        <p:txBody>
          <a:bodyPr anchor="ctr">
            <a:normAutofit/>
          </a:bodyPr>
          <a:lstStyle/>
          <a:p>
            <a:pPr>
              <a:buSzPct val="100000"/>
            </a:pP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77"/>
              </a:rPr>
              <a:t>Sign up for heat and other emergency alerts from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 pitchFamily="34" charset="77"/>
              </a:rPr>
              <a:t>ReadySanDieg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</a:rPr>
              <a:t>o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</a:rPr>
              <a:t> at: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 pitchFamily="34" charset="77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latin typeface="Gill Sans MT" panose="020B0502020104020203" pitchFamily="34" charset="77"/>
              </a:rPr>
              <a:t>www.readysandiego.org</a:t>
            </a:r>
            <a:r>
              <a:rPr lang="en-US" sz="2800" u="sng" dirty="0">
                <a:solidFill>
                  <a:srgbClr val="0070C0"/>
                </a:solidFill>
                <a:latin typeface="Gill Sans MT" panose="020B0502020104020203" pitchFamily="34" charset="77"/>
              </a:rPr>
              <a:t>/</a:t>
            </a:r>
            <a:r>
              <a:rPr lang="en-US" sz="2800" u="sng" dirty="0" err="1">
                <a:solidFill>
                  <a:srgbClr val="0070C0"/>
                </a:solidFill>
                <a:latin typeface="Gill Sans MT" panose="020B0502020104020203" pitchFamily="34" charset="77"/>
              </a:rPr>
              <a:t>alertsandiego</a:t>
            </a:r>
            <a:r>
              <a:rPr lang="en-US" sz="2800" u="sng" dirty="0">
                <a:solidFill>
                  <a:srgbClr val="0070C0"/>
                </a:solidFill>
                <a:latin typeface="Gill Sans MT" panose="020B0502020104020203" pitchFamily="34" charset="77"/>
              </a:rPr>
              <a:t>/</a:t>
            </a:r>
          </a:p>
          <a:p>
            <a:pPr>
              <a:buSzPct val="100000"/>
            </a:pPr>
            <a:r>
              <a:rPr lang="en-US" sz="2800" b="1" dirty="0" err="1">
                <a:solidFill>
                  <a:srgbClr val="C4161C"/>
                </a:solidFill>
                <a:latin typeface="Gill Sans MT" panose="020B0502020104020203" pitchFamily="34" charset="77"/>
              </a:rPr>
              <a:t>AlertSanDiego</a:t>
            </a:r>
            <a:r>
              <a:rPr lang="en-US" sz="2800" b="1" dirty="0">
                <a:solidFill>
                  <a:srgbClr val="C4161C"/>
                </a:solidFill>
                <a:latin typeface="Gill Sans MT" panose="020B0502020104020203" pitchFamily="34" charset="77"/>
              </a:rPr>
              <a:t>: </a:t>
            </a:r>
          </a:p>
          <a:p>
            <a:pPr marL="475488" lvl="1" indent="0">
              <a:buNone/>
            </a:pPr>
            <a:r>
              <a:rPr lang="en-US" dirty="0">
                <a:latin typeface="Gill Sans MT" panose="020B0502020104020203" pitchFamily="34" charset="77"/>
              </a:rPr>
              <a:t>— 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</a:rPr>
              <a:t>Heat information delivered to your cellphone,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</a:rPr>
              <a:t>VolP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</a:rPr>
              <a:t> phone 	number, or email</a:t>
            </a:r>
          </a:p>
          <a:p>
            <a:pPr marL="475488" lvl="1" indent="0">
              <a:buNone/>
            </a:pPr>
            <a:r>
              <a:rPr lang="en-US" dirty="0">
                <a:latin typeface="Gill Sans MT" panose="020B0502020104020203" pitchFamily="34" charset="77"/>
              </a:rPr>
              <a:t>— 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</a:rPr>
              <a:t>Listed and unlisted landlines are already included and do not 	need to be registered</a:t>
            </a:r>
          </a:p>
          <a:p>
            <a:pPr>
              <a:buSzPct val="100000"/>
            </a:pPr>
            <a:r>
              <a:rPr lang="en-US" sz="2800" b="1" dirty="0" err="1">
                <a:solidFill>
                  <a:srgbClr val="C4161C"/>
                </a:solidFill>
                <a:latin typeface="Gill Sans MT" panose="020B0502020104020203" pitchFamily="34" charset="77"/>
              </a:rPr>
              <a:t>AlertSanDiego</a:t>
            </a:r>
            <a:r>
              <a:rPr lang="en-US" sz="2800" b="1" dirty="0">
                <a:solidFill>
                  <a:srgbClr val="C4161C"/>
                </a:solidFill>
                <a:latin typeface="Gill Sans MT" panose="020B0502020104020203" pitchFamily="34" charset="77"/>
              </a:rPr>
              <a:t> for American Sign Language (ASL): </a:t>
            </a:r>
          </a:p>
          <a:p>
            <a:pPr marL="475488" lvl="1" indent="0">
              <a:buNone/>
            </a:pPr>
            <a:r>
              <a:rPr lang="en-US" dirty="0">
                <a:latin typeface="Gill Sans MT" panose="020B0502020104020203" pitchFamily="34" charset="77"/>
              </a:rPr>
              <a:t>— 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</a:rPr>
              <a:t>Heat information in ASL, English voice, and text delivered to 	internet and video capable devices (computers, cell phones, 	smartphones, tablets, and wireless braille readers)</a:t>
            </a:r>
          </a:p>
        </p:txBody>
      </p:sp>
    </p:spTree>
    <p:extLst>
      <p:ext uri="{BB962C8B-B14F-4D97-AF65-F5344CB8AC3E}">
        <p14:creationId xmlns:p14="http://schemas.microsoft.com/office/powerpoint/2010/main" val="3550805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3E4E-6319-A560-F9E3-B27D0F1E00DF}"/>
              </a:ext>
            </a:extLst>
          </p:cNvPr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Google Shape;96;p2">
            <a:extLst>
              <a:ext uri="{FF2B5EF4-FFF2-40B4-BE49-F238E27FC236}">
                <a16:creationId xmlns:a16="http://schemas.microsoft.com/office/drawing/2014/main" id="{B9E4C7C4-2AD7-EE6E-9FF9-5A6F2EBB572A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1008360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STAYING INFORMED: Emergency Apps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8B20E3E-11D2-605D-150D-98DAFB917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5507" y="1479852"/>
            <a:ext cx="3980985" cy="3235583"/>
          </a:xfrm>
        </p:spPr>
        <p:txBody>
          <a:bodyPr anchor="t">
            <a:normAutofit/>
          </a:bodyPr>
          <a:lstStyle/>
          <a:p>
            <a:pPr marL="114300" indent="0" algn="ctr">
              <a:buNone/>
            </a:pP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</a:rPr>
              <a:t>Download these apps from the App Store or Google Play, and check them for heat information: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D986016-2006-176A-CCEC-37706DF44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79852"/>
            <a:ext cx="2461509" cy="5000546"/>
          </a:xfrm>
          <a:prstGeom prst="rect">
            <a:avLst/>
          </a:prstGeom>
        </p:spPr>
      </p:pic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0051531-F566-5E4F-2E16-0C797B540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2290" y="1459178"/>
            <a:ext cx="2563528" cy="50212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2D584E-F456-49B1-E409-2AC99D106C97}"/>
              </a:ext>
            </a:extLst>
          </p:cNvPr>
          <p:cNvSpPr txBox="1"/>
          <p:nvPr/>
        </p:nvSpPr>
        <p:spPr>
          <a:xfrm>
            <a:off x="3452112" y="5070371"/>
            <a:ext cx="1953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</a:rPr>
              <a:t>SD Emergency App</a:t>
            </a:r>
            <a:endParaRPr lang="en-US" sz="2400" dirty="0">
              <a:latin typeface="Gill Sans MT" panose="020B0502020104020203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7C799C-5963-1E82-49F0-3E4D67CC9EAF}"/>
              </a:ext>
            </a:extLst>
          </p:cNvPr>
          <p:cNvSpPr txBox="1"/>
          <p:nvPr/>
        </p:nvSpPr>
        <p:spPr>
          <a:xfrm>
            <a:off x="6278378" y="5075683"/>
            <a:ext cx="2461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</a:rPr>
              <a:t>OSHA-NIOSH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</a:rPr>
              <a:t>Heat Safety Tool App</a:t>
            </a: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54392EBE-9020-5A71-FEA1-8B13526FBF4A}"/>
              </a:ext>
            </a:extLst>
          </p:cNvPr>
          <p:cNvSpPr/>
          <p:nvPr/>
        </p:nvSpPr>
        <p:spPr>
          <a:xfrm rot="5400000">
            <a:off x="376988" y="3808854"/>
            <a:ext cx="770022" cy="611892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1BC44A7F-5880-77F0-D819-5FD6A6E3F232}"/>
              </a:ext>
            </a:extLst>
          </p:cNvPr>
          <p:cNvSpPr/>
          <p:nvPr/>
        </p:nvSpPr>
        <p:spPr>
          <a:xfrm rot="5400000">
            <a:off x="8604139" y="3204507"/>
            <a:ext cx="1322060" cy="1050565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0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DEBF6ADC104247B3E2B6C7763199BC" ma:contentTypeVersion="16" ma:contentTypeDescription="Create a new document." ma:contentTypeScope="" ma:versionID="a2e878631181b3be5b857df49045c5a8">
  <xsd:schema xmlns:xsd="http://www.w3.org/2001/XMLSchema" xmlns:xs="http://www.w3.org/2001/XMLSchema" xmlns:p="http://schemas.microsoft.com/office/2006/metadata/properties" xmlns:ns2="c6c8f678-ab9e-4f19-89e1-d6e4324e6d53" xmlns:ns3="2d3b1f8b-28e4-49e5-8fb0-80a37a78ab17" targetNamespace="http://schemas.microsoft.com/office/2006/metadata/properties" ma:root="true" ma:fieldsID="b5e70bf8abaa1947c296ed33de3d06f3" ns2:_="" ns3:_="">
    <xsd:import namespace="c6c8f678-ab9e-4f19-89e1-d6e4324e6d53"/>
    <xsd:import namespace="2d3b1f8b-28e4-49e5-8fb0-80a37a78ab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c8f678-ab9e-4f19-89e1-d6e4324e6d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b8cc222-65fd-42cc-aeaa-058f903907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3b1f8b-28e4-49e5-8fb0-80a37a78ab1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c4722d1-7716-4000-92ac-8d132ce25399}" ma:internalName="TaxCatchAll" ma:showField="CatchAllData" ma:web="2d3b1f8b-28e4-49e5-8fb0-80a37a78ab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DDBEC4-B0FF-4DCE-B97A-91CE1CDA9114}"/>
</file>

<file path=customXml/itemProps2.xml><?xml version="1.0" encoding="utf-8"?>
<ds:datastoreItem xmlns:ds="http://schemas.openxmlformats.org/officeDocument/2006/customXml" ds:itemID="{93F2B3F9-D050-459F-BD65-B351AC54C7C1}"/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1502</Words>
  <Application>Microsoft Office PowerPoint</Application>
  <PresentationFormat>Widescreen</PresentationFormat>
  <Paragraphs>176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Gill Sans</vt:lpstr>
      <vt:lpstr>Gill Sans MT</vt:lpstr>
      <vt:lpstr>Gill Sans Nova Light</vt:lpstr>
      <vt:lpstr>Segoe UI</vt:lpstr>
      <vt:lpstr>Wingdings 2</vt:lpstr>
      <vt:lpstr>Office Theme</vt:lpstr>
      <vt:lpstr>HEAT ILLNESSES: How to Prevent Them?</vt:lpstr>
      <vt:lpstr>OBJECTIVES</vt:lpstr>
      <vt:lpstr>CONVERSATION STARTER</vt:lpstr>
      <vt:lpstr>PowerPoint Presentation</vt:lpstr>
      <vt:lpstr>PowerPoint Presentation</vt:lpstr>
      <vt:lpstr>PowerPoint Presentation</vt:lpstr>
      <vt:lpstr>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Your Home and Community Cool</dc:title>
  <dc:creator>Kristin VanderMolen</dc:creator>
  <cp:lastModifiedBy>Kristin VanderMolen</cp:lastModifiedBy>
  <cp:revision>263</cp:revision>
  <dcterms:created xsi:type="dcterms:W3CDTF">2022-10-17T18:27:26Z</dcterms:created>
  <dcterms:modified xsi:type="dcterms:W3CDTF">2023-08-02T23:07:40Z</dcterms:modified>
</cp:coreProperties>
</file>