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Gill Sans Nova Light" panose="020B0302020104020203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X39zMdofYlHze5YekW0QTYCR+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73993" autoAdjust="0"/>
  </p:normalViewPr>
  <p:slideViewPr>
    <p:cSldViewPr snapToGrid="0">
      <p:cViewPr varScale="1">
        <p:scale>
          <a:sx n="81" d="100"/>
          <a:sy n="81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Sun = Sol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Earth = Tierra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Atmosphere = </a:t>
            </a:r>
            <a:r>
              <a:rPr lang="en-US" dirty="0" err="1"/>
              <a:t>Atmosfera</a:t>
            </a:r>
            <a:r>
              <a:rPr lang="en-US" dirty="0"/>
              <a:t> (there is a </a:t>
            </a:r>
            <a:r>
              <a:rPr lang="en-US" dirty="0" err="1"/>
              <a:t>til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Greenhouse Effect = </a:t>
            </a:r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Invernadero</a:t>
            </a:r>
            <a:endParaRPr dirty="0"/>
          </a:p>
        </p:txBody>
      </p:sp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038599" y="2075680"/>
            <a:ext cx="7644627" cy="214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r">
              <a:buSzPts val="4000"/>
            </a:pPr>
            <a:r>
              <a:rPr lang="en-US" sz="4000" b="1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OLAS DE CALOR:</a:t>
            </a:r>
            <a:br>
              <a:rPr lang="en-US" sz="4000" b="1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s-ES" sz="5400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¿Qué son y por qué </a:t>
            </a:r>
            <a:br>
              <a:rPr lang="es-ES" sz="5400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</a:br>
            <a:r>
              <a:rPr lang="es-ES" sz="5400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están cambiando?</a:t>
            </a:r>
            <a:endParaRPr dirty="0">
              <a:latin typeface="Gill Sans Nova Light" panose="020B0302020104020203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038598" y="4522828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75707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MÓDULO 1</a:t>
            </a:r>
            <a:endParaRPr b="1" dirty="0"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3769" y="1186543"/>
            <a:ext cx="7798231" cy="5687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838199" y="69741"/>
            <a:ext cx="11131194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OLAS DE CALOR EN EL
CONDADO DE SAN DIEGO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5091192" y="1825625"/>
            <a:ext cx="6044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 medida que el clima se calienta, las olas de calor en el condado de San Diego han cambiado y continuarán cambiando a ser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lvl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s-E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 frecuentes
Más intensas
De mayor duración
Más húmedas
Más cálidas por la noche</a:t>
            </a:r>
            <a:endParaRPr dirty="0"/>
          </a:p>
        </p:txBody>
      </p:sp>
      <p:pic>
        <p:nvPicPr>
          <p:cNvPr id="168" name="Google Shape;168;p4" descr="A picture containing colorfu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708" y="1825625"/>
            <a:ext cx="4014061" cy="401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669851" y="1369627"/>
            <a:ext cx="4711700" cy="49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>
              <a:buNone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 un ejemplo de mayor intensidad, una ola de calor de julio de 2023 en el suroeste de los Estados Unidos elevó las temperaturas en el condado de San Diego a una gama de 104-121</a:t>
            </a: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°F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838199" y="69741"/>
            <a:ext cx="11131194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AUMENTO DE LA FRECUENCIA
E INTENSIDAD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6" descr="A screenshot of a news arti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9264" y="1251059"/>
            <a:ext cx="47117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893" y="1172638"/>
            <a:ext cx="7804107" cy="56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838199" y="0"/>
            <a:ext cx="10903527" cy="118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AUMENTO DE LA HUMEDAD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38199" y="1186542"/>
            <a:ext cx="7043057" cy="56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00000"/>
              </a:lnSpc>
              <a:buSzPts val="2400"/>
            </a:pP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humedad relativa (HR) es la cantidad de humedad que hay en el aire en comparación con la cantidad máxima de humedad que podría existir en el aire a una temperatura determinada.
La combinación de temperatura alta y HR alta puede hacer que el aire se sienta MUCHO más caliente, por ejemplo:</a:t>
            </a: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— </a:t>
            </a:r>
            <a:r>
              <a:rPr lang="es-E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 un día de 100°F con 40% de HR, puede 	sentirse como 110°F</a:t>
            </a:r>
            <a:endParaRPr dirty="0">
              <a:latin typeface="Gill Sans MT" panose="020B0502020104020203" pitchFamily="34" charset="77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— </a:t>
            </a:r>
            <a:r>
              <a:rPr lang="es-E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 un día de 105°F con 40% de HR, 	puede  	sentirse como 115 F</a:t>
            </a:r>
            <a:endParaRPr lang="es-ES" sz="2400" dirty="0">
              <a:latin typeface="Gill Sans MT" panose="020B0502020104020203" pitchFamily="34" charset="77"/>
            </a:endParaRPr>
          </a:p>
          <a:p>
            <a:pPr lvl="0">
              <a:lnSpc>
                <a:spcPct val="110000"/>
              </a:lnSpc>
              <a:buSzPts val="2400"/>
            </a:pPr>
            <a:r>
              <a:rPr lang="es-E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 lo tanto, es especialmente importante tener cuidado cuando hace calor y humedad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sz="24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-2" y="0"/>
            <a:ext cx="12192001" cy="11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0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TEMPERATURAS NOCTURNAS MÁS CÁLIDAS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532083" y="1125404"/>
            <a:ext cx="11127830" cy="56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SzPts val="2800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Las temperaturas diurnas más altas en el condado de San Diego generalmente ocurren de: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Costa: junio-octubre
— Tierra adentro: mayo-octubre</a:t>
            </a:r>
          </a:p>
          <a:p>
            <a:pPr indent="-346075">
              <a:lnSpc>
                <a:spcPct val="100000"/>
              </a:lnSpc>
              <a:buSzPts val="2800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Las temperaturas nocturnas más altas en el condado de San Diego generalmente ocurren de: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— Costa: julio-septiembre
     — Tierra adentro: julio-septiembre</a:t>
            </a:r>
          </a:p>
          <a:p>
            <a:pPr indent="-457200">
              <a:lnSpc>
                <a:spcPct val="100000"/>
              </a:lnSpc>
              <a:buSzPts val="2800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reducción del enfriamiento por la noche puede dificultar que el cuerpo se enfríe. También puede interrumpir el sueño, que desempeña un papel fundamental en la restauración y el mantenimiento del cuerpo.</a:t>
            </a:r>
            <a:endParaRPr lang="es-E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4918844" y="1039736"/>
            <a:ext cx="6921063" cy="58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SzPts val="2800"/>
            </a:pPr>
            <a:r>
              <a:rPr lang="es-ES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La temperatura media anual está aumentando</a:t>
            </a:r>
          </a:p>
          <a:p>
            <a:pPr lvl="0">
              <a:buClr>
                <a:schemeClr val="accent2"/>
              </a:buClr>
              <a:buSzPts val="2800"/>
            </a:pPr>
            <a:r>
              <a:rPr lang="es-ES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A medida que el clima se calienta, las olas de calor en el condado de San Diego han cambiado y continuarán cambiando a ser:</a:t>
            </a:r>
          </a:p>
          <a:p>
            <a:pPr marL="114300" lv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800"/>
              <a:buNone/>
            </a:pPr>
            <a:r>
              <a:rPr lang="en-U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— </a:t>
            </a:r>
            <a:r>
              <a:rPr lang="es-ES" sz="24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 frecuentes
     — Más intensas
     — De mayor duración
     — Más húmedas
     — Más cálidas por la noche</a:t>
            </a:r>
          </a:p>
          <a:p>
            <a:pPr>
              <a:buClr>
                <a:schemeClr val="accent2"/>
              </a:buClr>
              <a:buSzPts val="2800"/>
            </a:pPr>
            <a:r>
              <a:rPr lang="es-ES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El calor es un problema grave: es la causa # 1 de las muertes relacionadas con el clima en los Estados Unidos</a:t>
            </a:r>
            <a:endParaRPr lang="es-ES" dirty="0">
              <a:latin typeface="Gill Sans Nova Light" panose="020B0302020104020203" pitchFamily="34" charset="0"/>
            </a:endParaRPr>
          </a:p>
          <a:p>
            <a:pPr marL="114300" lvl="0" indent="0">
              <a:buClr>
                <a:schemeClr val="accent2"/>
              </a:buClr>
              <a:buSzPts val="2800"/>
              <a:buNone/>
            </a:pPr>
            <a:endParaRPr lang="es-ES" sz="2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RESUMEN</a:t>
            </a:r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MX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aquí...</a:t>
            </a:r>
            <a:endParaRPr lang="es-MX" sz="2800" dirty="0"/>
          </a:p>
        </p:txBody>
      </p:sp>
      <p:sp>
        <p:nvSpPr>
          <p:cNvPr id="208" name="Google Shape;208;p3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MX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aquí...</a:t>
            </a:r>
            <a:endParaRPr lang="es-MX" sz="2800" dirty="0"/>
          </a:p>
        </p:txBody>
      </p:sp>
      <p:sp>
        <p:nvSpPr>
          <p:cNvPr id="215" name="Google Shape;215;p3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lang="en-US"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MX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aquí...</a:t>
            </a:r>
            <a:endParaRPr lang="es-MX" sz="2800" dirty="0"/>
          </a:p>
        </p:txBody>
      </p:sp>
      <p:sp>
        <p:nvSpPr>
          <p:cNvPr id="222" name="Google Shape;222;p3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lang="en-US"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121"/>
            <a:ext cx="12188858" cy="685623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1051560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>
              <a:spcBef>
                <a:spcPts val="1200"/>
              </a:spcBef>
              <a:buClr>
                <a:srgbClr val="A1490C"/>
              </a:buClr>
              <a:buSzPts val="2800"/>
              <a:buFont typeface="Arial"/>
              <a:buAutoNum type="arabicPeriod"/>
            </a:pPr>
            <a:r>
              <a:rPr lang="es-ES" sz="3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Entender por qué la Tierra se está calentando
Definir las olas de calor
Comprender cómo el calentamiento influye en las olas de calor</a:t>
            </a:r>
            <a:endParaRPr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just">
              <a:buSzPts val="4400"/>
            </a:pPr>
            <a:r>
              <a:rPr lang="en-US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OBJETIVOS</a:t>
            </a:r>
            <a:endParaRPr b="1" dirty="0">
              <a:solidFill>
                <a:schemeClr val="lt1"/>
              </a:solidFill>
              <a:latin typeface="Gill Sans MT" panose="020B0502020104020203" pitchFamily="34" charset="77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b="1" dirty="0"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5814645" y="820616"/>
            <a:ext cx="5369911" cy="535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s-ES" sz="4000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¿Cuáles creen que son las causas principales de las muertes relacionadas con el clima en los Estados Unidos?</a:t>
            </a:r>
            <a:endParaRPr dirty="0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4396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838200" y="15503"/>
            <a:ext cx="10970172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CAUSAS PRINCIPALES DE LAS MUERTES RELACIONADAS CON EL CLIMA EN LOS EE.UU.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683220" y="1202046"/>
            <a:ext cx="6364852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>
              <a:buNone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 un promedio de más de 30 años (1993-2022), estas son las causas principales de las muertes relacionadas con el clima en los Estados Unidos: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lvl="0">
              <a:spcBef>
                <a:spcPts val="0"/>
              </a:spcBef>
              <a:buSzPts val="2800"/>
            </a:pPr>
            <a:r>
              <a:rPr lang="es-E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
Inundación
Tornado
Huracán
Frío
Relámpago
Invierno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082" y="1183412"/>
            <a:ext cx="7780918" cy="567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838200" y="15503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 TIERRA MÁS CÁLIDA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683220" y="1202046"/>
            <a:ext cx="72771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lvl="0">
              <a:buSzPts val="2800"/>
            </a:pPr>
            <a:r>
              <a:rPr lang="es-ES" dirty="0">
                <a:solidFill>
                  <a:schemeClr val="tx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s-ES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s-ES" b="1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calentamiento global </a:t>
            </a:r>
            <a:r>
              <a:rPr lang="es-ES" dirty="0">
                <a:solidFill>
                  <a:schemeClr val="tx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 el calentamiento a largo plazo de la superficie de la Tierra desde el período preindustrial (1850-1900).
Desde entonces, la temperatura promedio anual ha aumentado en ~ 0.14 ° F por década (o ~ 2 F en total).
Para fines de siglo, se espera que la temperatura promedio anual aumente aún más, en ~ 4-6°F (o posiblemente hasta ~ 7-9°F).
En comparación, hace unos 20,000 años en el pico de la última edad de hielo, las temperaturas globales eran ~ 10°F más frías de lo que son hoy.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E7D6B-64AE-26D8-9B8D-0ABD0C36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60" y="683989"/>
            <a:ext cx="6858000" cy="6858000"/>
          </a:xfrm>
          <a:prstGeom prst="rect">
            <a:avLst/>
          </a:prstGeom>
        </p:spPr>
      </p:pic>
      <p:sp>
        <p:nvSpPr>
          <p:cNvPr id="131" name="Google Shape;131;p14"/>
          <p:cNvSpPr/>
          <p:nvPr/>
        </p:nvSpPr>
        <p:spPr>
          <a:xfrm>
            <a:off x="0" y="-313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0" y="15503"/>
            <a:ext cx="121920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" sz="395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¿POR QUÉ SE ESTÁ CALENTANDO LA TIERRA?</a:t>
            </a:r>
            <a:endParaRPr sz="39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"/>
          </p:nvPr>
        </p:nvSpPr>
        <p:spPr>
          <a:xfrm>
            <a:off x="683220" y="1202046"/>
            <a:ext cx="72771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2800"/>
            </a:pP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s-ES" b="1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efecto invernadero </a:t>
            </a:r>
            <a:r>
              <a:rPr lang="es-E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 un proceso que ocurre cuando los gases en la atmósfera de la Tierra atrapan el calor del sol.
Ejemplos de "gases de efecto invernadero" incluyen dióxido de carbono, metano, óxido nitroso y gases fluorados.
Cuantos más gases de efecto invernadero, más calor atrapado, más caliente se vuelve la Tierra.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0" y="-9625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767165" y="1"/>
            <a:ext cx="11067607" cy="117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1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OLAS DE CALOR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46698" y="1607786"/>
            <a:ext cx="11098604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57200">
              <a:buSzPts val="2800"/>
              <a:buFont typeface="Arial"/>
              <a:buChar char="•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 </a:t>
            </a:r>
            <a:r>
              <a:rPr lang="es-ES" sz="2800" b="1" dirty="0">
                <a:solidFill>
                  <a:srgbClr val="A1490C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ola de calor </a:t>
            </a: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 un período de clima inusualmente caluroso que generalmente dura más de dos días.
El calentamiento global aumenta la frecuencia, la duración y la intensidad de las olas de calor y también puede hacerlas más húmedas y calurosas por la noche.
Las olas de calor pueden tener un gran impacto en la salud humana. En 2006, una ola de calor sin precedentes en California resultó en:</a:t>
            </a:r>
          </a:p>
          <a:p>
            <a:pPr marL="4572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~5,594 visitas excesivas al departamento de emergencias a lo largo de la costa sur (incluida la costa del condado de San Diego)</a:t>
            </a:r>
          </a:p>
          <a:p>
            <a:pPr marL="4572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~861 visitas excesivas al departamento de emergencias en el desierto del sur (incluido el interior del condado de San Diego)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b="1"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600"/>
              </a:spcBef>
              <a:buClr>
                <a:schemeClr val="accent2"/>
              </a:buClr>
              <a:buSzPts val="2800"/>
              <a:buNone/>
            </a:pPr>
            <a:r>
              <a:rPr lang="es-ES" sz="4000" dirty="0">
                <a:latin typeface="Gill Sans Nova Light" panose="020B0302020104020203" pitchFamily="34" charset="0"/>
                <a:ea typeface="Gill Sans"/>
                <a:cs typeface="Gill Sans"/>
                <a:sym typeface="Gill Sans"/>
              </a:rPr>
              <a:t>¿Han experimentado una ola de calor en el condado de San Diego? Si es así, ¿cómo estuvo la experiencia?</a:t>
            </a:r>
            <a:endParaRPr dirty="0">
              <a:latin typeface="Gill Sans Nova Light" panose="020B03020201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A149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1" y="23252"/>
            <a:ext cx="121920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s-ES" sz="4100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 CONDADO DE SAN DIEGO MÁS CÁLIDO</a:t>
            </a:r>
            <a:endParaRPr sz="4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807204" y="1596951"/>
            <a:ext cx="7573316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lvl="0" indent="-457200">
              <a:buSzPts val="2800"/>
              <a:buFont typeface="Arial"/>
              <a:buChar char="•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Las temperaturas en el condado de San Diego han aumentado y se espera que continúen aumentando.
Históricamente, el promedio de los días más calurosos por año ha sido</a:t>
            </a:r>
          </a:p>
          <a:p>
            <a:pPr marL="4572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Costa: 90-100°F </a:t>
            </a:r>
          </a:p>
          <a:p>
            <a:pPr marL="4572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Tierra adentro: 105-115°F</a:t>
            </a:r>
          </a:p>
          <a:p>
            <a:pPr marL="457200" indent="-457200">
              <a:buSzPts val="2800"/>
              <a:buFont typeface="Arial" panose="020B0604020202020204" pitchFamily="34" charset="0"/>
              <a:buChar char="•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 finales de siglo, el promedio de los días más calurosos por año podría aumentar a:</a:t>
            </a:r>
          </a:p>
          <a:p>
            <a:pPr marL="3937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Costa: 100-110°F</a:t>
            </a:r>
          </a:p>
          <a:p>
            <a:pPr marL="393700" lvl="0">
              <a:buSzPts val="2800"/>
            </a:pPr>
            <a:r>
              <a:rPr lang="es-E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Tierra adentro: 110-125°F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589AD-AC17-4606-BFB6-C9467E97DDA7}"/>
</file>

<file path=customXml/itemProps2.xml><?xml version="1.0" encoding="utf-8"?>
<ds:datastoreItem xmlns:ds="http://schemas.openxmlformats.org/officeDocument/2006/customXml" ds:itemID="{7C9C2661-A1A9-42BA-BB8D-7F9B7CCABD8F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996</Words>
  <Application>Microsoft Office PowerPoint</Application>
  <PresentationFormat>Widescreen</PresentationFormat>
  <Paragraphs>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Gill Sans Nova Light</vt:lpstr>
      <vt:lpstr>Calibri</vt:lpstr>
      <vt:lpstr>Arial</vt:lpstr>
      <vt:lpstr>Gill Sans MT</vt:lpstr>
      <vt:lpstr>Office Theme</vt:lpstr>
      <vt:lpstr>OLAS DE CALOR: ¿Qué son y por qué  están cambiando?</vt:lpstr>
      <vt:lpstr>OBJETIVOS</vt:lpstr>
      <vt:lpstr>INICIADOR DE CONVERSACIÓN</vt:lpstr>
      <vt:lpstr>PowerPoint Presentation</vt:lpstr>
      <vt:lpstr>PowerPoint Presentation</vt:lpstr>
      <vt:lpstr>PowerPoint Presentation</vt:lpstr>
      <vt:lpstr>PowerPoint Presentation</vt:lpstr>
      <vt:lpstr>INICIADOR DE CONVERSACIÓN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OLAS DE CALOR: ¿Qué son y por qué están cambiando?</dc:title>
  <dc:creator>Kristin VanderMolen</dc:creator>
  <cp:lastModifiedBy>Kristin VanderMolen</cp:lastModifiedBy>
  <cp:revision>20</cp:revision>
  <dcterms:created xsi:type="dcterms:W3CDTF">2022-09-17T18:55:37Z</dcterms:created>
  <dcterms:modified xsi:type="dcterms:W3CDTF">2023-08-30T17:29:30Z</dcterms:modified>
</cp:coreProperties>
</file>