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Gill Sans" panose="020B0604020202020204" charset="0"/>
      <p:regular r:id="rId24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6" roundtripDataSignature="AMtx7mic232WWo7S4J4PNqVnp24NYcC5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32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62" name="Google Shape;162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72" name="Google Shape;172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81" name="Google Shape;181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90" name="Google Shape;190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98" name="Google Shape;19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" name="Google Shape;12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37" name="Google Shape;137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6" name="Google Shape;146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3" name="Google Shape;15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>
            <a:spLocks noGrp="1"/>
          </p:cNvSpPr>
          <p:nvPr>
            <p:ph type="ctrTitle"/>
          </p:nvPr>
        </p:nvSpPr>
        <p:spPr>
          <a:xfrm>
            <a:off x="4629150" y="1939150"/>
            <a:ext cx="7054200" cy="27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>
              <a:solidFill>
                <a:srgbClr val="202124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>
                <a:solidFill>
                  <a:srgbClr val="A1490C"/>
                </a:solidFill>
                <a:latin typeface="Arial"/>
                <a:ea typeface="Arial"/>
                <a:cs typeface="Arial"/>
                <a:sym typeface="Arial"/>
              </a:rPr>
              <a:t>SÓNG NHIỆT:</a:t>
            </a:r>
            <a:br>
              <a:rPr lang="en-US" sz="4000" b="1">
                <a:solidFill>
                  <a:srgbClr val="A1490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5400">
                <a:latin typeface="Arial"/>
                <a:ea typeface="Arial"/>
                <a:cs typeface="Arial"/>
                <a:sym typeface="Arial"/>
              </a:rPr>
              <a:t>Chúng là gì &amp; Tại Sao Chúng Lại Thay Đối?</a:t>
            </a:r>
            <a:endParaRPr sz="5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 txBox="1">
            <a:spLocks noGrp="1"/>
          </p:cNvSpPr>
          <p:nvPr>
            <p:ph type="subTitle" idx="1"/>
          </p:nvPr>
        </p:nvSpPr>
        <p:spPr>
          <a:xfrm>
            <a:off x="4038600" y="4782320"/>
            <a:ext cx="7644627" cy="1329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400"/>
              <a:buNone/>
            </a:pPr>
            <a:r>
              <a:rPr lang="en-US" b="1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BÀI 1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"/>
          <p:cNvSpPr/>
          <p:nvPr/>
        </p:nvSpPr>
        <p:spPr>
          <a:xfrm>
            <a:off x="0" y="0"/>
            <a:ext cx="12192000" cy="1186543"/>
          </a:xfrm>
          <a:prstGeom prst="rect">
            <a:avLst/>
          </a:prstGeom>
          <a:solidFill>
            <a:srgbClr val="A149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5" name="Google Shape;16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93769" y="1186543"/>
            <a:ext cx="7798231" cy="5687213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4"/>
          <p:cNvSpPr txBox="1"/>
          <p:nvPr/>
        </p:nvSpPr>
        <p:spPr>
          <a:xfrm>
            <a:off x="838199" y="69741"/>
            <a:ext cx="11131194" cy="1186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>
                <a:solidFill>
                  <a:schemeClr val="lt1"/>
                </a:solidFill>
              </a:rPr>
              <a:t>SÓNG NHIỆT TRONG</a:t>
            </a:r>
            <a:endParaRPr sz="4400" b="1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>
                <a:solidFill>
                  <a:schemeClr val="lt1"/>
                </a:solidFill>
              </a:rPr>
              <a:t>QUẬN SAN DIEGO</a:t>
            </a:r>
            <a:endParaRPr sz="4400" b="1">
              <a:solidFill>
                <a:schemeClr val="lt1"/>
              </a:solidFill>
            </a:endParaRPr>
          </a:p>
        </p:txBody>
      </p:sp>
      <p:sp>
        <p:nvSpPr>
          <p:cNvPr id="167" name="Google Shape;167;p4"/>
          <p:cNvSpPr txBox="1">
            <a:spLocks noGrp="1"/>
          </p:cNvSpPr>
          <p:nvPr>
            <p:ph type="body" idx="1"/>
          </p:nvPr>
        </p:nvSpPr>
        <p:spPr>
          <a:xfrm>
            <a:off x="5091192" y="1825625"/>
            <a:ext cx="604434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Khi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khí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hậu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ấm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lên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các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đợt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nắng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nóng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ở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Quận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San Diego </a:t>
            </a:r>
            <a:r>
              <a:rPr lang="en-US" b="1" i="1" dirty="0" err="1">
                <a:latin typeface="Arial"/>
                <a:ea typeface="Arial"/>
                <a:cs typeface="Arial"/>
                <a:sym typeface="Arial"/>
              </a:rPr>
              <a:t>đã</a:t>
            </a:r>
            <a:r>
              <a:rPr lang="en-US" b="1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i="1" dirty="0" err="1">
                <a:latin typeface="Arial"/>
                <a:ea typeface="Arial"/>
                <a:cs typeface="Arial"/>
                <a:sym typeface="Arial"/>
              </a:rPr>
              <a:t>và</a:t>
            </a:r>
            <a:r>
              <a:rPr lang="en-US" b="1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i="1" dirty="0" err="1">
                <a:latin typeface="Arial"/>
                <a:ea typeface="Arial"/>
                <a:cs typeface="Arial"/>
                <a:sym typeface="Arial"/>
              </a:rPr>
              <a:t>sẽ</a:t>
            </a:r>
            <a:r>
              <a:rPr lang="en-US" b="1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i="1" dirty="0" err="1">
                <a:latin typeface="Arial"/>
                <a:ea typeface="Arial"/>
                <a:cs typeface="Arial"/>
                <a:sym typeface="Arial"/>
              </a:rPr>
              <a:t>tiếp</a:t>
            </a:r>
            <a:r>
              <a:rPr lang="en-US" b="1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i="1" dirty="0" err="1">
                <a:latin typeface="Arial"/>
                <a:ea typeface="Arial"/>
                <a:cs typeface="Arial"/>
                <a:sym typeface="Arial"/>
              </a:rPr>
              <a:t>tục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trở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thành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: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Thường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xuyên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hơn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Dữ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dội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hơn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Thời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lượng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dài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hơn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 err="1">
                <a:latin typeface="Gill Sans" panose="020B0604020202020204" charset="0"/>
                <a:ea typeface="Arial"/>
                <a:cs typeface="Arial"/>
                <a:sym typeface="Arial"/>
              </a:rPr>
              <a:t>Ẩm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hơn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Ấm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áp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hơn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vào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ban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đêm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" name="Google Shape;168;p4" descr="A picture containing colorful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9708" y="1825625"/>
            <a:ext cx="4014061" cy="40140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6"/>
          <p:cNvSpPr txBox="1">
            <a:spLocks noGrp="1"/>
          </p:cNvSpPr>
          <p:nvPr>
            <p:ph type="body" idx="1"/>
          </p:nvPr>
        </p:nvSpPr>
        <p:spPr>
          <a:xfrm>
            <a:off x="669851" y="1369627"/>
            <a:ext cx="4834304" cy="494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Trong một ví dụ về cường độ gia tăng, một đợt nắng nóng vào tháng 7 năm 2023 ở Tây Nam Hoa Kỳ đã đẩy nhiệt độ ở Hạt San Diego lên mức 104-121.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6"/>
          <p:cNvSpPr/>
          <p:nvPr/>
        </p:nvSpPr>
        <p:spPr>
          <a:xfrm>
            <a:off x="0" y="0"/>
            <a:ext cx="12192000" cy="1186543"/>
          </a:xfrm>
          <a:prstGeom prst="rect">
            <a:avLst/>
          </a:prstGeom>
          <a:solidFill>
            <a:srgbClr val="A149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6"/>
          <p:cNvSpPr txBox="1"/>
          <p:nvPr/>
        </p:nvSpPr>
        <p:spPr>
          <a:xfrm>
            <a:off x="838200" y="140825"/>
            <a:ext cx="11131200" cy="11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>
                <a:solidFill>
                  <a:schemeClr val="lt1"/>
                </a:solidFill>
              </a:rPr>
              <a:t>TẦN SỐ TĂNG &amp; CƯỜNG ĐỘ</a:t>
            </a:r>
            <a:endParaRPr sz="4400" b="1">
              <a:solidFill>
                <a:schemeClr val="lt1"/>
              </a:solidFill>
            </a:endParaRPr>
          </a:p>
        </p:txBody>
      </p:sp>
      <p:pic>
        <p:nvPicPr>
          <p:cNvPr id="177" name="Google Shape;177;p6" descr="A screenshot of a news artic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99264" y="1251059"/>
            <a:ext cx="4711700" cy="553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87893" y="1172638"/>
            <a:ext cx="7804107" cy="5691499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7"/>
          <p:cNvSpPr/>
          <p:nvPr/>
        </p:nvSpPr>
        <p:spPr>
          <a:xfrm>
            <a:off x="0" y="0"/>
            <a:ext cx="12192000" cy="1186543"/>
          </a:xfrm>
          <a:prstGeom prst="rect">
            <a:avLst/>
          </a:prstGeom>
          <a:solidFill>
            <a:srgbClr val="A149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7"/>
          <p:cNvSpPr txBox="1"/>
          <p:nvPr/>
        </p:nvSpPr>
        <p:spPr>
          <a:xfrm>
            <a:off x="838199" y="0"/>
            <a:ext cx="10903500" cy="11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>
                <a:solidFill>
                  <a:schemeClr val="lt1"/>
                </a:solidFill>
              </a:rPr>
              <a:t>ĐỘ ẨM TĂNG</a:t>
            </a:r>
            <a:endParaRPr sz="44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186" name="Google Shape;186;p7"/>
          <p:cNvSpPr txBox="1">
            <a:spLocks noGrp="1"/>
          </p:cNvSpPr>
          <p:nvPr>
            <p:ph type="body" idx="1"/>
          </p:nvPr>
        </p:nvSpPr>
        <p:spPr>
          <a:xfrm>
            <a:off x="838200" y="1186550"/>
            <a:ext cx="7270800" cy="56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Độ ẩm tương đối (Relative Humidity - RH) là lượng ẩm trong không khí so với lượng ẩm tối đa có thể tồn tại trong không khí ở một nhiệt độ nhất định.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Sự kết hợp giữa nhiệt độ cao và RH cao có thể làm cho không khí nóng hơn RẤT NHIỀU, ví dụ: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— Vào một ngày 100°F với 40% RH, nhiệt độ   có thể giống như 110°F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— Vào một ngày 105°F với 40% RH, nhiệt độ có thể giống như 115°F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Vì vậy, điều đặc biệt quan trọng là phải cẩn thận khi trời vừa nóng vừa ẩm.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9600" y="1189625"/>
            <a:ext cx="7772400" cy="566837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8"/>
          <p:cNvSpPr/>
          <p:nvPr/>
        </p:nvSpPr>
        <p:spPr>
          <a:xfrm>
            <a:off x="0" y="0"/>
            <a:ext cx="12192000" cy="1186543"/>
          </a:xfrm>
          <a:prstGeom prst="rect">
            <a:avLst/>
          </a:prstGeom>
          <a:solidFill>
            <a:srgbClr val="A149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8"/>
          <p:cNvSpPr txBox="1"/>
          <p:nvPr/>
        </p:nvSpPr>
        <p:spPr>
          <a:xfrm>
            <a:off x="-2" y="0"/>
            <a:ext cx="12192001" cy="1183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>
                <a:solidFill>
                  <a:schemeClr val="lt1"/>
                </a:solidFill>
              </a:rPr>
              <a:t>      NHIỆT ĐỘ BAN ĐÊM ẤM HƠN</a:t>
            </a:r>
            <a:endParaRPr sz="4400" b="1" i="0" u="none" strike="noStrike" cap="none">
              <a:solidFill>
                <a:schemeClr val="lt1"/>
              </a:solidFill>
            </a:endParaRPr>
          </a:p>
        </p:txBody>
      </p:sp>
      <p:sp>
        <p:nvSpPr>
          <p:cNvPr id="195" name="Google Shape;195;p8"/>
          <p:cNvSpPr txBox="1">
            <a:spLocks noGrp="1"/>
          </p:cNvSpPr>
          <p:nvPr>
            <p:ph type="body" idx="1"/>
          </p:nvPr>
        </p:nvSpPr>
        <p:spPr>
          <a:xfrm>
            <a:off x="838200" y="1186550"/>
            <a:ext cx="10420200" cy="56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dirty="0" err="1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Nhiệt</a:t>
            </a:r>
            <a:r>
              <a:rPr lang="en-US" dirty="0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độ</a:t>
            </a:r>
            <a:r>
              <a:rPr lang="en-US" dirty="0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 ban </a:t>
            </a:r>
            <a:r>
              <a:rPr lang="en-US" dirty="0" err="1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ngày</a:t>
            </a:r>
            <a:r>
              <a:rPr lang="en-US" dirty="0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cao</a:t>
            </a:r>
            <a:r>
              <a:rPr lang="en-US" dirty="0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nhất</a:t>
            </a:r>
            <a:r>
              <a:rPr lang="en-US" dirty="0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 ở </a:t>
            </a:r>
            <a:r>
              <a:rPr lang="en-US" dirty="0" err="1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Quận</a:t>
            </a:r>
            <a:r>
              <a:rPr lang="en-US" dirty="0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 San Diego </a:t>
            </a:r>
            <a:r>
              <a:rPr lang="en-US" dirty="0" err="1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thường</a:t>
            </a:r>
            <a:r>
              <a:rPr lang="en-US" dirty="0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xảy</a:t>
            </a:r>
            <a:r>
              <a:rPr lang="en-US" dirty="0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ra</a:t>
            </a:r>
            <a:r>
              <a:rPr lang="en-US" dirty="0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trong</a:t>
            </a:r>
            <a:r>
              <a:rPr lang="en-US" dirty="0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thời</a:t>
            </a:r>
            <a:r>
              <a:rPr lang="en-US" dirty="0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gian</a:t>
            </a:r>
            <a:r>
              <a:rPr lang="en-US" dirty="0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:</a:t>
            </a:r>
            <a:endParaRPr dirty="0">
              <a:solidFill>
                <a:srgbClr val="000000"/>
              </a:solidFill>
              <a:latin typeface="Gill Sans" panose="020B0604020202020204" charset="0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— </a:t>
            </a:r>
            <a:r>
              <a:rPr lang="en-US" sz="2400" dirty="0" err="1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Bờ</a:t>
            </a:r>
            <a:r>
              <a:rPr lang="en-US" sz="2400" dirty="0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biển</a:t>
            </a:r>
            <a:r>
              <a:rPr lang="en-US" sz="2400" dirty="0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: </a:t>
            </a:r>
            <a:r>
              <a:rPr lang="en-US" sz="2400" dirty="0" err="1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Tháng</a:t>
            </a:r>
            <a:r>
              <a:rPr lang="en-US" sz="2400" dirty="0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 6 -10</a:t>
            </a:r>
            <a:endParaRPr sz="2400" dirty="0">
              <a:solidFill>
                <a:srgbClr val="000000"/>
              </a:solidFill>
              <a:latin typeface="Gill Sans" panose="020B0604020202020204" charset="0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— </a:t>
            </a:r>
            <a:r>
              <a:rPr lang="en-US" sz="2400" dirty="0" err="1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Nội</a:t>
            </a:r>
            <a:r>
              <a:rPr lang="en-US" sz="2400" dirty="0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địa</a:t>
            </a:r>
            <a:r>
              <a:rPr lang="en-US" sz="2400" dirty="0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: </a:t>
            </a:r>
            <a:r>
              <a:rPr lang="en-US" sz="2400" dirty="0" err="1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Tháng</a:t>
            </a:r>
            <a:r>
              <a:rPr lang="en-US" sz="2400" dirty="0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 5-10</a:t>
            </a:r>
            <a:endParaRPr sz="2400" dirty="0">
              <a:solidFill>
                <a:srgbClr val="000000"/>
              </a:solidFill>
              <a:latin typeface="Gill Sans" panose="020B0604020202020204" charset="0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dirty="0" err="1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Nhiệt</a:t>
            </a:r>
            <a:r>
              <a:rPr lang="en-US" dirty="0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độ</a:t>
            </a:r>
            <a:r>
              <a:rPr lang="en-US" dirty="0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 ban </a:t>
            </a:r>
            <a:r>
              <a:rPr lang="en-US" dirty="0" err="1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đêm</a:t>
            </a:r>
            <a:r>
              <a:rPr lang="en-US" dirty="0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cao</a:t>
            </a:r>
            <a:r>
              <a:rPr lang="en-US" dirty="0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nhất</a:t>
            </a:r>
            <a:r>
              <a:rPr lang="en-US" dirty="0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 ở </a:t>
            </a:r>
            <a:r>
              <a:rPr lang="en-US" dirty="0" err="1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Quận</a:t>
            </a:r>
            <a:r>
              <a:rPr lang="en-US" dirty="0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 San Diego </a:t>
            </a:r>
            <a:r>
              <a:rPr lang="en-US" dirty="0" err="1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thường</a:t>
            </a:r>
            <a:r>
              <a:rPr lang="en-US" dirty="0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xảy</a:t>
            </a:r>
            <a:r>
              <a:rPr lang="en-US" dirty="0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ra</a:t>
            </a:r>
            <a:r>
              <a:rPr lang="en-US" dirty="0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trong</a:t>
            </a:r>
            <a:r>
              <a:rPr lang="en-US" dirty="0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thời</a:t>
            </a:r>
            <a:r>
              <a:rPr lang="en-US" dirty="0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gian</a:t>
            </a:r>
            <a:r>
              <a:rPr lang="en-US" dirty="0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:</a:t>
            </a:r>
            <a:endParaRPr dirty="0">
              <a:solidFill>
                <a:srgbClr val="000000"/>
              </a:solidFill>
              <a:latin typeface="Gill Sans" panose="020B0604020202020204" charset="0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— </a:t>
            </a:r>
            <a:r>
              <a:rPr lang="en-US" sz="2400" dirty="0" err="1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Bờ</a:t>
            </a:r>
            <a:r>
              <a:rPr lang="en-US" sz="2400" dirty="0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biển</a:t>
            </a:r>
            <a:r>
              <a:rPr lang="en-US" sz="2400" dirty="0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: </a:t>
            </a:r>
            <a:r>
              <a:rPr lang="en-US" sz="2400" dirty="0" err="1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Tháng</a:t>
            </a:r>
            <a:r>
              <a:rPr lang="en-US" sz="2400" dirty="0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 7-9</a:t>
            </a:r>
            <a:endParaRPr sz="2400" dirty="0">
              <a:solidFill>
                <a:srgbClr val="000000"/>
              </a:solidFill>
              <a:latin typeface="Gill Sans" panose="020B0604020202020204" charset="0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— </a:t>
            </a:r>
            <a:r>
              <a:rPr lang="en-US" sz="2400" dirty="0" err="1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Nội</a:t>
            </a:r>
            <a:r>
              <a:rPr lang="en-US" sz="2400" dirty="0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địa</a:t>
            </a:r>
            <a:r>
              <a:rPr lang="en-US" sz="2400" dirty="0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: </a:t>
            </a:r>
            <a:r>
              <a:rPr lang="en-US" sz="2400" dirty="0" err="1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Tháng</a:t>
            </a:r>
            <a:r>
              <a:rPr lang="en-US" sz="2400" dirty="0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 7-9</a:t>
            </a:r>
            <a:endParaRPr sz="2400" dirty="0">
              <a:solidFill>
                <a:srgbClr val="000000"/>
              </a:solidFill>
              <a:latin typeface="Gill Sans" panose="020B0604020202020204" charset="0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dirty="0" err="1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Giảm</a:t>
            </a:r>
            <a:r>
              <a:rPr lang="en-US" dirty="0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làm</a:t>
            </a:r>
            <a:r>
              <a:rPr lang="en-US" dirty="0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mát</a:t>
            </a:r>
            <a:r>
              <a:rPr lang="en-US" dirty="0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vào</a:t>
            </a:r>
            <a:r>
              <a:rPr lang="en-US" dirty="0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 ban </a:t>
            </a:r>
            <a:r>
              <a:rPr lang="en-US" dirty="0" err="1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đêm</a:t>
            </a:r>
            <a:r>
              <a:rPr lang="en-US" dirty="0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có</a:t>
            </a:r>
            <a:r>
              <a:rPr lang="en-US" dirty="0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thể</a:t>
            </a:r>
            <a:r>
              <a:rPr lang="en-US" dirty="0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khiến</a:t>
            </a:r>
            <a:r>
              <a:rPr lang="en-US" dirty="0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cơ</a:t>
            </a:r>
            <a:r>
              <a:rPr lang="en-US" dirty="0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thể</a:t>
            </a:r>
            <a:r>
              <a:rPr lang="en-US" dirty="0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khó</a:t>
            </a:r>
            <a:r>
              <a:rPr lang="en-US" dirty="0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hạ</a:t>
            </a:r>
            <a:r>
              <a:rPr lang="en-US" dirty="0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nhiệt</a:t>
            </a:r>
            <a:r>
              <a:rPr lang="en-US" dirty="0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hơn</a:t>
            </a:r>
            <a:r>
              <a:rPr lang="en-US" dirty="0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Nó</a:t>
            </a:r>
            <a:r>
              <a:rPr lang="en-US" dirty="0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cũng</a:t>
            </a:r>
            <a:r>
              <a:rPr lang="en-US" dirty="0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có</a:t>
            </a:r>
            <a:r>
              <a:rPr lang="en-US" dirty="0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thể</a:t>
            </a:r>
            <a:r>
              <a:rPr lang="en-US" dirty="0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làm</a:t>
            </a:r>
            <a:r>
              <a:rPr lang="en-US" dirty="0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gián</a:t>
            </a:r>
            <a:r>
              <a:rPr lang="en-US" dirty="0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đoạn</a:t>
            </a:r>
            <a:r>
              <a:rPr lang="en-US" dirty="0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giấc</a:t>
            </a:r>
            <a:r>
              <a:rPr lang="en-US" dirty="0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ngủ</a:t>
            </a:r>
            <a:r>
              <a:rPr lang="en-US" dirty="0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giấc</a:t>
            </a:r>
            <a:r>
              <a:rPr lang="en-US" dirty="0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ngủ</a:t>
            </a:r>
            <a:r>
              <a:rPr lang="en-US" dirty="0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đóng</a:t>
            </a:r>
            <a:r>
              <a:rPr lang="en-US" dirty="0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vai</a:t>
            </a:r>
            <a:r>
              <a:rPr lang="en-US" dirty="0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trò</a:t>
            </a:r>
            <a:r>
              <a:rPr lang="en-US" dirty="0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quan</a:t>
            </a:r>
            <a:r>
              <a:rPr lang="en-US" dirty="0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trọng</a:t>
            </a:r>
            <a:r>
              <a:rPr lang="en-US" dirty="0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trong</a:t>
            </a:r>
            <a:r>
              <a:rPr lang="en-US" dirty="0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việc</a:t>
            </a:r>
            <a:r>
              <a:rPr lang="en-US" dirty="0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phục</a:t>
            </a:r>
            <a:r>
              <a:rPr lang="en-US" dirty="0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hồi</a:t>
            </a:r>
            <a:r>
              <a:rPr lang="en-US" dirty="0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và</a:t>
            </a:r>
            <a:r>
              <a:rPr lang="en-US" dirty="0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duy</a:t>
            </a:r>
            <a:r>
              <a:rPr lang="en-US" dirty="0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trì</a:t>
            </a:r>
            <a:r>
              <a:rPr lang="en-US" dirty="0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cơ</a:t>
            </a:r>
            <a:r>
              <a:rPr lang="en-US" dirty="0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thể</a:t>
            </a:r>
            <a:r>
              <a:rPr lang="en-US" dirty="0">
                <a:solidFill>
                  <a:srgbClr val="000000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.</a:t>
            </a:r>
            <a:endParaRPr dirty="0">
              <a:solidFill>
                <a:srgbClr val="000000"/>
              </a:solidFill>
              <a:latin typeface="Gill Sans" panose="020B0604020202020204" charset="0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30"/>
          <p:cNvSpPr txBox="1">
            <a:spLocks noGrp="1"/>
          </p:cNvSpPr>
          <p:nvPr>
            <p:ph type="body" idx="1"/>
          </p:nvPr>
        </p:nvSpPr>
        <p:spPr>
          <a:xfrm>
            <a:off x="5224475" y="1065775"/>
            <a:ext cx="6675000" cy="56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•"/>
            </a:pPr>
            <a:r>
              <a:rPr lang="en-US" dirty="0" err="1">
                <a:latin typeface="Gill Sans" panose="020B0604020202020204" charset="0"/>
                <a:ea typeface="Arial"/>
                <a:cs typeface="Arial"/>
                <a:sym typeface="Arial"/>
              </a:rPr>
              <a:t>Nhiệt</a:t>
            </a:r>
            <a:r>
              <a:rPr lang="en-US" dirty="0">
                <a:latin typeface="Gill Sans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Gill Sans" panose="020B0604020202020204" charset="0"/>
                <a:ea typeface="Arial"/>
                <a:cs typeface="Arial"/>
                <a:sym typeface="Arial"/>
              </a:rPr>
              <a:t>độ</a:t>
            </a:r>
            <a:r>
              <a:rPr lang="en-US" dirty="0">
                <a:latin typeface="Gill Sans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Gill Sans" panose="020B0604020202020204" charset="0"/>
                <a:ea typeface="Arial"/>
                <a:cs typeface="Arial"/>
                <a:sym typeface="Arial"/>
              </a:rPr>
              <a:t>trung</a:t>
            </a:r>
            <a:r>
              <a:rPr lang="en-US" dirty="0">
                <a:latin typeface="Gill Sans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Gill Sans" panose="020B0604020202020204" charset="0"/>
                <a:ea typeface="Arial"/>
                <a:cs typeface="Arial"/>
                <a:sym typeface="Arial"/>
              </a:rPr>
              <a:t>bình</a:t>
            </a:r>
            <a:r>
              <a:rPr lang="en-US" dirty="0">
                <a:latin typeface="Gill Sans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Gill Sans" panose="020B0604020202020204" charset="0"/>
                <a:ea typeface="Arial"/>
                <a:cs typeface="Arial"/>
                <a:sym typeface="Arial"/>
              </a:rPr>
              <a:t>năm</a:t>
            </a:r>
            <a:r>
              <a:rPr lang="en-US" dirty="0">
                <a:latin typeface="Gill Sans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Gill Sans" panose="020B0604020202020204" charset="0"/>
                <a:ea typeface="Arial"/>
                <a:cs typeface="Arial"/>
                <a:sym typeface="Arial"/>
              </a:rPr>
              <a:t>tăng</a:t>
            </a:r>
            <a:endParaRPr dirty="0">
              <a:latin typeface="Gill Sans" panose="020B0604020202020204" charset="0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•"/>
            </a:pPr>
            <a:r>
              <a:rPr lang="en-US" dirty="0">
                <a:latin typeface="Gill Sans" panose="020B0604020202020204" charset="0"/>
                <a:ea typeface="Arial"/>
                <a:cs typeface="Arial"/>
                <a:sym typeface="Arial"/>
              </a:rPr>
              <a:t>Khi </a:t>
            </a:r>
            <a:r>
              <a:rPr lang="en-US" dirty="0" err="1">
                <a:latin typeface="Gill Sans" panose="020B0604020202020204" charset="0"/>
                <a:ea typeface="Arial"/>
                <a:cs typeface="Arial"/>
                <a:sym typeface="Arial"/>
              </a:rPr>
              <a:t>khí</a:t>
            </a:r>
            <a:r>
              <a:rPr lang="en-US" dirty="0">
                <a:latin typeface="Gill Sans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Gill Sans" panose="020B0604020202020204" charset="0"/>
                <a:ea typeface="Arial"/>
                <a:cs typeface="Arial"/>
                <a:sym typeface="Arial"/>
              </a:rPr>
              <a:t>hậu</a:t>
            </a:r>
            <a:r>
              <a:rPr lang="en-US" dirty="0">
                <a:latin typeface="Gill Sans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Gill Sans" panose="020B0604020202020204" charset="0"/>
                <a:ea typeface="Arial"/>
                <a:cs typeface="Arial"/>
                <a:sym typeface="Arial"/>
              </a:rPr>
              <a:t>ấm</a:t>
            </a:r>
            <a:r>
              <a:rPr lang="en-US" dirty="0">
                <a:latin typeface="Gill Sans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Gill Sans" panose="020B0604020202020204" charset="0"/>
                <a:ea typeface="Arial"/>
                <a:cs typeface="Arial"/>
                <a:sym typeface="Arial"/>
              </a:rPr>
              <a:t>lên</a:t>
            </a:r>
            <a:r>
              <a:rPr lang="en-US" dirty="0">
                <a:latin typeface="Gill Sans" panose="020B0604020202020204" charset="0"/>
                <a:ea typeface="Arial"/>
                <a:cs typeface="Arial"/>
                <a:sym typeface="Arial"/>
              </a:rPr>
              <a:t>, </a:t>
            </a:r>
            <a:r>
              <a:rPr lang="en-US" dirty="0" err="1">
                <a:latin typeface="Gill Sans" panose="020B0604020202020204" charset="0"/>
                <a:ea typeface="Arial"/>
                <a:cs typeface="Arial"/>
                <a:sym typeface="Arial"/>
              </a:rPr>
              <a:t>các</a:t>
            </a:r>
            <a:r>
              <a:rPr lang="en-US" dirty="0">
                <a:latin typeface="Gill Sans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Gill Sans" panose="020B0604020202020204" charset="0"/>
                <a:ea typeface="Arial"/>
                <a:cs typeface="Arial"/>
                <a:sym typeface="Arial"/>
              </a:rPr>
              <a:t>đợt</a:t>
            </a:r>
            <a:r>
              <a:rPr lang="en-US" dirty="0">
                <a:latin typeface="Gill Sans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Gill Sans" panose="020B0604020202020204" charset="0"/>
                <a:ea typeface="Arial"/>
                <a:cs typeface="Arial"/>
                <a:sym typeface="Arial"/>
              </a:rPr>
              <a:t>nắng</a:t>
            </a:r>
            <a:r>
              <a:rPr lang="en-US" dirty="0">
                <a:latin typeface="Gill Sans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Gill Sans" panose="020B0604020202020204" charset="0"/>
                <a:ea typeface="Arial"/>
                <a:cs typeface="Arial"/>
                <a:sym typeface="Arial"/>
              </a:rPr>
              <a:t>nóng</a:t>
            </a:r>
            <a:r>
              <a:rPr lang="en-US" dirty="0">
                <a:latin typeface="Gill Sans" panose="020B0604020202020204" charset="0"/>
                <a:ea typeface="Arial"/>
                <a:cs typeface="Arial"/>
                <a:sym typeface="Arial"/>
              </a:rPr>
              <a:t> ở </a:t>
            </a:r>
            <a:r>
              <a:rPr lang="en-US" dirty="0" err="1">
                <a:latin typeface="Gill Sans" panose="020B0604020202020204" charset="0"/>
                <a:ea typeface="Arial"/>
                <a:cs typeface="Arial"/>
                <a:sym typeface="Arial"/>
              </a:rPr>
              <a:t>Quận</a:t>
            </a:r>
            <a:r>
              <a:rPr lang="en-US" dirty="0">
                <a:latin typeface="Gill Sans" panose="020B0604020202020204" charset="0"/>
                <a:ea typeface="Arial"/>
                <a:cs typeface="Arial"/>
                <a:sym typeface="Arial"/>
              </a:rPr>
              <a:t> San Diego </a:t>
            </a:r>
            <a:r>
              <a:rPr lang="en-US" dirty="0" err="1">
                <a:latin typeface="Gill Sans" panose="020B0604020202020204" charset="0"/>
                <a:ea typeface="Arial"/>
                <a:cs typeface="Arial"/>
                <a:sym typeface="Arial"/>
              </a:rPr>
              <a:t>đã</a:t>
            </a:r>
            <a:r>
              <a:rPr lang="en-US" dirty="0">
                <a:latin typeface="Gill Sans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Gill Sans" panose="020B0604020202020204" charset="0"/>
                <a:ea typeface="Arial"/>
                <a:cs typeface="Arial"/>
                <a:sym typeface="Arial"/>
              </a:rPr>
              <a:t>và</a:t>
            </a:r>
            <a:r>
              <a:rPr lang="en-US" dirty="0">
                <a:latin typeface="Gill Sans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Gill Sans" panose="020B0604020202020204" charset="0"/>
                <a:ea typeface="Arial"/>
                <a:cs typeface="Arial"/>
                <a:sym typeface="Arial"/>
              </a:rPr>
              <a:t>sẽ</a:t>
            </a:r>
            <a:r>
              <a:rPr lang="en-US" dirty="0">
                <a:latin typeface="Gill Sans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Gill Sans" panose="020B0604020202020204" charset="0"/>
                <a:ea typeface="Arial"/>
                <a:cs typeface="Arial"/>
                <a:sym typeface="Arial"/>
              </a:rPr>
              <a:t>tiếp</a:t>
            </a:r>
            <a:r>
              <a:rPr lang="en-US" dirty="0">
                <a:latin typeface="Gill Sans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Gill Sans" panose="020B0604020202020204" charset="0"/>
                <a:ea typeface="Arial"/>
                <a:cs typeface="Arial"/>
                <a:sym typeface="Arial"/>
              </a:rPr>
              <a:t>tục</a:t>
            </a:r>
            <a:r>
              <a:rPr lang="en-US" dirty="0">
                <a:latin typeface="Gill Sans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Gill Sans" panose="020B0604020202020204" charset="0"/>
                <a:ea typeface="Arial"/>
                <a:cs typeface="Arial"/>
                <a:sym typeface="Arial"/>
              </a:rPr>
              <a:t>trở</a:t>
            </a:r>
            <a:r>
              <a:rPr lang="en-US" dirty="0">
                <a:latin typeface="Gill Sans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Gill Sans" panose="020B0604020202020204" charset="0"/>
                <a:ea typeface="Arial"/>
                <a:cs typeface="Arial"/>
                <a:sym typeface="Arial"/>
              </a:rPr>
              <a:t>thành</a:t>
            </a:r>
            <a:r>
              <a:rPr lang="en-US" dirty="0">
                <a:latin typeface="Gill Sans" panose="020B0604020202020204" charset="0"/>
                <a:ea typeface="Arial"/>
                <a:cs typeface="Arial"/>
                <a:sym typeface="Arial"/>
              </a:rPr>
              <a:t>:</a:t>
            </a:r>
            <a:endParaRPr dirty="0">
              <a:latin typeface="Gill Sans" panose="020B0604020202020204" charset="0"/>
              <a:ea typeface="Arial"/>
              <a:cs typeface="Arial"/>
              <a:sym typeface="Arial"/>
            </a:endParaRPr>
          </a:p>
          <a:p>
            <a:pPr marL="0" lvl="0" indent="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Gill Sans" panose="020B0604020202020204" charset="0"/>
              </a:rPr>
              <a:t>—</a:t>
            </a:r>
            <a:r>
              <a:rPr lang="en-US" sz="2200" dirty="0">
                <a:latin typeface="Gill Sans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Gill Sans" panose="020B0604020202020204" charset="0"/>
                <a:ea typeface="Arial"/>
                <a:cs typeface="Arial"/>
                <a:sym typeface="Arial"/>
              </a:rPr>
              <a:t>Thường</a:t>
            </a:r>
            <a:r>
              <a:rPr lang="en-US" sz="2200" dirty="0">
                <a:latin typeface="Gill Sans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Gill Sans" panose="020B0604020202020204" charset="0"/>
                <a:ea typeface="Arial"/>
                <a:cs typeface="Arial"/>
                <a:sym typeface="Arial"/>
              </a:rPr>
              <a:t>xuyên</a:t>
            </a:r>
            <a:r>
              <a:rPr lang="en-US" sz="2200" dirty="0">
                <a:latin typeface="Gill Sans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Gill Sans" panose="020B0604020202020204" charset="0"/>
                <a:ea typeface="Arial"/>
                <a:cs typeface="Arial"/>
                <a:sym typeface="Arial"/>
              </a:rPr>
              <a:t>hơn</a:t>
            </a:r>
            <a:endParaRPr sz="2200" dirty="0">
              <a:latin typeface="Gill Sans" panose="020B0604020202020204" charset="0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Gill Sans" panose="020B0604020202020204" charset="0"/>
              </a:rPr>
              <a:t>—</a:t>
            </a:r>
            <a:r>
              <a:rPr lang="en-US" sz="2200" dirty="0">
                <a:latin typeface="Gill Sans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Gill Sans" panose="020B0604020202020204" charset="0"/>
                <a:ea typeface="Arial"/>
                <a:cs typeface="Arial"/>
                <a:sym typeface="Arial"/>
              </a:rPr>
              <a:t>Dữ</a:t>
            </a:r>
            <a:r>
              <a:rPr lang="en-US" sz="2200" dirty="0">
                <a:latin typeface="Gill Sans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Gill Sans" panose="020B0604020202020204" charset="0"/>
                <a:ea typeface="Arial"/>
                <a:cs typeface="Arial"/>
                <a:sym typeface="Arial"/>
              </a:rPr>
              <a:t>dội</a:t>
            </a:r>
            <a:r>
              <a:rPr lang="en-US" sz="2200" dirty="0">
                <a:latin typeface="Gill Sans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Gill Sans" panose="020B0604020202020204" charset="0"/>
                <a:ea typeface="Arial"/>
                <a:cs typeface="Arial"/>
                <a:sym typeface="Arial"/>
              </a:rPr>
              <a:t>hơn</a:t>
            </a:r>
            <a:endParaRPr sz="2200" dirty="0">
              <a:latin typeface="Gill Sans" panose="020B0604020202020204" charset="0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Gill Sans" panose="020B0604020202020204" charset="0"/>
              </a:rPr>
              <a:t>—</a:t>
            </a:r>
            <a:r>
              <a:rPr lang="en-US" sz="2200" dirty="0">
                <a:latin typeface="Gill Sans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Gill Sans" panose="020B0604020202020204" charset="0"/>
                <a:ea typeface="Arial"/>
                <a:cs typeface="Arial"/>
                <a:sym typeface="Arial"/>
              </a:rPr>
              <a:t>Thời</a:t>
            </a:r>
            <a:r>
              <a:rPr lang="en-US" sz="2200" dirty="0">
                <a:latin typeface="Gill Sans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Gill Sans" panose="020B0604020202020204" charset="0"/>
                <a:ea typeface="Arial"/>
                <a:cs typeface="Arial"/>
                <a:sym typeface="Arial"/>
              </a:rPr>
              <a:t>lượng</a:t>
            </a:r>
            <a:r>
              <a:rPr lang="en-US" sz="2200" dirty="0">
                <a:latin typeface="Gill Sans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Gill Sans" panose="020B0604020202020204" charset="0"/>
                <a:ea typeface="Arial"/>
                <a:cs typeface="Arial"/>
                <a:sym typeface="Arial"/>
              </a:rPr>
              <a:t>dài</a:t>
            </a:r>
            <a:r>
              <a:rPr lang="en-US" sz="2200" dirty="0">
                <a:latin typeface="Gill Sans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Gill Sans" panose="020B0604020202020204" charset="0"/>
                <a:ea typeface="Arial"/>
                <a:cs typeface="Arial"/>
                <a:sym typeface="Arial"/>
              </a:rPr>
              <a:t>hơn</a:t>
            </a:r>
            <a:endParaRPr sz="2200" dirty="0">
              <a:latin typeface="Gill Sans" panose="020B0604020202020204" charset="0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Gill Sans" panose="020B0604020202020204" charset="0"/>
              </a:rPr>
              <a:t>—</a:t>
            </a:r>
            <a:r>
              <a:rPr lang="en-US" sz="2200" dirty="0">
                <a:latin typeface="Gill Sans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Gill Sans" panose="020B0604020202020204" charset="0"/>
                <a:ea typeface="Arial"/>
                <a:cs typeface="Arial"/>
                <a:sym typeface="Arial"/>
              </a:rPr>
              <a:t>Ẩm</a:t>
            </a:r>
            <a:r>
              <a:rPr lang="en-US" sz="2200" dirty="0">
                <a:latin typeface="Gill Sans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Gill Sans" panose="020B0604020202020204" charset="0"/>
                <a:ea typeface="Arial"/>
                <a:cs typeface="Arial"/>
                <a:sym typeface="Arial"/>
              </a:rPr>
              <a:t>hơn</a:t>
            </a:r>
            <a:endParaRPr sz="2200" dirty="0">
              <a:latin typeface="Gill Sans" panose="020B0604020202020204" charset="0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Gill Sans" panose="020B0604020202020204" charset="0"/>
              </a:rPr>
              <a:t>—</a:t>
            </a:r>
            <a:r>
              <a:rPr lang="en-US" sz="2200" dirty="0">
                <a:latin typeface="Gill Sans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Gill Sans" panose="020B0604020202020204" charset="0"/>
                <a:ea typeface="Arial"/>
                <a:cs typeface="Arial"/>
                <a:sym typeface="Arial"/>
              </a:rPr>
              <a:t>Ấm</a:t>
            </a:r>
            <a:r>
              <a:rPr lang="en-US" sz="2200" dirty="0">
                <a:latin typeface="Gill Sans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Gill Sans" panose="020B0604020202020204" charset="0"/>
                <a:ea typeface="Arial"/>
                <a:cs typeface="Arial"/>
                <a:sym typeface="Arial"/>
              </a:rPr>
              <a:t>hơn</a:t>
            </a:r>
            <a:r>
              <a:rPr lang="en-US" sz="2200" dirty="0">
                <a:latin typeface="Gill Sans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Gill Sans" panose="020B0604020202020204" charset="0"/>
                <a:ea typeface="Arial"/>
                <a:cs typeface="Arial"/>
                <a:sym typeface="Arial"/>
              </a:rPr>
              <a:t>vào</a:t>
            </a:r>
            <a:r>
              <a:rPr lang="en-US" sz="2200" dirty="0">
                <a:latin typeface="Gill Sans" panose="020B0604020202020204" charset="0"/>
                <a:ea typeface="Arial"/>
                <a:cs typeface="Arial"/>
                <a:sym typeface="Arial"/>
              </a:rPr>
              <a:t> ban </a:t>
            </a:r>
            <a:r>
              <a:rPr lang="en-US" sz="2200" dirty="0" err="1">
                <a:latin typeface="Gill Sans" panose="020B0604020202020204" charset="0"/>
                <a:ea typeface="Arial"/>
                <a:cs typeface="Arial"/>
                <a:sym typeface="Arial"/>
              </a:rPr>
              <a:t>đêm</a:t>
            </a:r>
            <a:endParaRPr sz="2200" dirty="0">
              <a:latin typeface="Gill Sans" panose="020B0604020202020204" charset="0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•"/>
            </a:pPr>
            <a:r>
              <a:rPr lang="en-US" dirty="0" err="1">
                <a:latin typeface="Gill Sans" panose="020B0604020202020204" charset="0"/>
                <a:ea typeface="Arial"/>
                <a:cs typeface="Arial"/>
                <a:sym typeface="Arial"/>
              </a:rPr>
              <a:t>Nhiệt</a:t>
            </a:r>
            <a:r>
              <a:rPr lang="en-US" dirty="0">
                <a:latin typeface="Gill Sans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Gill Sans" panose="020B0604020202020204" charset="0"/>
                <a:ea typeface="Arial"/>
                <a:cs typeface="Arial"/>
                <a:sym typeface="Arial"/>
              </a:rPr>
              <a:t>độ</a:t>
            </a:r>
            <a:r>
              <a:rPr lang="en-US" dirty="0">
                <a:latin typeface="Gill Sans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Gill Sans" panose="020B0604020202020204" charset="0"/>
                <a:ea typeface="Arial"/>
                <a:cs typeface="Arial"/>
                <a:sym typeface="Arial"/>
              </a:rPr>
              <a:t>là</a:t>
            </a:r>
            <a:r>
              <a:rPr lang="en-US" dirty="0">
                <a:latin typeface="Gill Sans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Gill Sans" panose="020B0604020202020204" charset="0"/>
                <a:ea typeface="Arial"/>
                <a:cs typeface="Arial"/>
                <a:sym typeface="Arial"/>
              </a:rPr>
              <a:t>một</a:t>
            </a:r>
            <a:r>
              <a:rPr lang="en-US" dirty="0">
                <a:latin typeface="Gill Sans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Gill Sans" panose="020B0604020202020204" charset="0"/>
                <a:ea typeface="Arial"/>
                <a:cs typeface="Arial"/>
                <a:sym typeface="Arial"/>
              </a:rPr>
              <a:t>vấn</a:t>
            </a:r>
            <a:r>
              <a:rPr lang="en-US" dirty="0">
                <a:latin typeface="Gill Sans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Gill Sans" panose="020B0604020202020204" charset="0"/>
                <a:ea typeface="Arial"/>
                <a:cs typeface="Arial"/>
                <a:sym typeface="Arial"/>
              </a:rPr>
              <a:t>đề</a:t>
            </a:r>
            <a:r>
              <a:rPr lang="en-US" dirty="0">
                <a:latin typeface="Gill Sans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Gill Sans" panose="020B0604020202020204" charset="0"/>
                <a:ea typeface="Arial"/>
                <a:cs typeface="Arial"/>
                <a:sym typeface="Arial"/>
              </a:rPr>
              <a:t>nghiêm</a:t>
            </a:r>
            <a:r>
              <a:rPr lang="en-US" dirty="0">
                <a:latin typeface="Gill Sans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Gill Sans" panose="020B0604020202020204" charset="0"/>
                <a:ea typeface="Arial"/>
                <a:cs typeface="Arial"/>
                <a:sym typeface="Arial"/>
              </a:rPr>
              <a:t>trọng</a:t>
            </a:r>
            <a:r>
              <a:rPr lang="en-US" dirty="0">
                <a:latin typeface="Gill Sans" panose="020B0604020202020204" charset="0"/>
                <a:ea typeface="Arial"/>
                <a:cs typeface="Arial"/>
                <a:sym typeface="Arial"/>
              </a:rPr>
              <a:t> </a:t>
            </a:r>
            <a:endParaRPr dirty="0">
              <a:latin typeface="Gill Sans" panose="020B0604020202020204" charset="0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>
                <a:latin typeface="Gill Sans" panose="020B0604020202020204" charset="0"/>
                <a:ea typeface="Arial"/>
                <a:cs typeface="Arial"/>
                <a:sym typeface="Arial"/>
              </a:rPr>
              <a:t>— </a:t>
            </a:r>
            <a:r>
              <a:rPr lang="en-US" dirty="0" err="1">
                <a:latin typeface="Gill Sans" panose="020B0604020202020204" charset="0"/>
                <a:ea typeface="Arial"/>
                <a:cs typeface="Arial"/>
                <a:sym typeface="Arial"/>
              </a:rPr>
              <a:t>nó</a:t>
            </a:r>
            <a:r>
              <a:rPr lang="en-US" dirty="0">
                <a:latin typeface="Gill Sans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Gill Sans" panose="020B0604020202020204" charset="0"/>
                <a:ea typeface="Arial"/>
                <a:cs typeface="Arial"/>
                <a:sym typeface="Arial"/>
              </a:rPr>
              <a:t>là</a:t>
            </a:r>
            <a:r>
              <a:rPr lang="en-US" dirty="0">
                <a:latin typeface="Gill Sans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Gill Sans" panose="020B0604020202020204" charset="0"/>
                <a:ea typeface="Arial"/>
                <a:cs typeface="Arial"/>
                <a:sym typeface="Arial"/>
              </a:rPr>
              <a:t>nguyên</a:t>
            </a:r>
            <a:r>
              <a:rPr lang="en-US" dirty="0">
                <a:latin typeface="Gill Sans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Gill Sans" panose="020B0604020202020204" charset="0"/>
                <a:ea typeface="Arial"/>
                <a:cs typeface="Arial"/>
                <a:sym typeface="Arial"/>
              </a:rPr>
              <a:t>nhân</a:t>
            </a:r>
            <a:r>
              <a:rPr lang="en-US" dirty="0">
                <a:latin typeface="Gill Sans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Gill Sans" panose="020B0604020202020204" charset="0"/>
                <a:ea typeface="Arial"/>
                <a:cs typeface="Arial"/>
                <a:sym typeface="Arial"/>
              </a:rPr>
              <a:t>gây</a:t>
            </a:r>
            <a:r>
              <a:rPr lang="en-US" dirty="0">
                <a:latin typeface="Gill Sans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Gill Sans" panose="020B0604020202020204" charset="0"/>
                <a:ea typeface="Arial"/>
                <a:cs typeface="Arial"/>
                <a:sym typeface="Arial"/>
              </a:rPr>
              <a:t>tử</a:t>
            </a:r>
            <a:r>
              <a:rPr lang="en-US" dirty="0">
                <a:latin typeface="Gill Sans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Gill Sans" panose="020B0604020202020204" charset="0"/>
                <a:ea typeface="Arial"/>
                <a:cs typeface="Arial"/>
                <a:sym typeface="Arial"/>
              </a:rPr>
              <a:t>vong</a:t>
            </a:r>
            <a:r>
              <a:rPr lang="en-US" dirty="0">
                <a:latin typeface="Gill Sans" panose="020B0604020202020204" charset="0"/>
                <a:ea typeface="Arial"/>
                <a:cs typeface="Arial"/>
                <a:sym typeface="Arial"/>
              </a:rPr>
              <a:t> #1 </a:t>
            </a:r>
            <a:r>
              <a:rPr lang="en-US" dirty="0" err="1">
                <a:latin typeface="Gill Sans" panose="020B0604020202020204" charset="0"/>
                <a:ea typeface="Arial"/>
                <a:cs typeface="Arial"/>
                <a:sym typeface="Arial"/>
              </a:rPr>
              <a:t>liên</a:t>
            </a:r>
            <a:r>
              <a:rPr lang="en-US" dirty="0">
                <a:latin typeface="Gill Sans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Gill Sans" panose="020B0604020202020204" charset="0"/>
                <a:ea typeface="Arial"/>
                <a:cs typeface="Arial"/>
                <a:sym typeface="Arial"/>
              </a:rPr>
              <a:t>quan</a:t>
            </a:r>
            <a:r>
              <a:rPr lang="en-US" dirty="0">
                <a:latin typeface="Gill Sans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Gill Sans" panose="020B0604020202020204" charset="0"/>
                <a:ea typeface="Arial"/>
                <a:cs typeface="Arial"/>
                <a:sym typeface="Arial"/>
              </a:rPr>
              <a:t>đến</a:t>
            </a:r>
            <a:r>
              <a:rPr lang="en-US" dirty="0">
                <a:latin typeface="Gill Sans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Gill Sans" panose="020B0604020202020204" charset="0"/>
                <a:ea typeface="Arial"/>
                <a:cs typeface="Arial"/>
                <a:sym typeface="Arial"/>
              </a:rPr>
              <a:t>thời</a:t>
            </a:r>
            <a:r>
              <a:rPr lang="en-US" dirty="0">
                <a:latin typeface="Gill Sans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Gill Sans" panose="020B0604020202020204" charset="0"/>
                <a:ea typeface="Arial"/>
                <a:cs typeface="Arial"/>
                <a:sym typeface="Arial"/>
              </a:rPr>
              <a:t>tiết</a:t>
            </a:r>
            <a:r>
              <a:rPr lang="en-US" dirty="0">
                <a:latin typeface="Gill Sans" panose="020B0604020202020204" charset="0"/>
                <a:ea typeface="Arial"/>
                <a:cs typeface="Arial"/>
                <a:sym typeface="Arial"/>
              </a:rPr>
              <a:t> ở Hoa </a:t>
            </a:r>
            <a:r>
              <a:rPr lang="en-US" dirty="0" err="1">
                <a:latin typeface="Gill Sans" panose="020B0604020202020204" charset="0"/>
                <a:ea typeface="Arial"/>
                <a:cs typeface="Arial"/>
                <a:sym typeface="Arial"/>
              </a:rPr>
              <a:t>Kỳ</a:t>
            </a:r>
            <a:endParaRPr dirty="0">
              <a:latin typeface="Gill Sans" panose="020B0604020202020204" charset="0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30"/>
          <p:cNvSpPr txBox="1">
            <a:spLocks noGrp="1"/>
          </p:cNvSpPr>
          <p:nvPr>
            <p:ph type="title"/>
          </p:nvPr>
        </p:nvSpPr>
        <p:spPr>
          <a:xfrm>
            <a:off x="492875" y="1396675"/>
            <a:ext cx="4590900" cy="39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b="1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   </a:t>
            </a:r>
            <a:r>
              <a:rPr lang="en-US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TÓM TẮT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1"/>
          <p:cNvSpPr txBox="1"/>
          <p:nvPr/>
        </p:nvSpPr>
        <p:spPr>
          <a:xfrm>
            <a:off x="344130" y="3584769"/>
            <a:ext cx="11248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Văn bản của bạn ở đây ...</a:t>
            </a:r>
            <a:endParaRPr/>
          </a:p>
        </p:txBody>
      </p:sp>
      <p:sp>
        <p:nvSpPr>
          <p:cNvPr id="208" name="Google Shape;208;p31"/>
          <p:cNvSpPr/>
          <p:nvPr/>
        </p:nvSpPr>
        <p:spPr>
          <a:xfrm>
            <a:off x="0" y="0"/>
            <a:ext cx="12192000" cy="1186543"/>
          </a:xfrm>
          <a:prstGeom prst="rect">
            <a:avLst/>
          </a:prstGeom>
          <a:solidFill>
            <a:srgbClr val="A149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31"/>
          <p:cNvSpPr txBox="1"/>
          <p:nvPr/>
        </p:nvSpPr>
        <p:spPr>
          <a:xfrm>
            <a:off x="344130" y="62958"/>
            <a:ext cx="11695470" cy="1060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>
                <a:solidFill>
                  <a:schemeClr val="lt1"/>
                </a:solidFill>
              </a:rPr>
              <a:t>VĂN BẢN CỦA BẠN TẠI ĐÂY</a:t>
            </a:r>
            <a:endParaRPr sz="4400" i="0" u="none" strike="noStrike" cap="none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2"/>
          <p:cNvSpPr txBox="1"/>
          <p:nvPr/>
        </p:nvSpPr>
        <p:spPr>
          <a:xfrm>
            <a:off x="344130" y="3584769"/>
            <a:ext cx="11248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Văn bản của bạn ở đây ...</a:t>
            </a:r>
            <a:endParaRPr/>
          </a:p>
        </p:txBody>
      </p:sp>
      <p:sp>
        <p:nvSpPr>
          <p:cNvPr id="215" name="Google Shape;215;p32"/>
          <p:cNvSpPr/>
          <p:nvPr/>
        </p:nvSpPr>
        <p:spPr>
          <a:xfrm>
            <a:off x="0" y="0"/>
            <a:ext cx="12192000" cy="1186543"/>
          </a:xfrm>
          <a:prstGeom prst="rect">
            <a:avLst/>
          </a:prstGeom>
          <a:solidFill>
            <a:srgbClr val="A149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32"/>
          <p:cNvSpPr txBox="1"/>
          <p:nvPr/>
        </p:nvSpPr>
        <p:spPr>
          <a:xfrm>
            <a:off x="344130" y="62958"/>
            <a:ext cx="11695500" cy="10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>
                <a:solidFill>
                  <a:schemeClr val="lt1"/>
                </a:solidFill>
              </a:rPr>
              <a:t>VĂN BẢN CỦA BẠN TẠI ĐÂY</a:t>
            </a:r>
            <a:endParaRPr sz="4400" b="1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3"/>
          <p:cNvSpPr txBox="1"/>
          <p:nvPr/>
        </p:nvSpPr>
        <p:spPr>
          <a:xfrm>
            <a:off x="344130" y="3584769"/>
            <a:ext cx="11248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Văn bản của bạn ở đây ...</a:t>
            </a:r>
            <a:endParaRPr/>
          </a:p>
        </p:txBody>
      </p:sp>
      <p:sp>
        <p:nvSpPr>
          <p:cNvPr id="222" name="Google Shape;222;p33"/>
          <p:cNvSpPr/>
          <p:nvPr/>
        </p:nvSpPr>
        <p:spPr>
          <a:xfrm>
            <a:off x="0" y="0"/>
            <a:ext cx="12192000" cy="1186543"/>
          </a:xfrm>
          <a:prstGeom prst="rect">
            <a:avLst/>
          </a:prstGeom>
          <a:solidFill>
            <a:srgbClr val="A149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33"/>
          <p:cNvSpPr txBox="1"/>
          <p:nvPr/>
        </p:nvSpPr>
        <p:spPr>
          <a:xfrm>
            <a:off x="344130" y="62958"/>
            <a:ext cx="11695470" cy="1060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>
                <a:solidFill>
                  <a:schemeClr val="lt1"/>
                </a:solidFill>
              </a:rPr>
              <a:t>VĂN BẢN CỦA BẠN TẠI ĐÂY</a:t>
            </a:r>
            <a:endParaRPr sz="4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86121"/>
            <a:ext cx="12188858" cy="6856233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"/>
          <p:cNvSpPr txBox="1">
            <a:spLocks noGrp="1"/>
          </p:cNvSpPr>
          <p:nvPr>
            <p:ph type="body" idx="1"/>
          </p:nvPr>
        </p:nvSpPr>
        <p:spPr>
          <a:xfrm>
            <a:off x="278025" y="1204750"/>
            <a:ext cx="11692500" cy="56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514350" lvl="0" indent="-5397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A1490C"/>
              </a:buClr>
              <a:buSzPts val="3200"/>
              <a:buAutoNum type="arabicPeriod"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Để hiểu tại sao Trái Đất đang nóng lên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514350" lvl="0" indent="-5143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A1490C"/>
              </a:buClr>
              <a:buSzPts val="2800"/>
              <a:buAutoNum type="arabicPeriod"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Để xác định sóng nhiệt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514350" lvl="0" indent="-5143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A1490C"/>
              </a:buClr>
              <a:buSzPts val="2800"/>
              <a:buAutoNum type="arabicPeriod"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Để hiểu sự nóng lên ảnh hưởng đến sóng nhiệt như thế nào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0" y="0"/>
            <a:ext cx="12192000" cy="1186543"/>
          </a:xfrm>
          <a:prstGeom prst="rect">
            <a:avLst/>
          </a:prstGeom>
          <a:solidFill>
            <a:srgbClr val="A149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2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"/>
          <p:cNvSpPr txBox="1">
            <a:spLocks noGrp="1"/>
          </p:cNvSpPr>
          <p:nvPr>
            <p:ph type="title"/>
          </p:nvPr>
        </p:nvSpPr>
        <p:spPr>
          <a:xfrm>
            <a:off x="1620982" y="0"/>
            <a:ext cx="9732818" cy="1186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MỤC TIÊU</a:t>
            </a:r>
            <a:endParaRPr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" name="Google Shape;10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365310"/>
            <a:ext cx="1875598" cy="1875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5"/>
          <p:cNvSpPr txBox="1">
            <a:spLocks noGrp="1"/>
          </p:cNvSpPr>
          <p:nvPr>
            <p:ph type="title"/>
          </p:nvPr>
        </p:nvSpPr>
        <p:spPr>
          <a:xfrm>
            <a:off x="401600" y="1282025"/>
            <a:ext cx="3243600" cy="43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9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TRÒ CHUYỆN</a:t>
            </a:r>
            <a:endParaRPr sz="29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BẮT ĐẦU</a:t>
            </a:r>
            <a:endParaRPr sz="3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5"/>
          <p:cNvSpPr txBox="1">
            <a:spLocks noGrp="1"/>
          </p:cNvSpPr>
          <p:nvPr>
            <p:ph type="body" idx="1"/>
          </p:nvPr>
        </p:nvSpPr>
        <p:spPr>
          <a:xfrm>
            <a:off x="5835095" y="881966"/>
            <a:ext cx="5370000" cy="53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4000">
                <a:latin typeface="Arial"/>
                <a:ea typeface="Arial"/>
                <a:cs typeface="Arial"/>
                <a:sym typeface="Arial"/>
              </a:rPr>
              <a:t>Bạn nghĩ nguyên nhân gây tử vong hàng đầu liên quan đến thời tiết ở Mỹ là gì?</a:t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9600" y="1184396"/>
            <a:ext cx="7772400" cy="566837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/>
          <p:nvPr/>
        </p:nvSpPr>
        <p:spPr>
          <a:xfrm>
            <a:off x="0" y="-3130"/>
            <a:ext cx="12192000" cy="1186543"/>
          </a:xfrm>
          <a:prstGeom prst="rect">
            <a:avLst/>
          </a:prstGeom>
          <a:solidFill>
            <a:srgbClr val="A149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3"/>
          <p:cNvSpPr txBox="1"/>
          <p:nvPr/>
        </p:nvSpPr>
        <p:spPr>
          <a:xfrm>
            <a:off x="818250" y="15500"/>
            <a:ext cx="10923900" cy="11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>
                <a:solidFill>
                  <a:schemeClr val="lt1"/>
                </a:solidFill>
              </a:rPr>
              <a:t>NGUYÊN NHÂN GÂY CHẾT LIÊN QUAN ĐẾN THỜI TIẾT HÀNG ĐẦU Ở MỸ</a:t>
            </a:r>
            <a:endParaRPr sz="4000" b="1" i="0" u="none" strike="noStrike" cap="none">
              <a:solidFill>
                <a:schemeClr val="lt1"/>
              </a:solidFill>
            </a:endParaRPr>
          </a:p>
        </p:txBody>
      </p:sp>
      <p:sp>
        <p:nvSpPr>
          <p:cNvPr id="117" name="Google Shape;117;p3"/>
          <p:cNvSpPr txBox="1">
            <a:spLocks noGrp="1"/>
          </p:cNvSpPr>
          <p:nvPr>
            <p:ph type="body" idx="1"/>
          </p:nvPr>
        </p:nvSpPr>
        <p:spPr>
          <a:xfrm>
            <a:off x="683220" y="1202046"/>
            <a:ext cx="6364852" cy="5655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Tính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trung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bình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trong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hơn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30 </a:t>
            </a: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năm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(1993-2022), </a:t>
            </a: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đây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là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những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nguyên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nhân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gây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tử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vong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hàng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đầu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liên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quan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đến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thời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tiết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ở Hoa </a:t>
            </a: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Kỳ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Nhiệt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Lụt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Lốc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xoáy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Bão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Lạnh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lẽo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Làm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sáng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Mùa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đông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1082" y="1183412"/>
            <a:ext cx="7780918" cy="5674587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3"/>
          <p:cNvSpPr/>
          <p:nvPr/>
        </p:nvSpPr>
        <p:spPr>
          <a:xfrm>
            <a:off x="0" y="-3130"/>
            <a:ext cx="12192000" cy="1186543"/>
          </a:xfrm>
          <a:prstGeom prst="rect">
            <a:avLst/>
          </a:prstGeom>
          <a:solidFill>
            <a:srgbClr val="A149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3"/>
          <p:cNvSpPr txBox="1"/>
          <p:nvPr/>
        </p:nvSpPr>
        <p:spPr>
          <a:xfrm>
            <a:off x="838200" y="15400"/>
            <a:ext cx="10515600" cy="11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>
                <a:solidFill>
                  <a:schemeClr val="lt1"/>
                </a:solidFill>
              </a:rPr>
              <a:t>TRÁI ĐẤT HẤP DẪN HƠN</a:t>
            </a:r>
            <a:endParaRPr sz="4400" b="1">
              <a:solidFill>
                <a:schemeClr val="dk1"/>
              </a:solidFill>
            </a:endParaRPr>
          </a:p>
        </p:txBody>
      </p:sp>
      <p:sp>
        <p:nvSpPr>
          <p:cNvPr id="125" name="Google Shape;125;p13"/>
          <p:cNvSpPr txBox="1">
            <a:spLocks noGrp="1"/>
          </p:cNvSpPr>
          <p:nvPr>
            <p:ph type="body" idx="1"/>
          </p:nvPr>
        </p:nvSpPr>
        <p:spPr>
          <a:xfrm>
            <a:off x="683220" y="1202046"/>
            <a:ext cx="7277100" cy="5655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b="1" dirty="0" err="1">
                <a:solidFill>
                  <a:srgbClr val="A1490C"/>
                </a:solidFill>
                <a:latin typeface="Arial"/>
                <a:ea typeface="Arial"/>
                <a:cs typeface="Arial"/>
                <a:sym typeface="Arial"/>
              </a:rPr>
              <a:t>Sự</a:t>
            </a:r>
            <a:r>
              <a:rPr lang="en-US" b="1" dirty="0">
                <a:solidFill>
                  <a:srgbClr val="A1490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rgbClr val="A1490C"/>
                </a:solidFill>
                <a:latin typeface="Arial"/>
                <a:ea typeface="Arial"/>
                <a:cs typeface="Arial"/>
                <a:sym typeface="Arial"/>
              </a:rPr>
              <a:t>nóng</a:t>
            </a:r>
            <a:r>
              <a:rPr lang="en-US" b="1" dirty="0">
                <a:solidFill>
                  <a:srgbClr val="A1490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rgbClr val="A1490C"/>
                </a:solidFill>
                <a:latin typeface="Arial"/>
                <a:ea typeface="Arial"/>
                <a:cs typeface="Arial"/>
                <a:sym typeface="Arial"/>
              </a:rPr>
              <a:t>lên</a:t>
            </a:r>
            <a:r>
              <a:rPr lang="en-US" b="1" dirty="0">
                <a:solidFill>
                  <a:srgbClr val="A1490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rgbClr val="A1490C"/>
                </a:solidFill>
                <a:latin typeface="Arial"/>
                <a:ea typeface="Arial"/>
                <a:cs typeface="Arial"/>
                <a:sym typeface="Arial"/>
              </a:rPr>
              <a:t>toàn</a:t>
            </a:r>
            <a:r>
              <a:rPr lang="en-US" b="1" dirty="0">
                <a:solidFill>
                  <a:srgbClr val="A1490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rgbClr val="A1490C"/>
                </a:solidFill>
                <a:latin typeface="Arial"/>
                <a:ea typeface="Arial"/>
                <a:cs typeface="Arial"/>
                <a:sym typeface="Arial"/>
              </a:rPr>
              <a:t>cầu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là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sự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nóng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lên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lâu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dài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của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bề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mặt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Trái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đất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kể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từ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thời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kỳ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tiền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công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nghiệp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(1850-1900).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Kể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từ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đó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nhiệt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độ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trung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bình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hàng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năm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đã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tăng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~0,14°F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mỗi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thập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kỷ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hoặc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tổng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cộng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~2°F).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Vào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cuối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thế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kỷ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này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nhiệt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độ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trung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bình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hàng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năm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dự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kiến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​​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sẽ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tăng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hơn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nữa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khoảng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~4-6°F (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hoặc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thể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lên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tới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~7-9°F).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Để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so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sánh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khoảng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20,000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năm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trước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ở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đỉnh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điểm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của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kỷ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băng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hà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cuối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cùng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nhiệt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độ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toàn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cầu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lạnh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hơn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~10°F so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với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hiện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nay.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56540" y="608774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4"/>
          <p:cNvSpPr/>
          <p:nvPr/>
        </p:nvSpPr>
        <p:spPr>
          <a:xfrm>
            <a:off x="0" y="-3130"/>
            <a:ext cx="12192000" cy="1186543"/>
          </a:xfrm>
          <a:prstGeom prst="rect">
            <a:avLst/>
          </a:prstGeom>
          <a:solidFill>
            <a:srgbClr val="A149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4"/>
          <p:cNvSpPr txBox="1"/>
          <p:nvPr/>
        </p:nvSpPr>
        <p:spPr>
          <a:xfrm>
            <a:off x="838200" y="15503"/>
            <a:ext cx="10515600" cy="1186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>
                <a:solidFill>
                  <a:schemeClr val="lt1"/>
                </a:solidFill>
              </a:rPr>
              <a:t>TẠI SAO TRÁI ĐẤT NÓNG HƠN?</a:t>
            </a:r>
            <a:endParaRPr sz="44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133" name="Google Shape;133;p14"/>
          <p:cNvSpPr txBox="1">
            <a:spLocks noGrp="1"/>
          </p:cNvSpPr>
          <p:nvPr>
            <p:ph type="body" idx="1"/>
          </p:nvPr>
        </p:nvSpPr>
        <p:spPr>
          <a:xfrm>
            <a:off x="525150" y="1202050"/>
            <a:ext cx="7435200" cy="56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b="1">
                <a:solidFill>
                  <a:srgbClr val="A1490C"/>
                </a:solidFill>
                <a:latin typeface="Arial"/>
                <a:ea typeface="Arial"/>
                <a:cs typeface="Arial"/>
                <a:sym typeface="Arial"/>
              </a:rPr>
              <a:t>Hiệu ứng nhà kính</a:t>
            </a: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là một quá trình xảy ra khi khí trong bầu khí quyển của Trái đất hấp thụ nhiệt từ mặt trời.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Ví dụ về “khí nhà kính” bao gồm carbon dioxide, metan, nitơ oxit và khí flo.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Càng nhiều khí nhà kính, nhiệt bị giữ lại càng nhiều, Trái đất càng trở nên ấm hơn.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9600" y="1189625"/>
            <a:ext cx="7772400" cy="566837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9"/>
          <p:cNvSpPr/>
          <p:nvPr/>
        </p:nvSpPr>
        <p:spPr>
          <a:xfrm>
            <a:off x="0" y="-9625"/>
            <a:ext cx="12192000" cy="1186543"/>
          </a:xfrm>
          <a:prstGeom prst="rect">
            <a:avLst/>
          </a:prstGeom>
          <a:solidFill>
            <a:srgbClr val="A149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9"/>
          <p:cNvSpPr txBox="1"/>
          <p:nvPr/>
        </p:nvSpPr>
        <p:spPr>
          <a:xfrm>
            <a:off x="767165" y="1"/>
            <a:ext cx="11067607" cy="1176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>
                <a:solidFill>
                  <a:schemeClr val="lt1"/>
                </a:solidFill>
              </a:rPr>
              <a:t>SÓNG NHIỆT</a:t>
            </a:r>
            <a:endParaRPr sz="4400" b="1" i="0" u="none" strike="noStrike" cap="none">
              <a:solidFill>
                <a:schemeClr val="lt1"/>
              </a:solidFill>
            </a:endParaRPr>
          </a:p>
        </p:txBody>
      </p:sp>
      <p:sp>
        <p:nvSpPr>
          <p:cNvPr id="142" name="Google Shape;142;p29"/>
          <p:cNvSpPr txBox="1"/>
          <p:nvPr/>
        </p:nvSpPr>
        <p:spPr>
          <a:xfrm>
            <a:off x="767175" y="1440900"/>
            <a:ext cx="10863600" cy="50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Gill Sans"/>
              <a:buChar char="•"/>
            </a:pPr>
            <a:r>
              <a:rPr lang="en-US" sz="2800" b="1" dirty="0" err="1">
                <a:solidFill>
                  <a:srgbClr val="A1490C"/>
                </a:solidFill>
              </a:rPr>
              <a:t>Một</a:t>
            </a:r>
            <a:r>
              <a:rPr lang="en-US" sz="2800" b="1" dirty="0">
                <a:solidFill>
                  <a:srgbClr val="A1490C"/>
                </a:solidFill>
              </a:rPr>
              <a:t> </a:t>
            </a:r>
            <a:r>
              <a:rPr lang="en-US" sz="2800" b="1" dirty="0" err="1">
                <a:solidFill>
                  <a:srgbClr val="A1490C"/>
                </a:solidFill>
              </a:rPr>
              <a:t>đợt</a:t>
            </a:r>
            <a:r>
              <a:rPr lang="en-US" sz="2800" b="1" dirty="0">
                <a:solidFill>
                  <a:srgbClr val="A1490C"/>
                </a:solidFill>
              </a:rPr>
              <a:t> </a:t>
            </a:r>
            <a:r>
              <a:rPr lang="en-US" sz="2800" b="1" dirty="0" err="1">
                <a:solidFill>
                  <a:srgbClr val="A1490C"/>
                </a:solidFill>
              </a:rPr>
              <a:t>nắng</a:t>
            </a:r>
            <a:r>
              <a:rPr lang="en-US" sz="2800" b="1" dirty="0">
                <a:solidFill>
                  <a:srgbClr val="A1490C"/>
                </a:solidFill>
              </a:rPr>
              <a:t> </a:t>
            </a:r>
            <a:r>
              <a:rPr lang="en-US" sz="2800" b="1" dirty="0" err="1">
                <a:solidFill>
                  <a:srgbClr val="A1490C"/>
                </a:solidFill>
              </a:rPr>
              <a:t>nóng</a:t>
            </a:r>
            <a:r>
              <a:rPr lang="en-US" sz="2800" b="1" dirty="0">
                <a:solidFill>
                  <a:srgbClr val="A1490C"/>
                </a:solidFill>
              </a:rPr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giai</a:t>
            </a:r>
            <a:r>
              <a:rPr lang="en-US" sz="2800" dirty="0"/>
              <a:t> </a:t>
            </a:r>
            <a:r>
              <a:rPr lang="en-US" sz="2800" dirty="0" err="1"/>
              <a:t>đoạn</a:t>
            </a:r>
            <a:r>
              <a:rPr lang="en-US" sz="2800" dirty="0"/>
              <a:t> </a:t>
            </a:r>
            <a:r>
              <a:rPr lang="en-US" sz="2800" dirty="0" err="1"/>
              <a:t>thời</a:t>
            </a:r>
            <a:r>
              <a:rPr lang="en-US" sz="2800" dirty="0"/>
              <a:t> </a:t>
            </a:r>
            <a:r>
              <a:rPr lang="en-US" sz="2800" dirty="0" err="1"/>
              <a:t>tiết</a:t>
            </a:r>
            <a:r>
              <a:rPr lang="en-US" sz="2800" dirty="0"/>
              <a:t> </a:t>
            </a:r>
            <a:r>
              <a:rPr lang="en-US" sz="2800" dirty="0" err="1"/>
              <a:t>nóng</a:t>
            </a:r>
            <a:r>
              <a:rPr lang="en-US" sz="2800" dirty="0"/>
              <a:t> </a:t>
            </a:r>
            <a:r>
              <a:rPr lang="en-US" sz="2800" dirty="0" err="1"/>
              <a:t>bất</a:t>
            </a:r>
            <a:r>
              <a:rPr lang="en-US" sz="2800" dirty="0"/>
              <a:t> </a:t>
            </a:r>
            <a:r>
              <a:rPr lang="en-US" sz="2800" dirty="0" err="1"/>
              <a:t>thường</a:t>
            </a:r>
            <a:r>
              <a:rPr lang="en-US" sz="2800" dirty="0"/>
              <a:t> </a:t>
            </a:r>
            <a:r>
              <a:rPr lang="en-US" sz="2800" dirty="0" err="1"/>
              <a:t>thường</a:t>
            </a:r>
            <a:r>
              <a:rPr lang="en-US" sz="2800" dirty="0"/>
              <a:t> </a:t>
            </a:r>
            <a:r>
              <a:rPr lang="en-US" sz="2800" dirty="0" err="1"/>
              <a:t>kéo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.</a:t>
            </a:r>
            <a:endParaRPr sz="2800" dirty="0"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en-US" sz="2800" dirty="0" err="1"/>
              <a:t>Sự</a:t>
            </a:r>
            <a:r>
              <a:rPr lang="en-US" sz="2800" dirty="0"/>
              <a:t> </a:t>
            </a:r>
            <a:r>
              <a:rPr lang="en-US" sz="2800" dirty="0" err="1"/>
              <a:t>nóng</a:t>
            </a:r>
            <a:r>
              <a:rPr lang="en-US" sz="2800" dirty="0"/>
              <a:t> </a:t>
            </a:r>
            <a:r>
              <a:rPr lang="en-US" sz="2800" dirty="0" err="1"/>
              <a:t>lên</a:t>
            </a:r>
            <a:r>
              <a:rPr lang="en-US" sz="2800" dirty="0"/>
              <a:t> </a:t>
            </a:r>
            <a:r>
              <a:rPr lang="en-US" sz="2800" dirty="0" err="1"/>
              <a:t>toàn</a:t>
            </a:r>
            <a:r>
              <a:rPr lang="en-US" sz="2800" dirty="0"/>
              <a:t> </a:t>
            </a:r>
            <a:r>
              <a:rPr lang="en-US" sz="2800" dirty="0" err="1"/>
              <a:t>cầu</a:t>
            </a:r>
            <a:r>
              <a:rPr lang="en-US" sz="2800" dirty="0"/>
              <a:t>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tăng</a:t>
            </a:r>
            <a:r>
              <a:rPr lang="en-US" sz="2800" dirty="0"/>
              <a:t> </a:t>
            </a:r>
            <a:r>
              <a:rPr lang="en-US" sz="2800" dirty="0" err="1"/>
              <a:t>tần</a:t>
            </a:r>
            <a:r>
              <a:rPr lang="en-US" sz="2800" dirty="0"/>
              <a:t> </a:t>
            </a:r>
            <a:r>
              <a:rPr lang="en-US" sz="2800" dirty="0" err="1"/>
              <a:t>suất</a:t>
            </a:r>
            <a:r>
              <a:rPr lang="en-US" sz="2800" dirty="0"/>
              <a:t>, </a:t>
            </a:r>
            <a:r>
              <a:rPr lang="en-US" sz="2800" dirty="0" err="1"/>
              <a:t>thời</a:t>
            </a:r>
            <a:r>
              <a:rPr lang="en-US" sz="2800" dirty="0"/>
              <a:t> </a:t>
            </a:r>
            <a:r>
              <a:rPr lang="en-US" sz="2800" dirty="0" err="1"/>
              <a:t>gian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cường</a:t>
            </a:r>
            <a:r>
              <a:rPr lang="en-US" sz="2800" dirty="0"/>
              <a:t> </a:t>
            </a:r>
            <a:r>
              <a:rPr lang="en-US" sz="2800" dirty="0" err="1"/>
              <a:t>độ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đợt</a:t>
            </a:r>
            <a:r>
              <a:rPr lang="en-US" sz="2800" dirty="0"/>
              <a:t> </a:t>
            </a:r>
            <a:r>
              <a:rPr lang="en-US" sz="2800" dirty="0" err="1"/>
              <a:t>nắng</a:t>
            </a:r>
            <a:r>
              <a:rPr lang="en-US" sz="2800" dirty="0"/>
              <a:t> </a:t>
            </a:r>
            <a:r>
              <a:rPr lang="en-US" sz="2800" dirty="0" err="1"/>
              <a:t>nóng</a:t>
            </a:r>
            <a:r>
              <a:rPr lang="en-US" sz="2800" dirty="0"/>
              <a:t>, </a:t>
            </a:r>
            <a:r>
              <a:rPr lang="en-US" sz="2800" dirty="0" err="1"/>
              <a:t>đồng</a:t>
            </a:r>
            <a:r>
              <a:rPr lang="en-US" sz="2800" dirty="0"/>
              <a:t> </a:t>
            </a:r>
            <a:r>
              <a:rPr lang="en-US" sz="2800" dirty="0" err="1"/>
              <a:t>thời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khiến</a:t>
            </a:r>
            <a:r>
              <a:rPr lang="en-US" sz="2800" dirty="0"/>
              <a:t> </a:t>
            </a:r>
            <a:r>
              <a:rPr lang="en-US" sz="2800" dirty="0" err="1"/>
              <a:t>chúng</a:t>
            </a:r>
            <a:r>
              <a:rPr lang="en-US" sz="2800" dirty="0"/>
              <a:t> </a:t>
            </a:r>
            <a:r>
              <a:rPr lang="en-US" sz="2800" dirty="0" err="1"/>
              <a:t>trở</a:t>
            </a:r>
            <a:r>
              <a:rPr lang="en-US" sz="2800" dirty="0"/>
              <a:t> </a:t>
            </a:r>
            <a:r>
              <a:rPr lang="en-US" sz="2800" dirty="0" err="1"/>
              <a:t>nên</a:t>
            </a:r>
            <a:r>
              <a:rPr lang="en-US" sz="2800" dirty="0"/>
              <a:t> </a:t>
            </a:r>
            <a:r>
              <a:rPr lang="en-US" sz="2800" dirty="0" err="1"/>
              <a:t>ẩm</a:t>
            </a:r>
            <a:r>
              <a:rPr lang="en-US" sz="2800" dirty="0"/>
              <a:t> </a:t>
            </a:r>
            <a:r>
              <a:rPr lang="en-US" sz="2800" dirty="0" err="1"/>
              <a:t>ướt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nóng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ban </a:t>
            </a:r>
            <a:r>
              <a:rPr lang="en-US" sz="2800" dirty="0" err="1"/>
              <a:t>đêm</a:t>
            </a:r>
            <a:r>
              <a:rPr lang="en-US" sz="2800" dirty="0"/>
              <a:t>.</a:t>
            </a:r>
            <a:endParaRPr sz="2800" dirty="0"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en-US" sz="2800" dirty="0" err="1"/>
              <a:t>Sóng</a:t>
            </a:r>
            <a:r>
              <a:rPr lang="en-US" sz="2800" dirty="0"/>
              <a:t> </a:t>
            </a:r>
            <a:r>
              <a:rPr lang="en-US" sz="2800" dirty="0" err="1"/>
              <a:t>nhiệt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tác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sức</a:t>
            </a:r>
            <a:r>
              <a:rPr lang="en-US" sz="2800" dirty="0"/>
              <a:t> </a:t>
            </a:r>
            <a:r>
              <a:rPr lang="en-US" sz="2800" dirty="0" err="1"/>
              <a:t>khỏe</a:t>
            </a:r>
            <a:r>
              <a:rPr lang="en-US" sz="2800" dirty="0"/>
              <a:t> con </a:t>
            </a:r>
            <a:r>
              <a:rPr lang="en-US" sz="2800" dirty="0" err="1"/>
              <a:t>người</a:t>
            </a:r>
            <a:r>
              <a:rPr lang="en-US" sz="2800" dirty="0"/>
              <a:t>. </a:t>
            </a:r>
            <a:r>
              <a:rPr lang="en-US" sz="2800" dirty="0" err="1"/>
              <a:t>Năm</a:t>
            </a:r>
            <a:r>
              <a:rPr lang="en-US" sz="2800" dirty="0"/>
              <a:t> 2006,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đợt</a:t>
            </a:r>
            <a:r>
              <a:rPr lang="en-US" sz="2800" dirty="0"/>
              <a:t> </a:t>
            </a:r>
            <a:r>
              <a:rPr lang="en-US" sz="2800" dirty="0" err="1"/>
              <a:t>nắng</a:t>
            </a:r>
            <a:r>
              <a:rPr lang="en-US" sz="2800" dirty="0"/>
              <a:t> </a:t>
            </a:r>
            <a:r>
              <a:rPr lang="en-US" sz="2800" dirty="0" err="1"/>
              <a:t>nóng</a:t>
            </a:r>
            <a:r>
              <a:rPr lang="en-US" sz="2800" dirty="0"/>
              <a:t> </a:t>
            </a:r>
            <a:r>
              <a:rPr lang="en-US" sz="2800" dirty="0" err="1"/>
              <a:t>chưa</a:t>
            </a:r>
            <a:r>
              <a:rPr lang="en-US" sz="2800" dirty="0"/>
              <a:t> </a:t>
            </a:r>
            <a:r>
              <a:rPr lang="en-US" sz="2800" dirty="0" err="1"/>
              <a:t>từng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ở California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dẫn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:</a:t>
            </a:r>
            <a:endParaRPr sz="2800" dirty="0"/>
          </a:p>
          <a:p>
            <a:pPr marL="4000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— ~5.594 </a:t>
            </a:r>
            <a:r>
              <a:rPr lang="en-US" sz="2400" dirty="0" err="1"/>
              <a:t>lượt</a:t>
            </a:r>
            <a:r>
              <a:rPr lang="en-US" sz="2400" dirty="0"/>
              <a:t> </a:t>
            </a:r>
            <a:r>
              <a:rPr lang="en-US" sz="2400" dirty="0" err="1"/>
              <a:t>khám</a:t>
            </a:r>
            <a:r>
              <a:rPr lang="en-US" sz="2400" dirty="0"/>
              <a:t> </a:t>
            </a:r>
            <a:r>
              <a:rPr lang="en-US" sz="2400" dirty="0" err="1"/>
              <a:t>tại</a:t>
            </a:r>
            <a:r>
              <a:rPr lang="en-US" sz="2400" dirty="0"/>
              <a:t> khoa </a:t>
            </a:r>
            <a:r>
              <a:rPr lang="en-US" sz="2400" dirty="0" err="1"/>
              <a:t>cấp</a:t>
            </a:r>
            <a:r>
              <a:rPr lang="en-US" sz="2400" dirty="0"/>
              <a:t> </a:t>
            </a:r>
            <a:r>
              <a:rPr lang="en-US" sz="2400" dirty="0" err="1"/>
              <a:t>cứu</a:t>
            </a:r>
            <a:r>
              <a:rPr lang="en-US" sz="2400" dirty="0"/>
              <a:t> </a:t>
            </a:r>
            <a:r>
              <a:rPr lang="en-US" sz="2400" dirty="0" err="1"/>
              <a:t>quá</a:t>
            </a:r>
            <a:r>
              <a:rPr lang="en-US" sz="2400" dirty="0"/>
              <a:t> </a:t>
            </a:r>
            <a:r>
              <a:rPr lang="en-US" sz="2400" dirty="0" err="1"/>
              <a:t>mức</a:t>
            </a:r>
            <a:r>
              <a:rPr lang="en-US" sz="2400" dirty="0"/>
              <a:t> </a:t>
            </a:r>
            <a:r>
              <a:rPr lang="en-US" sz="2400" dirty="0" err="1"/>
              <a:t>dọc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Bờ</a:t>
            </a:r>
            <a:r>
              <a:rPr lang="en-US" sz="2400" dirty="0"/>
              <a:t> </a:t>
            </a:r>
            <a:r>
              <a:rPr lang="en-US" sz="2400" dirty="0" err="1"/>
              <a:t>biển</a:t>
            </a:r>
            <a:r>
              <a:rPr lang="en-US" sz="2400" dirty="0"/>
              <a:t> </a:t>
            </a:r>
            <a:r>
              <a:rPr lang="en-US" sz="2400" dirty="0" err="1"/>
              <a:t>phía</a:t>
            </a:r>
            <a:r>
              <a:rPr lang="en-US" sz="2400" dirty="0"/>
              <a:t>       Nam (bao </a:t>
            </a:r>
            <a:r>
              <a:rPr lang="en-US" sz="2400" dirty="0" err="1"/>
              <a:t>gồm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 </a:t>
            </a:r>
            <a:r>
              <a:rPr lang="en-US" sz="2400" dirty="0" err="1"/>
              <a:t>Quận</a:t>
            </a:r>
            <a:r>
              <a:rPr lang="en-US" sz="2400" dirty="0"/>
              <a:t> San Diego </a:t>
            </a:r>
            <a:r>
              <a:rPr lang="en-US" sz="2400" dirty="0" err="1"/>
              <a:t>ven</a:t>
            </a:r>
            <a:r>
              <a:rPr lang="en-US" sz="2400" dirty="0"/>
              <a:t> </a:t>
            </a:r>
            <a:r>
              <a:rPr lang="en-US" sz="2400" dirty="0" err="1"/>
              <a:t>biển</a:t>
            </a:r>
            <a:r>
              <a:rPr lang="en-US" sz="2400" dirty="0"/>
              <a:t>)          </a:t>
            </a:r>
            <a:endParaRPr sz="2400" dirty="0"/>
          </a:p>
          <a:p>
            <a:pPr marL="457200" marR="0" lvl="0" indent="57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— ~861 </a:t>
            </a:r>
            <a:r>
              <a:rPr lang="en-US" sz="2400" dirty="0" err="1"/>
              <a:t>lượt</a:t>
            </a:r>
            <a:r>
              <a:rPr lang="en-US" sz="2400" dirty="0"/>
              <a:t> </a:t>
            </a:r>
            <a:r>
              <a:rPr lang="en-US" sz="2400" dirty="0" err="1"/>
              <a:t>khám</a:t>
            </a:r>
            <a:r>
              <a:rPr lang="en-US" sz="2400" dirty="0"/>
              <a:t> </a:t>
            </a:r>
            <a:r>
              <a:rPr lang="en-US" sz="2400" dirty="0" err="1"/>
              <a:t>tại</a:t>
            </a:r>
            <a:r>
              <a:rPr lang="en-US" sz="2400" dirty="0"/>
              <a:t> khoa </a:t>
            </a:r>
            <a:r>
              <a:rPr lang="en-US" sz="2400" dirty="0" err="1"/>
              <a:t>cấp</a:t>
            </a:r>
            <a:r>
              <a:rPr lang="en-US" sz="2400" dirty="0"/>
              <a:t> </a:t>
            </a:r>
            <a:r>
              <a:rPr lang="en-US" sz="2400" dirty="0" err="1"/>
              <a:t>cứu</a:t>
            </a:r>
            <a:r>
              <a:rPr lang="en-US" sz="2400" dirty="0"/>
              <a:t> </a:t>
            </a:r>
            <a:r>
              <a:rPr lang="en-US" sz="2400" dirty="0" err="1"/>
              <a:t>quá</a:t>
            </a:r>
            <a:r>
              <a:rPr lang="en-US" sz="2400" dirty="0"/>
              <a:t> </a:t>
            </a:r>
            <a:r>
              <a:rPr lang="en-US" sz="2400" dirty="0" err="1"/>
              <a:t>mức</a:t>
            </a:r>
            <a:r>
              <a:rPr lang="en-US" sz="2400" dirty="0"/>
              <a:t> ở Nam Sa </a:t>
            </a:r>
            <a:r>
              <a:rPr lang="en-US" sz="2400" dirty="0" err="1"/>
              <a:t>mạc</a:t>
            </a:r>
            <a:r>
              <a:rPr lang="en-US" sz="2400" dirty="0"/>
              <a:t> (bao </a:t>
            </a:r>
            <a:r>
              <a:rPr lang="en-US" sz="2400" dirty="0" err="1"/>
              <a:t>gồm</a:t>
            </a:r>
            <a:r>
              <a:rPr lang="en-US" sz="2400" dirty="0"/>
              <a:t>  </a:t>
            </a:r>
            <a:r>
              <a:rPr lang="en-US" sz="2400" dirty="0" err="1"/>
              <a:t>cả</a:t>
            </a:r>
            <a:r>
              <a:rPr lang="en-US" sz="2400" dirty="0"/>
              <a:t> </a:t>
            </a:r>
            <a:r>
              <a:rPr lang="en-US" sz="2400" dirty="0" err="1"/>
              <a:t>Hạt</a:t>
            </a:r>
            <a:r>
              <a:rPr lang="en-US" sz="2400" dirty="0"/>
              <a:t> San Diego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đất</a:t>
            </a:r>
            <a:r>
              <a:rPr lang="en-US" sz="2400" dirty="0"/>
              <a:t> </a:t>
            </a:r>
            <a:r>
              <a:rPr lang="en-US" sz="2400" dirty="0" err="1"/>
              <a:t>liền</a:t>
            </a:r>
            <a:r>
              <a:rPr lang="en-US" sz="2400" dirty="0"/>
              <a:t>)   </a:t>
            </a:r>
            <a:endParaRPr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5"/>
          <p:cNvSpPr txBox="1">
            <a:spLocks noGrp="1"/>
          </p:cNvSpPr>
          <p:nvPr>
            <p:ph type="title"/>
          </p:nvPr>
        </p:nvSpPr>
        <p:spPr>
          <a:xfrm>
            <a:off x="640650" y="1153575"/>
            <a:ext cx="3665100" cy="42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000" b="1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0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9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TRÒ CHUYỆN</a:t>
            </a:r>
            <a:endParaRPr sz="29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BẮT ĐẦU</a:t>
            </a:r>
            <a:endParaRPr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000" b="1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2900" b="1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0" name="Google Shape;150;p15"/>
          <p:cNvSpPr txBox="1">
            <a:spLocks noGrp="1"/>
          </p:cNvSpPr>
          <p:nvPr>
            <p:ph type="body" idx="1"/>
          </p:nvPr>
        </p:nvSpPr>
        <p:spPr>
          <a:xfrm>
            <a:off x="5679736" y="319088"/>
            <a:ext cx="5954099" cy="6219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</a:pPr>
            <a:r>
              <a:rPr lang="en-US" sz="4000">
                <a:latin typeface="Arial"/>
                <a:ea typeface="Arial"/>
                <a:cs typeface="Arial"/>
                <a:sym typeface="Arial"/>
              </a:rPr>
              <a:t>Bạn đã trải qua một đợt nắng nóng ở Quận San Diego chưa? Nếu vậy, kinh nghiệm của bạn như thế nào?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8"/>
          <p:cNvSpPr/>
          <p:nvPr/>
        </p:nvSpPr>
        <p:spPr>
          <a:xfrm>
            <a:off x="0" y="0"/>
            <a:ext cx="12192000" cy="1186500"/>
          </a:xfrm>
          <a:prstGeom prst="rect">
            <a:avLst/>
          </a:prstGeom>
          <a:solidFill>
            <a:srgbClr val="A149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Google Shape;156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9600" y="1189625"/>
            <a:ext cx="7772401" cy="566837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8"/>
          <p:cNvSpPr txBox="1"/>
          <p:nvPr/>
        </p:nvSpPr>
        <p:spPr>
          <a:xfrm>
            <a:off x="807200" y="312225"/>
            <a:ext cx="10546500" cy="8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4400" b="1">
                <a:solidFill>
                  <a:schemeClr val="lt1"/>
                </a:solidFill>
              </a:rPr>
              <a:t>QUẬN SAN DIEGO HẤP DẪN HƠN</a:t>
            </a:r>
            <a:endParaRPr sz="440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4400" b="1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8" name="Google Shape;158;p28"/>
          <p:cNvSpPr txBox="1"/>
          <p:nvPr/>
        </p:nvSpPr>
        <p:spPr>
          <a:xfrm>
            <a:off x="932075" y="1358150"/>
            <a:ext cx="7887900" cy="56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202124"/>
                </a:solidFill>
              </a:rPr>
              <a:t>Nhiệt</a:t>
            </a:r>
            <a:r>
              <a:rPr lang="en-US" sz="2800" dirty="0">
                <a:solidFill>
                  <a:srgbClr val="202124"/>
                </a:solidFill>
              </a:rPr>
              <a:t> </a:t>
            </a:r>
            <a:r>
              <a:rPr lang="en-US" sz="2800" dirty="0" err="1">
                <a:solidFill>
                  <a:srgbClr val="202124"/>
                </a:solidFill>
              </a:rPr>
              <a:t>độ</a:t>
            </a:r>
            <a:r>
              <a:rPr lang="en-US" sz="2800" dirty="0">
                <a:solidFill>
                  <a:srgbClr val="202124"/>
                </a:solidFill>
              </a:rPr>
              <a:t> ở </a:t>
            </a:r>
            <a:r>
              <a:rPr lang="en-US" sz="2800" dirty="0" err="1">
                <a:solidFill>
                  <a:srgbClr val="202124"/>
                </a:solidFill>
              </a:rPr>
              <a:t>Quận</a:t>
            </a:r>
            <a:r>
              <a:rPr lang="en-US" sz="2800" dirty="0">
                <a:solidFill>
                  <a:srgbClr val="202124"/>
                </a:solidFill>
              </a:rPr>
              <a:t> San Diego </a:t>
            </a:r>
            <a:r>
              <a:rPr lang="en-US" sz="2800" dirty="0" err="1">
                <a:solidFill>
                  <a:srgbClr val="202124"/>
                </a:solidFill>
              </a:rPr>
              <a:t>đang</a:t>
            </a:r>
            <a:r>
              <a:rPr lang="en-US" sz="2800" dirty="0">
                <a:solidFill>
                  <a:srgbClr val="202124"/>
                </a:solidFill>
              </a:rPr>
              <a:t> </a:t>
            </a:r>
            <a:r>
              <a:rPr lang="en-US" sz="2800" dirty="0" err="1">
                <a:solidFill>
                  <a:srgbClr val="202124"/>
                </a:solidFill>
              </a:rPr>
              <a:t>tăng</a:t>
            </a:r>
            <a:r>
              <a:rPr lang="en-US" sz="2800" dirty="0">
                <a:solidFill>
                  <a:srgbClr val="202124"/>
                </a:solidFill>
              </a:rPr>
              <a:t> </a:t>
            </a:r>
            <a:r>
              <a:rPr lang="en-US" sz="2800" dirty="0" err="1">
                <a:solidFill>
                  <a:srgbClr val="202124"/>
                </a:solidFill>
              </a:rPr>
              <a:t>lên</a:t>
            </a:r>
            <a:r>
              <a:rPr lang="en-US" sz="2800" dirty="0">
                <a:solidFill>
                  <a:srgbClr val="202124"/>
                </a:solidFill>
              </a:rPr>
              <a:t> </a:t>
            </a:r>
            <a:r>
              <a:rPr lang="en-US" sz="2800" dirty="0" err="1">
                <a:solidFill>
                  <a:srgbClr val="202124"/>
                </a:solidFill>
              </a:rPr>
              <a:t>và</a:t>
            </a:r>
            <a:r>
              <a:rPr lang="en-US" sz="2800" dirty="0">
                <a:solidFill>
                  <a:srgbClr val="202124"/>
                </a:solidFill>
              </a:rPr>
              <a:t> </a:t>
            </a:r>
            <a:r>
              <a:rPr lang="en-US" sz="2800" dirty="0" err="1">
                <a:solidFill>
                  <a:srgbClr val="202124"/>
                </a:solidFill>
              </a:rPr>
              <a:t>dự</a:t>
            </a:r>
            <a:r>
              <a:rPr lang="en-US" sz="2800" dirty="0">
                <a:solidFill>
                  <a:srgbClr val="202124"/>
                </a:solidFill>
              </a:rPr>
              <a:t> </a:t>
            </a:r>
            <a:r>
              <a:rPr lang="en-US" sz="2800" dirty="0" err="1">
                <a:solidFill>
                  <a:srgbClr val="202124"/>
                </a:solidFill>
              </a:rPr>
              <a:t>kiến</a:t>
            </a:r>
            <a:r>
              <a:rPr lang="en-US" sz="2800" dirty="0">
                <a:solidFill>
                  <a:srgbClr val="202124"/>
                </a:solidFill>
              </a:rPr>
              <a:t> ​​</a:t>
            </a:r>
            <a:r>
              <a:rPr lang="en-US" sz="2800" dirty="0" err="1">
                <a:solidFill>
                  <a:srgbClr val="202124"/>
                </a:solidFill>
              </a:rPr>
              <a:t>sẽ</a:t>
            </a:r>
            <a:r>
              <a:rPr lang="en-US" sz="2800" dirty="0">
                <a:solidFill>
                  <a:srgbClr val="202124"/>
                </a:solidFill>
              </a:rPr>
              <a:t> </a:t>
            </a:r>
            <a:r>
              <a:rPr lang="en-US" sz="2800" dirty="0" err="1">
                <a:solidFill>
                  <a:srgbClr val="202124"/>
                </a:solidFill>
              </a:rPr>
              <a:t>tiếp</a:t>
            </a:r>
            <a:r>
              <a:rPr lang="en-US" sz="2800" dirty="0">
                <a:solidFill>
                  <a:srgbClr val="202124"/>
                </a:solidFill>
              </a:rPr>
              <a:t> </a:t>
            </a:r>
            <a:r>
              <a:rPr lang="en-US" sz="2800" dirty="0" err="1">
                <a:solidFill>
                  <a:srgbClr val="202124"/>
                </a:solidFill>
              </a:rPr>
              <a:t>tục</a:t>
            </a:r>
            <a:r>
              <a:rPr lang="en-US" sz="2800" dirty="0">
                <a:solidFill>
                  <a:srgbClr val="202124"/>
                </a:solidFill>
              </a:rPr>
              <a:t> </a:t>
            </a:r>
            <a:r>
              <a:rPr lang="en-US" sz="2800" dirty="0" err="1">
                <a:solidFill>
                  <a:srgbClr val="202124"/>
                </a:solidFill>
              </a:rPr>
              <a:t>tăng</a:t>
            </a:r>
            <a:r>
              <a:rPr lang="en-US" sz="2800" dirty="0">
                <a:solidFill>
                  <a:srgbClr val="202124"/>
                </a:solidFill>
              </a:rPr>
              <a:t>.</a:t>
            </a:r>
            <a:endParaRPr sz="2800" dirty="0">
              <a:solidFill>
                <a:srgbClr val="202124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202124"/>
              </a:solidFill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02124"/>
                </a:solidFill>
              </a:rPr>
              <a:t>Trong </a:t>
            </a:r>
            <a:r>
              <a:rPr lang="en-US" sz="2800" dirty="0" err="1">
                <a:solidFill>
                  <a:srgbClr val="202124"/>
                </a:solidFill>
              </a:rPr>
              <a:t>lịch</a:t>
            </a:r>
            <a:r>
              <a:rPr lang="en-US" sz="2800" dirty="0">
                <a:solidFill>
                  <a:srgbClr val="202124"/>
                </a:solidFill>
              </a:rPr>
              <a:t> </a:t>
            </a:r>
            <a:r>
              <a:rPr lang="en-US" sz="2800" dirty="0" err="1">
                <a:solidFill>
                  <a:srgbClr val="202124"/>
                </a:solidFill>
              </a:rPr>
              <a:t>sử</a:t>
            </a:r>
            <a:r>
              <a:rPr lang="en-US" sz="2800" dirty="0">
                <a:solidFill>
                  <a:srgbClr val="202124"/>
                </a:solidFill>
              </a:rPr>
              <a:t>, </a:t>
            </a:r>
            <a:r>
              <a:rPr lang="en-US" sz="2800" dirty="0" err="1">
                <a:solidFill>
                  <a:srgbClr val="202124"/>
                </a:solidFill>
              </a:rPr>
              <a:t>ngày</a:t>
            </a:r>
            <a:r>
              <a:rPr lang="en-US" sz="2800" dirty="0">
                <a:solidFill>
                  <a:srgbClr val="202124"/>
                </a:solidFill>
              </a:rPr>
              <a:t> </a:t>
            </a:r>
            <a:r>
              <a:rPr lang="en-US" sz="2800" dirty="0" err="1">
                <a:solidFill>
                  <a:srgbClr val="202124"/>
                </a:solidFill>
              </a:rPr>
              <a:t>nóng</a:t>
            </a:r>
            <a:r>
              <a:rPr lang="en-US" sz="2800" dirty="0">
                <a:solidFill>
                  <a:srgbClr val="202124"/>
                </a:solidFill>
              </a:rPr>
              <a:t> </a:t>
            </a:r>
            <a:r>
              <a:rPr lang="en-US" sz="2800" dirty="0" err="1">
                <a:solidFill>
                  <a:srgbClr val="202124"/>
                </a:solidFill>
              </a:rPr>
              <a:t>nhất</a:t>
            </a:r>
            <a:r>
              <a:rPr lang="en-US" sz="2800" dirty="0">
                <a:solidFill>
                  <a:srgbClr val="202124"/>
                </a:solidFill>
              </a:rPr>
              <a:t> </a:t>
            </a:r>
            <a:r>
              <a:rPr lang="en-US" sz="2800" dirty="0" err="1">
                <a:solidFill>
                  <a:srgbClr val="202124"/>
                </a:solidFill>
              </a:rPr>
              <a:t>trung</a:t>
            </a:r>
            <a:r>
              <a:rPr lang="en-US" sz="2800" dirty="0">
                <a:solidFill>
                  <a:srgbClr val="202124"/>
                </a:solidFill>
              </a:rPr>
              <a:t> </a:t>
            </a:r>
            <a:r>
              <a:rPr lang="en-US" sz="2800" dirty="0" err="1">
                <a:solidFill>
                  <a:srgbClr val="202124"/>
                </a:solidFill>
              </a:rPr>
              <a:t>bình</a:t>
            </a:r>
            <a:r>
              <a:rPr lang="en-US" sz="2800" dirty="0">
                <a:solidFill>
                  <a:srgbClr val="202124"/>
                </a:solidFill>
              </a:rPr>
              <a:t> </a:t>
            </a:r>
            <a:r>
              <a:rPr lang="en-US" sz="2800" dirty="0" err="1">
                <a:solidFill>
                  <a:srgbClr val="202124"/>
                </a:solidFill>
              </a:rPr>
              <a:t>mỗi</a:t>
            </a:r>
            <a:r>
              <a:rPr lang="en-US" sz="2800" dirty="0">
                <a:solidFill>
                  <a:srgbClr val="202124"/>
                </a:solidFill>
              </a:rPr>
              <a:t> </a:t>
            </a:r>
            <a:r>
              <a:rPr lang="en-US" sz="2800" dirty="0" err="1">
                <a:solidFill>
                  <a:srgbClr val="202124"/>
                </a:solidFill>
              </a:rPr>
              <a:t>năm</a:t>
            </a:r>
            <a:r>
              <a:rPr lang="en-US" sz="2800" dirty="0">
                <a:solidFill>
                  <a:srgbClr val="202124"/>
                </a:solidFill>
              </a:rPr>
              <a:t> </a:t>
            </a:r>
            <a:r>
              <a:rPr lang="en-US" sz="2800" dirty="0" err="1">
                <a:solidFill>
                  <a:srgbClr val="202124"/>
                </a:solidFill>
              </a:rPr>
              <a:t>là</a:t>
            </a:r>
            <a:r>
              <a:rPr lang="en-US" sz="2800" dirty="0">
                <a:solidFill>
                  <a:srgbClr val="202124"/>
                </a:solidFill>
              </a:rPr>
              <a:t>:</a:t>
            </a:r>
            <a:endParaRPr sz="2800" dirty="0">
              <a:solidFill>
                <a:srgbClr val="202124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202124"/>
                </a:solidFill>
              </a:rPr>
              <a:t>   — </a:t>
            </a:r>
            <a:r>
              <a:rPr lang="en-US" sz="2800" dirty="0" err="1">
                <a:solidFill>
                  <a:srgbClr val="202124"/>
                </a:solidFill>
              </a:rPr>
              <a:t>Bờ</a:t>
            </a:r>
            <a:r>
              <a:rPr lang="en-US" sz="2800" dirty="0">
                <a:solidFill>
                  <a:srgbClr val="202124"/>
                </a:solidFill>
              </a:rPr>
              <a:t> </a:t>
            </a:r>
            <a:r>
              <a:rPr lang="en-US" sz="2800" dirty="0" err="1">
                <a:solidFill>
                  <a:srgbClr val="202124"/>
                </a:solidFill>
              </a:rPr>
              <a:t>biển</a:t>
            </a:r>
            <a:r>
              <a:rPr lang="en-US" sz="2800" dirty="0">
                <a:solidFill>
                  <a:srgbClr val="202124"/>
                </a:solidFill>
              </a:rPr>
              <a:t>: 90-100°F</a:t>
            </a:r>
            <a:endParaRPr sz="2800" dirty="0">
              <a:solidFill>
                <a:srgbClr val="202124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202124"/>
                </a:solidFill>
              </a:rPr>
              <a:t>   — </a:t>
            </a:r>
            <a:r>
              <a:rPr lang="en-US" sz="2800" dirty="0" err="1">
                <a:solidFill>
                  <a:srgbClr val="202124"/>
                </a:solidFill>
              </a:rPr>
              <a:t>Nội</a:t>
            </a:r>
            <a:r>
              <a:rPr lang="en-US" sz="2800" dirty="0">
                <a:solidFill>
                  <a:srgbClr val="202124"/>
                </a:solidFill>
              </a:rPr>
              <a:t> </a:t>
            </a:r>
            <a:r>
              <a:rPr lang="en-US" sz="2800" dirty="0" err="1">
                <a:solidFill>
                  <a:srgbClr val="202124"/>
                </a:solidFill>
              </a:rPr>
              <a:t>địa</a:t>
            </a:r>
            <a:r>
              <a:rPr lang="en-US" sz="2800" dirty="0">
                <a:solidFill>
                  <a:srgbClr val="202124"/>
                </a:solidFill>
              </a:rPr>
              <a:t>: 105-115°F</a:t>
            </a:r>
            <a:endParaRPr sz="2800" dirty="0">
              <a:solidFill>
                <a:srgbClr val="202124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202124"/>
              </a:solidFill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202124"/>
                </a:solidFill>
              </a:rPr>
              <a:t>Vào</a:t>
            </a:r>
            <a:r>
              <a:rPr lang="en-US" sz="2800" dirty="0">
                <a:solidFill>
                  <a:srgbClr val="202124"/>
                </a:solidFill>
              </a:rPr>
              <a:t> </a:t>
            </a:r>
            <a:r>
              <a:rPr lang="en-US" sz="2800" dirty="0" err="1">
                <a:solidFill>
                  <a:srgbClr val="202124"/>
                </a:solidFill>
              </a:rPr>
              <a:t>cuối</a:t>
            </a:r>
            <a:r>
              <a:rPr lang="en-US" sz="2800" dirty="0">
                <a:solidFill>
                  <a:srgbClr val="202124"/>
                </a:solidFill>
              </a:rPr>
              <a:t> </a:t>
            </a:r>
            <a:r>
              <a:rPr lang="en-US" sz="2800" dirty="0" err="1">
                <a:solidFill>
                  <a:srgbClr val="202124"/>
                </a:solidFill>
              </a:rPr>
              <a:t>thế</a:t>
            </a:r>
            <a:r>
              <a:rPr lang="en-US" sz="2800" dirty="0">
                <a:solidFill>
                  <a:srgbClr val="202124"/>
                </a:solidFill>
              </a:rPr>
              <a:t> </a:t>
            </a:r>
            <a:r>
              <a:rPr lang="en-US" sz="2800" dirty="0" err="1">
                <a:solidFill>
                  <a:srgbClr val="202124"/>
                </a:solidFill>
              </a:rPr>
              <a:t>kỷ</a:t>
            </a:r>
            <a:r>
              <a:rPr lang="en-US" sz="2800" dirty="0">
                <a:solidFill>
                  <a:srgbClr val="202124"/>
                </a:solidFill>
              </a:rPr>
              <a:t>, </a:t>
            </a:r>
            <a:r>
              <a:rPr lang="en-US" sz="2800" dirty="0" err="1">
                <a:solidFill>
                  <a:srgbClr val="202124"/>
                </a:solidFill>
              </a:rPr>
              <a:t>số</a:t>
            </a:r>
            <a:r>
              <a:rPr lang="en-US" sz="2800" dirty="0">
                <a:solidFill>
                  <a:srgbClr val="202124"/>
                </a:solidFill>
              </a:rPr>
              <a:t> </a:t>
            </a:r>
            <a:r>
              <a:rPr lang="en-US" sz="2800" dirty="0" err="1">
                <a:solidFill>
                  <a:srgbClr val="202124"/>
                </a:solidFill>
              </a:rPr>
              <a:t>ngày</a:t>
            </a:r>
            <a:r>
              <a:rPr lang="en-US" sz="2800" dirty="0">
                <a:solidFill>
                  <a:srgbClr val="202124"/>
                </a:solidFill>
              </a:rPr>
              <a:t> </a:t>
            </a:r>
            <a:r>
              <a:rPr lang="en-US" sz="2800" dirty="0" err="1">
                <a:solidFill>
                  <a:srgbClr val="202124"/>
                </a:solidFill>
              </a:rPr>
              <a:t>nóng</a:t>
            </a:r>
            <a:r>
              <a:rPr lang="en-US" sz="2800" dirty="0">
                <a:solidFill>
                  <a:srgbClr val="202124"/>
                </a:solidFill>
              </a:rPr>
              <a:t> </a:t>
            </a:r>
            <a:r>
              <a:rPr lang="en-US" sz="2800" dirty="0" err="1">
                <a:solidFill>
                  <a:srgbClr val="202124"/>
                </a:solidFill>
              </a:rPr>
              <a:t>nhất</a:t>
            </a:r>
            <a:r>
              <a:rPr lang="en-US" sz="2800" dirty="0">
                <a:solidFill>
                  <a:srgbClr val="202124"/>
                </a:solidFill>
              </a:rPr>
              <a:t> </a:t>
            </a:r>
            <a:r>
              <a:rPr lang="en-US" sz="2800" dirty="0" err="1">
                <a:solidFill>
                  <a:srgbClr val="202124"/>
                </a:solidFill>
              </a:rPr>
              <a:t>trung</a:t>
            </a:r>
            <a:r>
              <a:rPr lang="en-US" sz="2800" dirty="0">
                <a:solidFill>
                  <a:srgbClr val="202124"/>
                </a:solidFill>
              </a:rPr>
              <a:t> </a:t>
            </a:r>
            <a:r>
              <a:rPr lang="en-US" sz="2800" dirty="0" err="1">
                <a:solidFill>
                  <a:srgbClr val="202124"/>
                </a:solidFill>
              </a:rPr>
              <a:t>bình</a:t>
            </a:r>
            <a:r>
              <a:rPr lang="en-US" sz="2800" dirty="0">
                <a:solidFill>
                  <a:srgbClr val="202124"/>
                </a:solidFill>
              </a:rPr>
              <a:t> </a:t>
            </a:r>
            <a:r>
              <a:rPr lang="en-US" sz="2800" dirty="0" err="1">
                <a:solidFill>
                  <a:srgbClr val="202124"/>
                </a:solidFill>
              </a:rPr>
              <a:t>trong</a:t>
            </a:r>
            <a:r>
              <a:rPr lang="en-US" sz="2800" dirty="0">
                <a:solidFill>
                  <a:srgbClr val="202124"/>
                </a:solidFill>
              </a:rPr>
              <a:t> </a:t>
            </a:r>
            <a:r>
              <a:rPr lang="en-US" sz="2800" dirty="0" err="1">
                <a:solidFill>
                  <a:srgbClr val="202124"/>
                </a:solidFill>
              </a:rPr>
              <a:t>năm</a:t>
            </a:r>
            <a:r>
              <a:rPr lang="en-US" sz="2800" dirty="0">
                <a:solidFill>
                  <a:srgbClr val="202124"/>
                </a:solidFill>
              </a:rPr>
              <a:t> </a:t>
            </a:r>
            <a:r>
              <a:rPr lang="en-US" sz="2800" dirty="0" err="1">
                <a:solidFill>
                  <a:srgbClr val="202124"/>
                </a:solidFill>
              </a:rPr>
              <a:t>có</a:t>
            </a:r>
            <a:r>
              <a:rPr lang="en-US" sz="2800" dirty="0">
                <a:solidFill>
                  <a:srgbClr val="202124"/>
                </a:solidFill>
              </a:rPr>
              <a:t> </a:t>
            </a:r>
            <a:r>
              <a:rPr lang="en-US" sz="2800" dirty="0" err="1">
                <a:solidFill>
                  <a:srgbClr val="202124"/>
                </a:solidFill>
              </a:rPr>
              <a:t>thể</a:t>
            </a:r>
            <a:r>
              <a:rPr lang="en-US" sz="2800" dirty="0">
                <a:solidFill>
                  <a:srgbClr val="202124"/>
                </a:solidFill>
              </a:rPr>
              <a:t> </a:t>
            </a:r>
            <a:r>
              <a:rPr lang="en-US" sz="2800" dirty="0" err="1">
                <a:solidFill>
                  <a:srgbClr val="202124"/>
                </a:solidFill>
              </a:rPr>
              <a:t>tăng</a:t>
            </a:r>
            <a:r>
              <a:rPr lang="en-US" sz="2800" dirty="0">
                <a:solidFill>
                  <a:srgbClr val="202124"/>
                </a:solidFill>
              </a:rPr>
              <a:t> </a:t>
            </a:r>
            <a:r>
              <a:rPr lang="en-US" sz="2800" dirty="0" err="1">
                <a:solidFill>
                  <a:srgbClr val="202124"/>
                </a:solidFill>
              </a:rPr>
              <a:t>lên</a:t>
            </a:r>
            <a:r>
              <a:rPr lang="en-US" sz="2800" dirty="0">
                <a:solidFill>
                  <a:srgbClr val="202124"/>
                </a:solidFill>
              </a:rPr>
              <a:t>:</a:t>
            </a:r>
            <a:endParaRPr sz="2800" dirty="0">
              <a:solidFill>
                <a:srgbClr val="202124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202124"/>
                </a:solidFill>
              </a:rPr>
              <a:t>   — </a:t>
            </a:r>
            <a:r>
              <a:rPr lang="en-US" sz="2800" dirty="0" err="1">
                <a:solidFill>
                  <a:srgbClr val="202124"/>
                </a:solidFill>
              </a:rPr>
              <a:t>Bờ</a:t>
            </a:r>
            <a:r>
              <a:rPr lang="en-US" sz="2800" dirty="0">
                <a:solidFill>
                  <a:srgbClr val="202124"/>
                </a:solidFill>
              </a:rPr>
              <a:t> </a:t>
            </a:r>
            <a:r>
              <a:rPr lang="en-US" sz="2800" dirty="0" err="1">
                <a:solidFill>
                  <a:srgbClr val="202124"/>
                </a:solidFill>
              </a:rPr>
              <a:t>biển</a:t>
            </a:r>
            <a:r>
              <a:rPr lang="en-US" sz="2800" dirty="0">
                <a:solidFill>
                  <a:srgbClr val="202124"/>
                </a:solidFill>
              </a:rPr>
              <a:t>: 100-110°F</a:t>
            </a:r>
            <a:endParaRPr sz="2800" dirty="0">
              <a:solidFill>
                <a:srgbClr val="202124"/>
              </a:solidFill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202124"/>
                </a:solidFill>
              </a:rPr>
              <a:t>        — </a:t>
            </a:r>
            <a:r>
              <a:rPr lang="en-US" sz="2800" dirty="0" err="1">
                <a:solidFill>
                  <a:srgbClr val="202124"/>
                </a:solidFill>
              </a:rPr>
              <a:t>Nội</a:t>
            </a:r>
            <a:r>
              <a:rPr lang="en-US" sz="2800" dirty="0">
                <a:solidFill>
                  <a:srgbClr val="202124"/>
                </a:solidFill>
              </a:rPr>
              <a:t> </a:t>
            </a:r>
            <a:r>
              <a:rPr lang="en-US" sz="2800" dirty="0" err="1">
                <a:solidFill>
                  <a:srgbClr val="202124"/>
                </a:solidFill>
              </a:rPr>
              <a:t>địa</a:t>
            </a:r>
            <a:r>
              <a:rPr lang="en-US" sz="2800" dirty="0">
                <a:solidFill>
                  <a:srgbClr val="202124"/>
                </a:solidFill>
              </a:rPr>
              <a:t>: 110-125°F</a:t>
            </a:r>
            <a:endParaRPr sz="2800" dirty="0">
              <a:solidFill>
                <a:srgbClr val="202124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DEBF6ADC104247B3E2B6C7763199BC" ma:contentTypeVersion="16" ma:contentTypeDescription="Create a new document." ma:contentTypeScope="" ma:versionID="a2e878631181b3be5b857df49045c5a8">
  <xsd:schema xmlns:xsd="http://www.w3.org/2001/XMLSchema" xmlns:xs="http://www.w3.org/2001/XMLSchema" xmlns:p="http://schemas.microsoft.com/office/2006/metadata/properties" xmlns:ns2="c6c8f678-ab9e-4f19-89e1-d6e4324e6d53" xmlns:ns3="2d3b1f8b-28e4-49e5-8fb0-80a37a78ab17" targetNamespace="http://schemas.microsoft.com/office/2006/metadata/properties" ma:root="true" ma:fieldsID="b5e70bf8abaa1947c296ed33de3d06f3" ns2:_="" ns3:_="">
    <xsd:import namespace="c6c8f678-ab9e-4f19-89e1-d6e4324e6d53"/>
    <xsd:import namespace="2d3b1f8b-28e4-49e5-8fb0-80a37a78ab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c8f678-ab9e-4f19-89e1-d6e4324e6d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cb8cc222-65fd-42cc-aeaa-058f903907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3b1f8b-28e4-49e5-8fb0-80a37a78ab1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5c4722d1-7716-4000-92ac-8d132ce25399}" ma:internalName="TaxCatchAll" ma:showField="CatchAllData" ma:web="2d3b1f8b-28e4-49e5-8fb0-80a37a78ab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C12E2AE-DB83-4DA8-A23C-072C63D5F8F0}"/>
</file>

<file path=customXml/itemProps2.xml><?xml version="1.0" encoding="utf-8"?>
<ds:datastoreItem xmlns:ds="http://schemas.openxmlformats.org/officeDocument/2006/customXml" ds:itemID="{01FF77E1-2EC1-46AA-B2CE-A93135E66B0D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1033</Words>
  <Application>Microsoft Office PowerPoint</Application>
  <PresentationFormat>Widescreen</PresentationFormat>
  <Paragraphs>99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Gill Sans</vt:lpstr>
      <vt:lpstr>Arial</vt:lpstr>
      <vt:lpstr>Calibri</vt:lpstr>
      <vt:lpstr>Office Theme</vt:lpstr>
      <vt:lpstr> SÓNG NHIỆT: Chúng là gì &amp; Tại Sao Chúng Lại Thay Đối?</vt:lpstr>
      <vt:lpstr>MỤC TIÊU</vt:lpstr>
      <vt:lpstr>TRÒ CHUYỆN BẮT ĐẦU</vt:lpstr>
      <vt:lpstr>PowerPoint Presentation</vt:lpstr>
      <vt:lpstr>PowerPoint Presentation</vt:lpstr>
      <vt:lpstr>PowerPoint Presentation</vt:lpstr>
      <vt:lpstr>PowerPoint Presentation</vt:lpstr>
      <vt:lpstr>  TRÒ CHUYỆN BẮT ĐẦU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TÓM TẮT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SÓNG NHIỆT: Chúng là gì &amp; Tại Sao Chúng Lại Thay Đối?</dc:title>
  <dc:creator>Kristin VanderMolen</dc:creator>
  <cp:lastModifiedBy>Kristin VanderMolen</cp:lastModifiedBy>
  <cp:revision>4</cp:revision>
  <dcterms:created xsi:type="dcterms:W3CDTF">2022-09-17T18:55:37Z</dcterms:created>
  <dcterms:modified xsi:type="dcterms:W3CDTF">2023-09-30T02:08:32Z</dcterms:modified>
</cp:coreProperties>
</file>