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7"/>
  </p:notesMasterIdLst>
  <p:sldIdLst>
    <p:sldId id="256" r:id="rId5"/>
    <p:sldId id="331" r:id="rId6"/>
    <p:sldId id="257" r:id="rId7"/>
    <p:sldId id="378" r:id="rId8"/>
    <p:sldId id="379" r:id="rId9"/>
    <p:sldId id="380" r:id="rId10"/>
    <p:sldId id="381" r:id="rId11"/>
    <p:sldId id="382" r:id="rId12"/>
    <p:sldId id="384" r:id="rId13"/>
    <p:sldId id="383" r:id="rId14"/>
    <p:sldId id="385" r:id="rId15"/>
    <p:sldId id="386" r:id="rId16"/>
    <p:sldId id="387" r:id="rId17"/>
    <p:sldId id="388" r:id="rId18"/>
    <p:sldId id="389" r:id="rId19"/>
    <p:sldId id="390" r:id="rId20"/>
    <p:sldId id="391" r:id="rId21"/>
    <p:sldId id="392" r:id="rId22"/>
    <p:sldId id="393" r:id="rId23"/>
    <p:sldId id="394" r:id="rId24"/>
    <p:sldId id="395" r:id="rId25"/>
    <p:sldId id="396" r:id="rId26"/>
    <p:sldId id="397" r:id="rId27"/>
    <p:sldId id="398" r:id="rId28"/>
    <p:sldId id="399" r:id="rId29"/>
    <p:sldId id="400" r:id="rId30"/>
    <p:sldId id="401" r:id="rId31"/>
    <p:sldId id="403" r:id="rId32"/>
    <p:sldId id="402" r:id="rId33"/>
    <p:sldId id="404" r:id="rId34"/>
    <p:sldId id="405" r:id="rId35"/>
    <p:sldId id="406" r:id="rId36"/>
    <p:sldId id="407" r:id="rId37"/>
    <p:sldId id="408" r:id="rId38"/>
    <p:sldId id="409" r:id="rId39"/>
    <p:sldId id="410" r:id="rId40"/>
    <p:sldId id="411" r:id="rId41"/>
    <p:sldId id="412" r:id="rId42"/>
    <p:sldId id="413" r:id="rId43"/>
    <p:sldId id="414" r:id="rId44"/>
    <p:sldId id="415" r:id="rId45"/>
    <p:sldId id="416" r:id="rId46"/>
    <p:sldId id="417" r:id="rId47"/>
    <p:sldId id="418" r:id="rId48"/>
    <p:sldId id="419" r:id="rId49"/>
    <p:sldId id="420" r:id="rId50"/>
    <p:sldId id="421" r:id="rId51"/>
    <p:sldId id="422" r:id="rId52"/>
    <p:sldId id="424" r:id="rId53"/>
    <p:sldId id="425" r:id="rId54"/>
    <p:sldId id="426" r:id="rId55"/>
    <p:sldId id="427" r:id="rId56"/>
    <p:sldId id="428" r:id="rId57"/>
    <p:sldId id="429" r:id="rId58"/>
    <p:sldId id="430" r:id="rId59"/>
    <p:sldId id="432" r:id="rId60"/>
    <p:sldId id="431" r:id="rId61"/>
    <p:sldId id="433" r:id="rId62"/>
    <p:sldId id="435" r:id="rId63"/>
    <p:sldId id="434" r:id="rId64"/>
    <p:sldId id="436" r:id="rId65"/>
    <p:sldId id="437" r:id="rId66"/>
    <p:sldId id="438" r:id="rId67"/>
    <p:sldId id="439" r:id="rId68"/>
    <p:sldId id="441" r:id="rId69"/>
    <p:sldId id="440" r:id="rId70"/>
    <p:sldId id="442" r:id="rId71"/>
    <p:sldId id="443" r:id="rId72"/>
    <p:sldId id="444" r:id="rId73"/>
    <p:sldId id="445" r:id="rId74"/>
    <p:sldId id="446" r:id="rId75"/>
    <p:sldId id="447"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837"/>
    <a:srgbClr val="600D13"/>
    <a:srgbClr val="CD0920"/>
    <a:srgbClr val="E78E23"/>
    <a:srgbClr val="132B4A"/>
    <a:srgbClr val="A98054"/>
    <a:srgbClr val="C0587C"/>
    <a:srgbClr val="791344"/>
    <a:srgbClr val="B5D479"/>
    <a:srgbClr val="9FD4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50" autoAdjust="0"/>
    <p:restoredTop sz="94660"/>
  </p:normalViewPr>
  <p:slideViewPr>
    <p:cSldViewPr snapToGrid="0">
      <p:cViewPr>
        <p:scale>
          <a:sx n="90" d="100"/>
          <a:sy n="90" d="100"/>
        </p:scale>
        <p:origin x="-2244" y="-810"/>
      </p:cViewPr>
      <p:guideLst>
        <p:guide orient="horz" pos="2987"/>
        <p:guide pos="2581"/>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0"/>
      <c:hPercent val="58"/>
      <c:rotY val="0"/>
      <c:depthPercent val="100"/>
      <c:rAngAx val="1"/>
    </c:view3D>
    <c:floor>
      <c:thickness val="0"/>
      <c:spPr>
        <a:noFill/>
        <a:ln w="3175">
          <a:solidFill>
            <a:srgbClr val="808080"/>
          </a:solidFill>
          <a:prstDash val="solid"/>
        </a:ln>
      </c:spPr>
    </c:floor>
    <c:sideWall>
      <c:thickness val="0"/>
      <c:spPr>
        <a:noFill/>
        <a:ln w="25400">
          <a:noFill/>
        </a:ln>
      </c:spPr>
    </c:sideWall>
    <c:backWall>
      <c:thickness val="0"/>
      <c:spPr>
        <a:noFill/>
        <a:ln w="25400">
          <a:noFill/>
        </a:ln>
      </c:spPr>
    </c:backWall>
    <c:plotArea>
      <c:layout>
        <c:manualLayout>
          <c:layoutTarget val="inner"/>
          <c:xMode val="edge"/>
          <c:yMode val="edge"/>
          <c:x val="1.6418839041955201E-2"/>
          <c:y val="2.0583190394511099E-2"/>
          <c:w val="0.97607043050037701"/>
          <c:h val="0.86226151494349201"/>
        </c:manualLayout>
      </c:layout>
      <c:bar3DChart>
        <c:barDir val="col"/>
        <c:grouping val="clustered"/>
        <c:varyColors val="1"/>
        <c:ser>
          <c:idx val="0"/>
          <c:order val="0"/>
          <c:tx>
            <c:strRef>
              <c:f>Sheet1!$A$2</c:f>
              <c:strCache>
                <c:ptCount val="1"/>
                <c:pt idx="0">
                  <c:v>Probability of Fatal Injury</c:v>
                </c:pt>
              </c:strCache>
            </c:strRef>
          </c:tx>
          <c:spPr>
            <a:solidFill>
              <a:srgbClr val="FE8637"/>
            </a:solidFill>
            <a:ln w="27614">
              <a:noFill/>
            </a:ln>
          </c:spPr>
          <c:invertIfNegative val="1"/>
          <c:dPt>
            <c:idx val="0"/>
            <c:invertIfNegative val="1"/>
            <c:bubble3D val="0"/>
            <c:spPr>
              <a:solidFill>
                <a:srgbClr val="D26E2C"/>
              </a:solidFill>
              <a:ln w="27614">
                <a:noFill/>
              </a:ln>
            </c:spPr>
          </c:dPt>
          <c:dPt>
            <c:idx val="1"/>
            <c:invertIfNegative val="1"/>
            <c:bubble3D val="0"/>
          </c:dPt>
          <c:dPt>
            <c:idx val="2"/>
            <c:invertIfNegative val="1"/>
            <c:bubble3D val="0"/>
            <c:spPr>
              <a:solidFill>
                <a:srgbClr val="FEBCA5"/>
              </a:solidFill>
              <a:ln w="27614">
                <a:noFill/>
              </a:ln>
            </c:spPr>
          </c:dPt>
          <c:dLbls>
            <c:dLbl>
              <c:idx val="0"/>
              <c:layout>
                <c:manualLayout>
                  <c:x val="-2.4336371237260901E-2"/>
                  <c:y val="1.49153298925931E-2"/>
                </c:manualLayout>
              </c:layout>
              <c:tx>
                <c:rich>
                  <a:bodyPr/>
                  <a:lstStyle/>
                  <a:p>
                    <a:r>
                      <a:rPr lang="en-US" b="0" i="0" dirty="0" smtClean="0">
                        <a:latin typeface="ITC Franklin Gothic Std Demi Condensed"/>
                      </a:rPr>
                      <a:t>15 mph</a:t>
                    </a:r>
                  </a:p>
                  <a:p>
                    <a:r>
                      <a:rPr lang="en-US" b="0" i="0" dirty="0" smtClean="0">
                        <a:latin typeface="ITC Franklin Gothic Std Demi Condensed"/>
                      </a:rPr>
                      <a:t>3.50%</a:t>
                    </a:r>
                    <a:endParaRPr lang="en-US" b="0" i="0" dirty="0">
                      <a:latin typeface="ITC Franklin Gothic Std Demi Condensed"/>
                    </a:endParaRPr>
                  </a:p>
                </c:rich>
              </c:tx>
              <c:showLegendKey val="1"/>
              <c:showVal val="0"/>
              <c:showCatName val="0"/>
              <c:showSerName val="0"/>
              <c:showPercent val="0"/>
              <c:showBubbleSize val="0"/>
            </c:dLbl>
            <c:dLbl>
              <c:idx val="1"/>
              <c:layout>
                <c:manualLayout>
                  <c:x val="-2.21239738520554E-2"/>
                  <c:y val="4.8492577676422302E-3"/>
                </c:manualLayout>
              </c:layout>
              <c:tx>
                <c:rich>
                  <a:bodyPr/>
                  <a:lstStyle/>
                  <a:p>
                    <a:r>
                      <a:rPr lang="en-US" b="0" i="0" dirty="0" smtClean="0">
                        <a:latin typeface="ITC Franklin Gothic Std Demi Condensed"/>
                      </a:rPr>
                      <a:t>31 mph</a:t>
                    </a:r>
                  </a:p>
                  <a:p>
                    <a:r>
                      <a:rPr lang="en-US" b="0" i="0" dirty="0" smtClean="0">
                        <a:latin typeface="ITC Franklin Gothic Std Demi Condensed"/>
                      </a:rPr>
                      <a:t>37</a:t>
                    </a:r>
                    <a:r>
                      <a:rPr lang="en-US" b="0" i="0" dirty="0">
                        <a:latin typeface="ITC Franklin Gothic Std Demi Condensed"/>
                      </a:rPr>
                      <a:t>%</a:t>
                    </a:r>
                  </a:p>
                </c:rich>
              </c:tx>
              <c:showLegendKey val="1"/>
              <c:showVal val="0"/>
              <c:showCatName val="0"/>
              <c:showSerName val="0"/>
              <c:showPercent val="0"/>
              <c:showBubbleSize val="0"/>
            </c:dLbl>
            <c:dLbl>
              <c:idx val="2"/>
              <c:layout>
                <c:manualLayout>
                  <c:x val="-2.4336213928004301E-2"/>
                  <c:y val="9.5784295850543603E-3"/>
                </c:manualLayout>
              </c:layout>
              <c:tx>
                <c:rich>
                  <a:bodyPr/>
                  <a:lstStyle/>
                  <a:p>
                    <a:r>
                      <a:rPr lang="en-US" b="0" i="0" dirty="0" smtClean="0">
                        <a:latin typeface="ITC Franklin Gothic Std Demi Condensed"/>
                      </a:rPr>
                      <a:t>44 mph</a:t>
                    </a:r>
                  </a:p>
                  <a:p>
                    <a:r>
                      <a:rPr lang="en-US" b="0" i="0" dirty="0" smtClean="0">
                        <a:latin typeface="ITC Franklin Gothic Std Demi Condensed"/>
                      </a:rPr>
                      <a:t>83</a:t>
                    </a:r>
                    <a:r>
                      <a:rPr lang="en-US" b="0" i="0" dirty="0">
                        <a:latin typeface="ITC Franklin Gothic Std Demi Condensed"/>
                      </a:rPr>
                      <a:t>%</a:t>
                    </a:r>
                  </a:p>
                </c:rich>
              </c:tx>
              <c:showLegendKey val="1"/>
              <c:showVal val="0"/>
              <c:showCatName val="0"/>
              <c:showSerName val="0"/>
              <c:showPercent val="0"/>
              <c:showBubbleSize val="0"/>
            </c:dLbl>
            <c:spPr>
              <a:noFill/>
              <a:ln w="27614">
                <a:noFill/>
              </a:ln>
            </c:spPr>
            <c:txPr>
              <a:bodyPr/>
              <a:lstStyle/>
              <a:p>
                <a:pPr>
                  <a:defRPr b="1"/>
                </a:pPr>
                <a:endParaRPr lang="en-US"/>
              </a:p>
            </c:txPr>
            <c:showLegendKey val="1"/>
            <c:showVal val="1"/>
            <c:showCatName val="1"/>
            <c:showSerName val="1"/>
            <c:showPercent val="0"/>
            <c:showBubbleSize val="0"/>
            <c:showLeaderLines val="0"/>
          </c:dLbls>
          <c:cat>
            <c:strRef>
              <c:f>Sheet1!$B$1:$D$1</c:f>
              <c:strCache>
                <c:ptCount val="3"/>
                <c:pt idx="0">
                  <c:v>15 mph</c:v>
                </c:pt>
                <c:pt idx="1">
                  <c:v>31 mph</c:v>
                </c:pt>
                <c:pt idx="2">
                  <c:v>44 mph</c:v>
                </c:pt>
              </c:strCache>
            </c:strRef>
          </c:cat>
          <c:val>
            <c:numRef>
              <c:f>Sheet1!$B$2:$D$2</c:f>
              <c:numCache>
                <c:formatCode>0%</c:formatCode>
                <c:ptCount val="3"/>
                <c:pt idx="0" formatCode="0.00%">
                  <c:v>3.5000000000000003E-2</c:v>
                </c:pt>
                <c:pt idx="1">
                  <c:v>0.37</c:v>
                </c:pt>
                <c:pt idx="2">
                  <c:v>0.83</c:v>
                </c:pt>
              </c:numCache>
            </c:numRef>
          </c:val>
          <c:extLst>
            <c:ext xmlns:c14="http://schemas.microsoft.com/office/drawing/2007/8/2/chart" uri="{6F2FDCE9-48DA-4B69-8628-5D25D57E5C99}">
              <c14:invertSolidFillFmt>
                <c14:spPr xmlns:c14="http://schemas.microsoft.com/office/drawing/2007/8/2/chart">
                  <a:solidFill>
                    <a:srgbClr val="FFFFFF"/>
                  </a:solidFill>
                  <a:ln w="27614">
                    <a:noFill/>
                  </a:ln>
                </c14:spPr>
              </c14:invertSolidFillFmt>
            </c:ext>
          </c:extLst>
        </c:ser>
        <c:dLbls>
          <c:showLegendKey val="0"/>
          <c:showVal val="0"/>
          <c:showCatName val="0"/>
          <c:showSerName val="0"/>
          <c:showPercent val="0"/>
          <c:showBubbleSize val="0"/>
        </c:dLbls>
        <c:gapWidth val="150"/>
        <c:gapDepth val="0"/>
        <c:shape val="box"/>
        <c:axId val="118517760"/>
        <c:axId val="118519296"/>
        <c:axId val="0"/>
      </c:bar3DChart>
      <c:catAx>
        <c:axId val="118517760"/>
        <c:scaling>
          <c:orientation val="minMax"/>
        </c:scaling>
        <c:delete val="1"/>
        <c:axPos val="b"/>
        <c:majorTickMark val="out"/>
        <c:minorTickMark val="none"/>
        <c:tickLblPos val="nextTo"/>
        <c:crossAx val="118519296"/>
        <c:crosses val="autoZero"/>
        <c:auto val="1"/>
        <c:lblAlgn val="ctr"/>
        <c:lblOffset val="100"/>
        <c:noMultiLvlLbl val="1"/>
      </c:catAx>
      <c:valAx>
        <c:axId val="118519296"/>
        <c:scaling>
          <c:orientation val="minMax"/>
        </c:scaling>
        <c:delete val="1"/>
        <c:axPos val="l"/>
        <c:majorGridlines>
          <c:spPr>
            <a:ln w="3452">
              <a:solidFill>
                <a:srgbClr val="808080"/>
              </a:solidFill>
              <a:prstDash val="solid"/>
            </a:ln>
          </c:spPr>
        </c:majorGridlines>
        <c:numFmt formatCode="0.00%" sourceLinked="1"/>
        <c:majorTickMark val="out"/>
        <c:minorTickMark val="none"/>
        <c:tickLblPos val="nextTo"/>
        <c:crossAx val="118517760"/>
        <c:crosses val="autoZero"/>
        <c:crossBetween val="between"/>
      </c:valAx>
      <c:spPr>
        <a:noFill/>
        <a:ln w="27614">
          <a:noFill/>
        </a:ln>
      </c:spPr>
    </c:plotArea>
    <c:legend>
      <c:legendPos val="r"/>
      <c:layout>
        <c:manualLayout>
          <c:xMode val="edge"/>
          <c:yMode val="edge"/>
          <c:x val="0.23893813105591499"/>
          <c:y val="0.89656783294696096"/>
          <c:w val="0.52212389380530999"/>
          <c:h val="9.1160220994474905E-2"/>
        </c:manualLayout>
      </c:layout>
      <c:overlay val="1"/>
      <c:spPr>
        <a:noFill/>
        <a:ln w="27614">
          <a:noFill/>
        </a:ln>
      </c:spPr>
      <c:txPr>
        <a:bodyPr/>
        <a:lstStyle/>
        <a:p>
          <a:pPr>
            <a:defRPr>
              <a:latin typeface="ITC Franklin Gothic Std Book Condensed"/>
            </a:defRPr>
          </a:pPr>
          <a:endParaRPr lang="en-US"/>
        </a:p>
      </c:txPr>
    </c:legend>
    <c:plotVisOnly val="1"/>
    <c:dispBlanksAs val="gap"/>
    <c:showDLblsOverMax val="1"/>
  </c:chart>
  <c:spPr>
    <a:noFill/>
    <a:ln>
      <a:noFill/>
    </a:ln>
  </c:spPr>
  <c:txPr>
    <a:bodyPr/>
    <a:lstStyle/>
    <a:p>
      <a:pPr>
        <a:defRPr sz="1957"/>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7119BE-0716-C849-9F65-1ADB66E7AC40}" type="datetimeFigureOut">
              <a:rPr lang="en-US" smtClean="0"/>
              <a:pPr/>
              <a:t>9/3/2013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EE9BC6-6C89-8840-A42F-73EABB53CC6A}" type="slidenum">
              <a:rPr lang="en-US" smtClean="0"/>
              <a:pPr/>
              <a:t>‹#›</a:t>
            </a:fld>
            <a:endParaRPr lang="en-US"/>
          </a:p>
        </p:txBody>
      </p:sp>
    </p:spTree>
    <p:extLst>
      <p:ext uri="{BB962C8B-B14F-4D97-AF65-F5344CB8AC3E}">
        <p14:creationId xmlns:p14="http://schemas.microsoft.com/office/powerpoint/2010/main" val="39263116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782064-3D7D-3646-AEB0-A17E09485217}" type="datetimeFigureOut">
              <a:rPr lang="en-US" smtClean="0"/>
              <a:pPr/>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782064-3D7D-3646-AEB0-A17E09485217}" type="datetimeFigureOut">
              <a:rPr lang="en-US" smtClean="0"/>
              <a:pPr/>
              <a:t>9/3/2013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782064-3D7D-3646-AEB0-A17E09485217}" type="datetimeFigureOut">
              <a:rPr lang="en-US" smtClean="0"/>
              <a:pPr/>
              <a:t>9/3/2013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782064-3D7D-3646-AEB0-A17E09485217}" type="datetimeFigureOut">
              <a:rPr lang="en-US" smtClean="0"/>
              <a:pPr/>
              <a:t>9/3/2013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782064-3D7D-3646-AEB0-A17E09485217}" type="datetimeFigureOut">
              <a:rPr lang="en-US" smtClean="0"/>
              <a:pPr/>
              <a:t>9/3/2013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782064-3D7D-3646-AEB0-A17E09485217}" type="datetimeFigureOut">
              <a:rPr lang="en-US" smtClean="0"/>
              <a:pPr/>
              <a:t>9/3/2013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782064-3D7D-3646-AEB0-A17E09485217}" type="datetimeFigureOut">
              <a:rPr lang="en-US" smtClean="0"/>
              <a:pPr/>
              <a:t>9/3/2013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82064-3D7D-3646-AEB0-A17E09485217}" type="datetimeFigureOut">
              <a:rPr lang="en-US" smtClean="0"/>
              <a:pPr/>
              <a:t>9/3/2013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149889-B649-0E4E-B1FA-D10D0E68AB4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df"/><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5.pdf"/><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df"/><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61.pdf"/></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8.pdf"/><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6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04.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LA_Logo.jpg"/>
          <p:cNvPicPr>
            <a:picLocks noChangeAspect="1"/>
          </p:cNvPicPr>
          <p:nvPr/>
        </p:nvPicPr>
        <p:blipFill>
          <a:blip r:embed="rId2"/>
          <a:stretch>
            <a:fillRect/>
          </a:stretch>
        </p:blipFill>
        <p:spPr>
          <a:xfrm>
            <a:off x="1258410" y="787401"/>
            <a:ext cx="6627180" cy="2032004"/>
          </a:xfrm>
          <a:prstGeom prst="rect">
            <a:avLst/>
          </a:prstGeom>
        </p:spPr>
      </p:pic>
      <p:sp>
        <p:nvSpPr>
          <p:cNvPr id="10" name="Rounded Rectangle 9"/>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8531352" y="6254496"/>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r>
              <a:rPr lang="en-US" sz="1125" dirty="0">
                <a:solidFill>
                  <a:schemeClr val="tx1"/>
                </a:solidFill>
                <a:latin typeface="Capitals"/>
                <a:cs typeface="Capitals"/>
              </a:rPr>
              <a:t>1</a:t>
            </a:r>
          </a:p>
        </p:txBody>
      </p:sp>
      <p:sp>
        <p:nvSpPr>
          <p:cNvPr id="14" name="TextBox 13"/>
          <p:cNvSpPr txBox="1"/>
          <p:nvPr/>
        </p:nvSpPr>
        <p:spPr>
          <a:xfrm>
            <a:off x="4472657" y="2716334"/>
            <a:ext cx="3999924" cy="2346346"/>
          </a:xfrm>
          <a:prstGeom prst="rect">
            <a:avLst/>
          </a:prstGeom>
          <a:noFill/>
        </p:spPr>
        <p:txBody>
          <a:bodyPr wrap="none" rtlCol="0" anchor="ctr">
            <a:noAutofit/>
          </a:bodyPr>
          <a:lstStyle/>
          <a:p>
            <a:pPr algn="ctr"/>
            <a:r>
              <a:rPr lang="en-US" sz="2800" spc="600" dirty="0" smtClean="0">
                <a:latin typeface="Capitals"/>
                <a:cs typeface="Capitals"/>
              </a:rPr>
              <a:t>SESIÓN CUATRO</a:t>
            </a:r>
          </a:p>
          <a:p>
            <a:pPr algn="ctr"/>
            <a:r>
              <a:rPr lang="en-US" sz="2400" cap="all" spc="300" dirty="0" smtClean="0">
                <a:solidFill>
                  <a:srgbClr val="441A66"/>
                </a:solidFill>
                <a:latin typeface="Berthold City Bold"/>
                <a:cs typeface="Berthold City Bold"/>
              </a:rPr>
              <a:t>Comunidades</a:t>
            </a:r>
          </a:p>
          <a:p>
            <a:pPr algn="ctr"/>
            <a:r>
              <a:rPr lang="en-US" sz="2400" cap="all" spc="300" dirty="0" err="1" smtClean="0">
                <a:solidFill>
                  <a:srgbClr val="441A66"/>
                </a:solidFill>
                <a:latin typeface="Berthold City Bold"/>
                <a:cs typeface="Berthold City Bold"/>
              </a:rPr>
              <a:t>seguras</a:t>
            </a:r>
            <a:r>
              <a:rPr lang="en-US" sz="2400" cap="all" spc="300" dirty="0" smtClean="0">
                <a:solidFill>
                  <a:srgbClr val="441A66"/>
                </a:solidFill>
                <a:latin typeface="Berthold City Bold"/>
                <a:cs typeface="Berthold City Bold"/>
              </a:rPr>
              <a:t> </a:t>
            </a:r>
            <a:r>
              <a:rPr lang="en-US" sz="2400" cap="all" spc="300" dirty="0" err="1" smtClean="0">
                <a:solidFill>
                  <a:srgbClr val="441A66"/>
                </a:solidFill>
                <a:latin typeface="Berthold City Bold"/>
                <a:cs typeface="Berthold City Bold"/>
              </a:rPr>
              <a:t>para</a:t>
            </a:r>
            <a:endParaRPr lang="en-US" sz="2400" cap="all" spc="300" dirty="0" smtClean="0">
              <a:solidFill>
                <a:srgbClr val="441A66"/>
              </a:solidFill>
              <a:latin typeface="Berthold City Bold"/>
              <a:cs typeface="Berthold City Bold"/>
            </a:endParaRPr>
          </a:p>
          <a:p>
            <a:pPr algn="ctr"/>
            <a:r>
              <a:rPr lang="en-US" sz="2400" cap="all" spc="300" dirty="0" smtClean="0">
                <a:solidFill>
                  <a:srgbClr val="441A66"/>
                </a:solidFill>
                <a:latin typeface="Berthold City Bold"/>
                <a:cs typeface="Berthold City Bold"/>
              </a:rPr>
              <a:t>los </a:t>
            </a:r>
            <a:r>
              <a:rPr lang="en-US" sz="2400" cap="all" spc="300" dirty="0" err="1" smtClean="0">
                <a:solidFill>
                  <a:srgbClr val="441A66"/>
                </a:solidFill>
                <a:latin typeface="Berthold City Bold"/>
                <a:cs typeface="Berthold City Bold"/>
              </a:rPr>
              <a:t>peatones</a:t>
            </a:r>
            <a:endParaRPr lang="en-US" sz="2400" cap="all" spc="300" dirty="0" smtClean="0">
              <a:solidFill>
                <a:srgbClr val="441A66"/>
              </a:solidFill>
              <a:latin typeface="Berthold City Bold"/>
              <a:cs typeface="Berthold City Bold"/>
            </a:endParaRPr>
          </a:p>
          <a:p>
            <a:pPr algn="ctr"/>
            <a:r>
              <a:rPr lang="en-US" sz="1200" cap="all" spc="100" dirty="0" err="1" smtClean="0">
                <a:solidFill>
                  <a:srgbClr val="441A66"/>
                </a:solidFill>
                <a:latin typeface="Capitals"/>
                <a:cs typeface="Capitals"/>
              </a:rPr>
              <a:t>incluso</a:t>
            </a:r>
            <a:r>
              <a:rPr lang="en-US" sz="1200" cap="all" spc="100" dirty="0" smtClean="0">
                <a:solidFill>
                  <a:srgbClr val="441A66"/>
                </a:solidFill>
                <a:latin typeface="Capitals"/>
                <a:cs typeface="Capitals"/>
              </a:rPr>
              <a:t> </a:t>
            </a:r>
            <a:r>
              <a:rPr lang="en-US" sz="1200" cap="all" spc="100" dirty="0" err="1" smtClean="0">
                <a:solidFill>
                  <a:srgbClr val="441A66"/>
                </a:solidFill>
                <a:latin typeface="Capitals"/>
                <a:cs typeface="Capitals"/>
              </a:rPr>
              <a:t>Prevención</a:t>
            </a:r>
            <a:r>
              <a:rPr lang="en-US" sz="1200" cap="all" spc="100" dirty="0" smtClean="0">
                <a:solidFill>
                  <a:srgbClr val="441A66"/>
                </a:solidFill>
                <a:latin typeface="Capitals"/>
                <a:cs typeface="Capitals"/>
              </a:rPr>
              <a:t> de los</a:t>
            </a:r>
          </a:p>
          <a:p>
            <a:pPr algn="ctr"/>
            <a:r>
              <a:rPr lang="en-US" sz="1200" cap="all" spc="100" dirty="0" err="1" smtClean="0">
                <a:solidFill>
                  <a:srgbClr val="441A66"/>
                </a:solidFill>
                <a:latin typeface="Capitals"/>
                <a:cs typeface="Capitals"/>
              </a:rPr>
              <a:t>delitos</a:t>
            </a:r>
            <a:r>
              <a:rPr lang="en-US" sz="1200" cap="all" spc="100" dirty="0" smtClean="0">
                <a:solidFill>
                  <a:srgbClr val="441A66"/>
                </a:solidFill>
                <a:latin typeface="Capitals"/>
                <a:cs typeface="Capitals"/>
              </a:rPr>
              <a:t> a </a:t>
            </a:r>
            <a:r>
              <a:rPr lang="en-US" sz="1200" cap="all" spc="100" dirty="0" err="1" smtClean="0">
                <a:solidFill>
                  <a:srgbClr val="441A66"/>
                </a:solidFill>
                <a:latin typeface="Capitals"/>
                <a:cs typeface="Capitals"/>
              </a:rPr>
              <a:t>través</a:t>
            </a:r>
            <a:r>
              <a:rPr lang="en-US" sz="1200" cap="all" spc="100" dirty="0" smtClean="0">
                <a:solidFill>
                  <a:srgbClr val="441A66"/>
                </a:solidFill>
                <a:latin typeface="Capitals"/>
                <a:cs typeface="Capitals"/>
              </a:rPr>
              <a:t> del </a:t>
            </a:r>
            <a:r>
              <a:rPr lang="en-US" sz="1200" cap="all" spc="100" dirty="0" err="1" smtClean="0">
                <a:solidFill>
                  <a:srgbClr val="441A66"/>
                </a:solidFill>
                <a:latin typeface="Capitals"/>
                <a:cs typeface="Capitals"/>
              </a:rPr>
              <a:t>diseño</a:t>
            </a:r>
            <a:r>
              <a:rPr lang="en-US" sz="1200" cap="all" spc="100" dirty="0" smtClean="0">
                <a:solidFill>
                  <a:srgbClr val="441A66"/>
                </a:solidFill>
                <a:latin typeface="Capitals"/>
                <a:cs typeface="Capitals"/>
              </a:rPr>
              <a:t> del</a:t>
            </a:r>
          </a:p>
          <a:p>
            <a:pPr algn="ctr"/>
            <a:r>
              <a:rPr lang="en-US" sz="1200" cap="all" spc="100" dirty="0" err="1" smtClean="0">
                <a:solidFill>
                  <a:srgbClr val="441A66"/>
                </a:solidFill>
                <a:latin typeface="Capitals"/>
                <a:cs typeface="Capitals"/>
              </a:rPr>
              <a:t>entorno</a:t>
            </a:r>
            <a:r>
              <a:rPr lang="en-US" sz="1200" cap="all" spc="100" dirty="0" smtClean="0">
                <a:solidFill>
                  <a:srgbClr val="441A66"/>
                </a:solidFill>
                <a:latin typeface="Capitals"/>
                <a:cs typeface="Capitals"/>
              </a:rPr>
              <a:t> (PDTDE)</a:t>
            </a:r>
          </a:p>
        </p:txBody>
      </p:sp>
      <p:pic>
        <p:nvPicPr>
          <p:cNvPr id="17" name="Picture 16" descr="4COVER.png"/>
          <p:cNvPicPr>
            <a:picLocks noChangeAspect="1"/>
          </p:cNvPicPr>
          <p:nvPr/>
        </p:nvPicPr>
        <p:blipFill>
          <a:blip r:embed="rId3"/>
          <a:stretch>
            <a:fillRect/>
          </a:stretch>
        </p:blipFill>
        <p:spPr>
          <a:xfrm>
            <a:off x="570437" y="2903738"/>
            <a:ext cx="3671724" cy="3106844"/>
          </a:xfrm>
          <a:prstGeom prst="rect">
            <a:avLst/>
          </a:prstGeom>
        </p:spPr>
      </p:pic>
      <p:pic>
        <p:nvPicPr>
          <p:cNvPr id="9" name="Picture 8" descr="H:\HHSA-OSI\LWSD Logo\Partners\HHSA\Pair\LWSD_PARTNER_PAIR_HHSA.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4703" y="4902938"/>
            <a:ext cx="2894965" cy="120015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kern="0" cap="all" spc="100" dirty="0" smtClean="0">
                <a:solidFill>
                  <a:prstClr val="white"/>
                </a:solidFill>
                <a:latin typeface="Berthold City Bold"/>
                <a:cs typeface="Berthold City Bold"/>
              </a:rPr>
              <a:t>¿</a:t>
            </a:r>
            <a:r>
              <a:rPr lang="en-US" kern="0" cap="all" spc="100" dirty="0" err="1" smtClean="0">
                <a:solidFill>
                  <a:prstClr val="white"/>
                </a:solidFill>
                <a:latin typeface="Berthold City Bold"/>
                <a:cs typeface="Berthold City Bold"/>
              </a:rPr>
              <a:t>Por</a:t>
            </a:r>
            <a:r>
              <a:rPr lang="en-US" kern="0" cap="all" spc="100" dirty="0" smtClean="0">
                <a:solidFill>
                  <a:prstClr val="white"/>
                </a:solidFill>
                <a:latin typeface="Berthold City Bold"/>
                <a:cs typeface="Berthold City Bold"/>
              </a:rPr>
              <a:t> </a:t>
            </a:r>
            <a:r>
              <a:rPr lang="en-US" kern="0" cap="all" spc="100" dirty="0" err="1" smtClean="0">
                <a:solidFill>
                  <a:prstClr val="white"/>
                </a:solidFill>
                <a:latin typeface="Berthold City Bold"/>
                <a:cs typeface="Berthold City Bold"/>
              </a:rPr>
              <a:t>qué</a:t>
            </a:r>
            <a:r>
              <a:rPr lang="en-US" kern="0" cap="all" spc="100" dirty="0" smtClean="0">
                <a:solidFill>
                  <a:prstClr val="white"/>
                </a:solidFill>
                <a:latin typeface="Berthold City Bold"/>
                <a:cs typeface="Berthold City Bold"/>
              </a:rPr>
              <a:t> </a:t>
            </a:r>
            <a:r>
              <a:rPr lang="en-US" kern="0" cap="all" spc="100" dirty="0" err="1" smtClean="0">
                <a:solidFill>
                  <a:prstClr val="white"/>
                </a:solidFill>
                <a:latin typeface="Berthold City Bold"/>
                <a:cs typeface="Berthold City Bold"/>
              </a:rPr>
              <a:t>nos</a:t>
            </a:r>
            <a:r>
              <a:rPr lang="en-US" kern="0" cap="all" spc="100" dirty="0" smtClean="0">
                <a:solidFill>
                  <a:prstClr val="white"/>
                </a:solidFill>
                <a:latin typeface="Berthold City Bold"/>
                <a:cs typeface="Berthold City Bold"/>
              </a:rPr>
              <a:t> </a:t>
            </a:r>
            <a:r>
              <a:rPr lang="en-US" kern="0" cap="all" spc="100" dirty="0" err="1" smtClean="0">
                <a:solidFill>
                  <a:prstClr val="white"/>
                </a:solidFill>
                <a:latin typeface="Berthold City Bold"/>
                <a:cs typeface="Berthold City Bold"/>
              </a:rPr>
              <a:t>preocupamos</a:t>
            </a:r>
            <a:r>
              <a:rPr lang="en-US" kern="0" cap="all" spc="100" dirty="0" smtClean="0">
                <a:solidFill>
                  <a:prstClr val="white"/>
                </a:solidFill>
                <a:latin typeface="Berthold City Bold"/>
                <a:cs typeface="Berthold City Bold"/>
              </a:rPr>
              <a:t> </a:t>
            </a:r>
            <a:r>
              <a:rPr lang="en-US" kern="0" cap="all" spc="100" dirty="0" err="1" smtClean="0">
                <a:solidFill>
                  <a:prstClr val="white"/>
                </a:solidFill>
                <a:latin typeface="Berthold City Bold"/>
                <a:cs typeface="Berthold City Bold"/>
              </a:rPr>
              <a:t>por</a:t>
            </a:r>
            <a:r>
              <a:rPr lang="en-US" kern="0" cap="all" spc="100" dirty="0" smtClean="0">
                <a:solidFill>
                  <a:prstClr val="white"/>
                </a:solidFill>
                <a:latin typeface="Berthold City Bold"/>
                <a:cs typeface="Berthold City Bold"/>
              </a:rPr>
              <a:t> la </a:t>
            </a:r>
            <a:r>
              <a:rPr lang="en-US" kern="0" cap="all" spc="100" dirty="0" err="1" smtClean="0">
                <a:solidFill>
                  <a:prstClr val="white"/>
                </a:solidFill>
                <a:latin typeface="Berthold City Bold"/>
                <a:cs typeface="Berthold City Bold"/>
              </a:rPr>
              <a:t>seguridad</a:t>
            </a:r>
            <a:r>
              <a:rPr lang="en-US" kern="0" cap="all" spc="100" dirty="0" smtClean="0">
                <a:solidFill>
                  <a:prstClr val="white"/>
                </a:solidFill>
                <a:latin typeface="Berthold City Bold"/>
                <a:cs typeface="Berthold City Bold"/>
              </a:rPr>
              <a:t> de los </a:t>
            </a:r>
            <a:r>
              <a:rPr lang="en-US" kern="0" cap="all" spc="100" dirty="0" err="1" smtClean="0">
                <a:solidFill>
                  <a:prstClr val="white"/>
                </a:solidFill>
                <a:latin typeface="Berthold City Bold"/>
                <a:cs typeface="Berthold City Bold"/>
              </a:rPr>
              <a:t>peatones</a:t>
            </a:r>
            <a:r>
              <a:rPr lang="en-US" kern="0" cap="all" spc="100" dirty="0" smtClean="0">
                <a:solidFill>
                  <a:prstClr val="white"/>
                </a:solidFill>
                <a:latin typeface="Berthold City Bold"/>
                <a:cs typeface="Berthold City Bold"/>
              </a:rPr>
              <a:t>? </a:t>
            </a:r>
            <a:endParaRPr lang="en-US" kern="0" cap="all" spc="100" dirty="0">
              <a:solidFill>
                <a:prstClr val="white"/>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smtClean="0">
                <a:ln>
                  <a:noFill/>
                </a:ln>
                <a:solidFill>
                  <a:schemeClr val="tx1"/>
                </a:solidFill>
                <a:effectLst/>
                <a:uLnTx/>
                <a:uFillTx/>
                <a:latin typeface="Capitals"/>
                <a:ea typeface="+mn-ea"/>
                <a:cs typeface="Capitals"/>
              </a:rPr>
              <a:t>10</a:t>
            </a:r>
          </a:p>
        </p:txBody>
      </p:sp>
      <p:sp>
        <p:nvSpPr>
          <p:cNvPr id="12" name="TextBox 11"/>
          <p:cNvSpPr txBox="1"/>
          <p:nvPr/>
        </p:nvSpPr>
        <p:spPr>
          <a:xfrm>
            <a:off x="486834" y="804445"/>
            <a:ext cx="8170333" cy="601447"/>
          </a:xfrm>
          <a:prstGeom prst="rect">
            <a:avLst/>
          </a:prstGeom>
          <a:noFill/>
        </p:spPr>
        <p:txBody>
          <a:bodyPr wrap="square" rtlCol="0">
            <a:spAutoFit/>
          </a:bodyPr>
          <a:lstStyle/>
          <a:p>
            <a:pPr marL="457200" indent="-457200" algn="ctr">
              <a:lnSpc>
                <a:spcPts val="3920"/>
              </a:lnSpc>
            </a:pPr>
            <a:r>
              <a:rPr lang="en-US" sz="3600" smtClean="0">
                <a:solidFill>
                  <a:srgbClr val="73B632"/>
                </a:solidFill>
                <a:latin typeface="Capitals"/>
                <a:cs typeface="Capitals"/>
              </a:rPr>
              <a:t> Para mejorar el entorno</a:t>
            </a:r>
          </a:p>
        </p:txBody>
      </p:sp>
      <p:sp>
        <p:nvSpPr>
          <p:cNvPr id="16" name="TextBox 15"/>
          <p:cNvSpPr txBox="1"/>
          <p:nvPr/>
        </p:nvSpPr>
        <p:spPr>
          <a:xfrm>
            <a:off x="5445125" y="1031875"/>
            <a:ext cx="184666" cy="369332"/>
          </a:xfrm>
          <a:prstGeom prst="rect">
            <a:avLst/>
          </a:prstGeom>
          <a:noFill/>
        </p:spPr>
        <p:txBody>
          <a:bodyPr wrap="none" rtlCol="0">
            <a:spAutoFit/>
          </a:bodyPr>
          <a:lstStyle/>
          <a:p>
            <a:endParaRPr lang="en-US"/>
          </a:p>
        </p:txBody>
      </p:sp>
      <p:sp>
        <p:nvSpPr>
          <p:cNvPr id="22" name="Up Arrow Callout 21"/>
          <p:cNvSpPr/>
          <p:nvPr/>
        </p:nvSpPr>
        <p:spPr>
          <a:xfrm>
            <a:off x="387350" y="1750818"/>
            <a:ext cx="2026065" cy="2077769"/>
          </a:xfrm>
          <a:prstGeom prst="upArrowCallout">
            <a:avLst>
              <a:gd name="adj1" fmla="val 50000"/>
              <a:gd name="adj2" fmla="val 39543"/>
              <a:gd name="adj3" fmla="val 29546"/>
              <a:gd name="adj4" fmla="val 64977"/>
            </a:avLst>
          </a:prstGeom>
          <a:gradFill flip="none" rotWithShape="1">
            <a:gsLst>
              <a:gs pos="0">
                <a:srgbClr val="73B632"/>
              </a:gs>
              <a:gs pos="100000">
                <a:srgbClr val="B5D479"/>
              </a:gs>
            </a:gsLst>
            <a:lin ang="16200000" scaled="0"/>
            <a:tileRect/>
          </a:gradFill>
          <a:ln>
            <a:solidFill>
              <a:srgbClr val="73B632"/>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ts val="2440"/>
              </a:lnSpc>
            </a:pPr>
            <a:r>
              <a:rPr lang="en-US" sz="2300" cap="all" dirty="0" err="1" smtClean="0">
                <a:solidFill>
                  <a:schemeClr val="tx1"/>
                </a:solidFill>
                <a:latin typeface="ITC Franklin Gothic Std Dm Cd"/>
                <a:cs typeface="ITC Franklin Gothic Std Dm Cd"/>
              </a:rPr>
              <a:t>Más</a:t>
            </a:r>
            <a:r>
              <a:rPr lang="en-US" sz="2300" cap="all" dirty="0" smtClean="0">
                <a:solidFill>
                  <a:schemeClr val="tx1"/>
                </a:solidFill>
                <a:latin typeface="ITC Franklin Gothic Std Dm Cd"/>
                <a:cs typeface="ITC Franklin Gothic Std Dm Cd"/>
              </a:rPr>
              <a:t> </a:t>
            </a:r>
            <a:r>
              <a:rPr lang="en-US" sz="2300" cap="all" dirty="0" err="1" smtClean="0">
                <a:solidFill>
                  <a:schemeClr val="tx1"/>
                </a:solidFill>
                <a:latin typeface="ITC Franklin Gothic Std Dm Cd"/>
                <a:cs typeface="ITC Franklin Gothic Std Dm Cd"/>
              </a:rPr>
              <a:t>gente</a:t>
            </a:r>
            <a:r>
              <a:rPr lang="en-US" sz="2300" cap="all" dirty="0" smtClean="0">
                <a:solidFill>
                  <a:schemeClr val="tx1"/>
                </a:solidFill>
                <a:latin typeface="ITC Franklin Gothic Std Dm Cd"/>
                <a:cs typeface="ITC Franklin Gothic Std Dm Cd"/>
              </a:rPr>
              <a:t> </a:t>
            </a:r>
            <a:r>
              <a:rPr lang="en-US" sz="2300" cap="all" dirty="0" err="1" smtClean="0">
                <a:solidFill>
                  <a:schemeClr val="tx1"/>
                </a:solidFill>
                <a:latin typeface="ITC Franklin Gothic Std Dm Cd"/>
                <a:cs typeface="ITC Franklin Gothic Std Dm Cd"/>
              </a:rPr>
              <a:t>caminando</a:t>
            </a:r>
            <a:endParaRPr lang="en-US" sz="2300" cap="all" dirty="0" smtClean="0">
              <a:solidFill>
                <a:schemeClr val="tx1"/>
              </a:solidFill>
              <a:latin typeface="ITC Franklin Gothic Std Dm Cd"/>
              <a:cs typeface="ITC Franklin Gothic Std Dm Cd"/>
            </a:endParaRPr>
          </a:p>
        </p:txBody>
      </p:sp>
      <p:pic>
        <p:nvPicPr>
          <p:cNvPr id="18" name="Picture 17" descr="Navidad_2006 088"/>
          <p:cNvPicPr>
            <a:picLocks noChangeAspect="1" noChangeArrowheads="1"/>
          </p:cNvPicPr>
          <p:nvPr/>
        </p:nvPicPr>
        <p:blipFill>
          <a:blip r:embed="rId2">
            <a:lum/>
            <a:extLst>
              <a:ext uri="{28A0092B-C50C-407E-A947-70E740481C1C}">
                <a14:useLocalDpi xmlns:a14="http://schemas.microsoft.com/office/drawing/2010/main" val="0"/>
              </a:ext>
            </a:extLst>
          </a:blip>
          <a:srcRect/>
          <a:stretch>
            <a:fillRect/>
          </a:stretch>
        </p:blipFill>
        <p:spPr bwMode="auto">
          <a:xfrm>
            <a:off x="406062" y="3575530"/>
            <a:ext cx="2007353" cy="2308071"/>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sp>
        <p:nvSpPr>
          <p:cNvPr id="29" name="Down Arrow Callout 28"/>
          <p:cNvSpPr/>
          <p:nvPr/>
        </p:nvSpPr>
        <p:spPr>
          <a:xfrm>
            <a:off x="2536825" y="3985927"/>
            <a:ext cx="3503713" cy="1858835"/>
          </a:xfrm>
          <a:prstGeom prst="downArrowCallout">
            <a:avLst>
              <a:gd name="adj1" fmla="val 42074"/>
              <a:gd name="adj2" fmla="val 34757"/>
              <a:gd name="adj3" fmla="val 26219"/>
              <a:gd name="adj4" fmla="val 64977"/>
            </a:avLst>
          </a:prstGeom>
          <a:gradFill flip="none" rotWithShape="1">
            <a:gsLst>
              <a:gs pos="0">
                <a:srgbClr val="73B632"/>
              </a:gs>
              <a:gs pos="100000">
                <a:srgbClr val="B5D479"/>
              </a:gs>
            </a:gsLst>
            <a:lin ang="5400000" scaled="0"/>
            <a:tileRect/>
          </a:gradFill>
          <a:ln>
            <a:solidFill>
              <a:srgbClr val="73B63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40"/>
              </a:lnSpc>
            </a:pPr>
            <a:r>
              <a:rPr lang="en-US" sz="3200" cap="all" smtClean="0">
                <a:solidFill>
                  <a:schemeClr val="tx1"/>
                </a:solidFill>
                <a:latin typeface="ITC Franklin Gothic Std Dm Cd"/>
                <a:cs typeface="ITC Franklin Gothic Std Dm Cd"/>
              </a:rPr>
              <a:t>Menos autos</a:t>
            </a:r>
          </a:p>
          <a:p>
            <a:pPr algn="ctr">
              <a:lnSpc>
                <a:spcPts val="2740"/>
              </a:lnSpc>
            </a:pPr>
            <a:r>
              <a:rPr lang="en-US" sz="3200" cap="all" smtClean="0">
                <a:solidFill>
                  <a:schemeClr val="tx1"/>
                </a:solidFill>
                <a:latin typeface="ITC Franklin Gothic Std Dm Cd"/>
                <a:cs typeface="ITC Franklin Gothic Std Dm Cd"/>
              </a:rPr>
              <a:t>en la calle</a:t>
            </a:r>
          </a:p>
        </p:txBody>
      </p:sp>
      <p:pic>
        <p:nvPicPr>
          <p:cNvPr id="17" name="Picture 16" descr="IMG_1514"/>
          <p:cNvPicPr>
            <a:picLocks noChangeAspect="1" noChangeArrowheads="1"/>
          </p:cNvPicPr>
          <p:nvPr/>
        </p:nvPicPr>
        <p:blipFill>
          <a:blip r:embed="rId3">
            <a:lum/>
            <a:extLst>
              <a:ext uri="{28A0092B-C50C-407E-A947-70E740481C1C}">
                <a14:useLocalDpi xmlns:a14="http://schemas.microsoft.com/office/drawing/2010/main" val="0"/>
              </a:ext>
            </a:extLst>
          </a:blip>
          <a:srcRect/>
          <a:stretch>
            <a:fillRect/>
          </a:stretch>
        </p:blipFill>
        <p:spPr bwMode="auto">
          <a:xfrm>
            <a:off x="2560163" y="1789656"/>
            <a:ext cx="3462106" cy="2308071"/>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sp>
        <p:nvSpPr>
          <p:cNvPr id="31" name="Down Arrow Callout 30"/>
          <p:cNvSpPr/>
          <p:nvPr/>
        </p:nvSpPr>
        <p:spPr>
          <a:xfrm>
            <a:off x="6160957" y="3985927"/>
            <a:ext cx="2608393" cy="1858835"/>
          </a:xfrm>
          <a:prstGeom prst="downArrowCallout">
            <a:avLst>
              <a:gd name="adj1" fmla="val 42074"/>
              <a:gd name="adj2" fmla="val 34757"/>
              <a:gd name="adj3" fmla="val 26219"/>
              <a:gd name="adj4" fmla="val 64977"/>
            </a:avLst>
          </a:prstGeom>
          <a:gradFill flip="none" rotWithShape="1">
            <a:gsLst>
              <a:gs pos="0">
                <a:srgbClr val="73B632"/>
              </a:gs>
              <a:gs pos="100000">
                <a:srgbClr val="B5D479"/>
              </a:gs>
            </a:gsLst>
            <a:lin ang="5400000" scaled="0"/>
            <a:tileRect/>
          </a:gradFill>
          <a:ln>
            <a:solidFill>
              <a:srgbClr val="73B63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40"/>
              </a:lnSpc>
            </a:pPr>
            <a:r>
              <a:rPr lang="en-US" sz="2200" cap="all" dirty="0" err="1" smtClean="0">
                <a:solidFill>
                  <a:schemeClr val="tx1"/>
                </a:solidFill>
                <a:latin typeface="ITC Franklin Gothic Std Dm Cd"/>
                <a:cs typeface="ITC Franklin Gothic Std Dm Cd"/>
              </a:rPr>
              <a:t>Menos</a:t>
            </a:r>
            <a:r>
              <a:rPr lang="en-US" sz="2200" cap="all" dirty="0" smtClean="0">
                <a:solidFill>
                  <a:schemeClr val="tx1"/>
                </a:solidFill>
                <a:latin typeface="ITC Franklin Gothic Std Dm Cd"/>
                <a:cs typeface="ITC Franklin Gothic Std Dm Cd"/>
              </a:rPr>
              <a:t> </a:t>
            </a:r>
            <a:r>
              <a:rPr lang="en-US" sz="2200" cap="all" dirty="0" err="1" smtClean="0">
                <a:solidFill>
                  <a:schemeClr val="tx1"/>
                </a:solidFill>
                <a:latin typeface="ITC Franklin Gothic Std Dm Cd"/>
                <a:cs typeface="ITC Franklin Gothic Std Dm Cd"/>
              </a:rPr>
              <a:t>contaminación</a:t>
            </a:r>
            <a:endParaRPr lang="en-US" sz="2200" cap="all" dirty="0" smtClean="0">
              <a:solidFill>
                <a:schemeClr val="tx1"/>
              </a:solidFill>
              <a:latin typeface="ITC Franklin Gothic Std Dm Cd"/>
              <a:cs typeface="ITC Franklin Gothic Std Dm Cd"/>
            </a:endParaRPr>
          </a:p>
        </p:txBody>
      </p:sp>
      <p:pic>
        <p:nvPicPr>
          <p:cNvPr id="19" name="Picture 18" descr="earth3am.jpg"/>
          <p:cNvPicPr>
            <a:picLocks noChangeAspect="1"/>
          </p:cNvPicPr>
          <p:nvPr/>
        </p:nvPicPr>
        <p:blipFill>
          <a:blip r:embed="rId4">
            <a:lum/>
          </a:blip>
          <a:stretch>
            <a:fillRect/>
          </a:stretch>
        </p:blipFill>
        <p:spPr>
          <a:xfrm>
            <a:off x="6160957" y="1789656"/>
            <a:ext cx="2585347" cy="2308071"/>
          </a:xfrm>
          <a:prstGeom prst="roundRect">
            <a:avLst>
              <a:gd name="adj" fmla="val 3307"/>
            </a:avLst>
          </a:prstGeom>
          <a:ln w="25400">
            <a:solidFill>
              <a:srgbClr val="73B632"/>
            </a:solidFill>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00" kern="0" cap="all" spc="150" smtClean="0">
                <a:solidFill>
                  <a:schemeClr val="bg1"/>
                </a:solidFill>
                <a:latin typeface="Berthold City Bold"/>
                <a:cs typeface="Berthold City Bold"/>
              </a:rPr>
              <a:t>¿Cómo es caminar por su vecindario?</a:t>
            </a:r>
            <a:endParaRPr lang="en-US" sz="3100" kern="0" cap="all" spc="15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smtClean="0">
                <a:ln>
                  <a:noFill/>
                </a:ln>
                <a:solidFill>
                  <a:schemeClr val="tx1"/>
                </a:solidFill>
                <a:effectLst/>
                <a:uLnTx/>
                <a:uFillTx/>
                <a:latin typeface="Capitals"/>
                <a:ea typeface="+mn-ea"/>
                <a:cs typeface="Capitals"/>
              </a:rPr>
              <a:t>11</a:t>
            </a:r>
          </a:p>
        </p:txBody>
      </p:sp>
      <p:sp>
        <p:nvSpPr>
          <p:cNvPr id="16" name="TextBox 15"/>
          <p:cNvSpPr txBox="1"/>
          <p:nvPr/>
        </p:nvSpPr>
        <p:spPr>
          <a:xfrm>
            <a:off x="5445125" y="1031875"/>
            <a:ext cx="184666" cy="369332"/>
          </a:xfrm>
          <a:prstGeom prst="rect">
            <a:avLst/>
          </a:prstGeom>
          <a:noFill/>
        </p:spPr>
        <p:txBody>
          <a:bodyPr wrap="none" rtlCol="0">
            <a:spAutoFit/>
          </a:bodyPr>
          <a:lstStyle/>
          <a:p>
            <a:endParaRPr lang="en-US"/>
          </a:p>
        </p:txBody>
      </p:sp>
      <p:sp>
        <p:nvSpPr>
          <p:cNvPr id="20" name="Rectangle 19"/>
          <p:cNvSpPr/>
          <p:nvPr/>
        </p:nvSpPr>
        <p:spPr>
          <a:xfrm>
            <a:off x="563562" y="2220977"/>
            <a:ext cx="8016876" cy="2416046"/>
          </a:xfrm>
          <a:prstGeom prst="rect">
            <a:avLst/>
          </a:prstGeom>
        </p:spPr>
        <p:txBody>
          <a:bodyPr wrap="square">
            <a:spAutoFit/>
          </a:bodyPr>
          <a:lstStyle/>
          <a:p>
            <a:pPr marL="365760" lvl="1" indent="-365760">
              <a:lnSpc>
                <a:spcPts val="3620"/>
              </a:lnSpc>
              <a:buClr>
                <a:schemeClr val="tx1"/>
              </a:buClr>
              <a:buFont typeface="Arial"/>
              <a:buChar char="•"/>
              <a:defRPr/>
            </a:pPr>
            <a:r>
              <a:rPr lang="en-US" sz="3600" smtClean="0">
                <a:ea typeface="ＭＳ Ｐゴシック" pitchFamily="34" charset="-128"/>
              </a:rPr>
              <a:t>¿Qué es lo que más le gusta de caminar por su vecindario?</a:t>
            </a:r>
          </a:p>
          <a:p>
            <a:pPr marL="365760" lvl="1" indent="-365760">
              <a:lnSpc>
                <a:spcPts val="3620"/>
              </a:lnSpc>
              <a:buClr>
                <a:schemeClr val="tx1"/>
              </a:buClr>
              <a:buFont typeface="Arial"/>
              <a:buChar char="•"/>
              <a:defRPr/>
            </a:pPr>
            <a:endParaRPr lang="en-US" sz="3600" smtClean="0">
              <a:ea typeface="ＭＳ Ｐゴシック" pitchFamily="34" charset="-128"/>
            </a:endParaRPr>
          </a:p>
          <a:p>
            <a:pPr marL="365760" lvl="1" indent="-365760">
              <a:lnSpc>
                <a:spcPts val="3620"/>
              </a:lnSpc>
              <a:buClr>
                <a:schemeClr val="tx1"/>
              </a:buClr>
              <a:buFont typeface="Arial"/>
              <a:buChar char="•"/>
              <a:defRPr/>
            </a:pPr>
            <a:r>
              <a:rPr lang="en-US" sz="3600" smtClean="0">
                <a:ea typeface="ＭＳ Ｐゴシック" pitchFamily="34" charset="-128"/>
              </a:rPr>
              <a:t>¿Qué es lo que menos le gusta de caminar por su vecindario?</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kern="0" cap="all" spc="200" smtClean="0">
                <a:solidFill>
                  <a:schemeClr val="bg1"/>
                </a:solidFill>
                <a:latin typeface="Berthold City Bold"/>
                <a:cs typeface="Berthold City Bold"/>
              </a:rPr>
              <a:t>¿Cómo es caminar por Estados Unidos hoy?</a:t>
            </a:r>
            <a:endParaRPr lang="en-US" sz="2600" kern="0" cap="all" spc="20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smtClean="0">
                <a:ln>
                  <a:noFill/>
                </a:ln>
                <a:solidFill>
                  <a:schemeClr val="tx1"/>
                </a:solidFill>
                <a:effectLst/>
                <a:uLnTx/>
                <a:uFillTx/>
                <a:latin typeface="Capitals"/>
                <a:ea typeface="+mn-ea"/>
                <a:cs typeface="Capitals"/>
              </a:rPr>
              <a:t>12</a:t>
            </a:r>
          </a:p>
        </p:txBody>
      </p:sp>
      <p:sp>
        <p:nvSpPr>
          <p:cNvPr id="16" name="TextBox 15"/>
          <p:cNvSpPr txBox="1"/>
          <p:nvPr/>
        </p:nvSpPr>
        <p:spPr>
          <a:xfrm>
            <a:off x="5445125" y="1031875"/>
            <a:ext cx="184666" cy="369332"/>
          </a:xfrm>
          <a:prstGeom prst="rect">
            <a:avLst/>
          </a:prstGeom>
          <a:noFill/>
        </p:spPr>
        <p:txBody>
          <a:bodyPr wrap="none" rtlCol="0">
            <a:spAutoFit/>
          </a:bodyPr>
          <a:lstStyle/>
          <a:p>
            <a:endParaRPr lang="en-US"/>
          </a:p>
        </p:txBody>
      </p:sp>
      <p:pic>
        <p:nvPicPr>
          <p:cNvPr id="10" name="Picture 4" descr="P1010107"/>
          <p:cNvPicPr>
            <a:picLocks noChangeAspect="1" noChangeArrowheads="1"/>
          </p:cNvPicPr>
          <p:nvPr/>
        </p:nvPicPr>
        <p:blipFill>
          <a:blip r:embed="rId2">
            <a:lum/>
            <a:extLst>
              <a:ext uri="{28A0092B-C50C-407E-A947-70E740481C1C}">
                <a14:useLocalDpi xmlns:a14="http://schemas.microsoft.com/office/drawing/2010/main" val="0"/>
              </a:ext>
            </a:extLst>
          </a:blip>
          <a:srcRect l="5357" t="4286" r="7857" b="4286"/>
          <a:stretch>
            <a:fillRect/>
          </a:stretch>
        </p:blipFill>
        <p:spPr bwMode="auto">
          <a:xfrm>
            <a:off x="1600201" y="1080912"/>
            <a:ext cx="5943599" cy="4696177"/>
          </a:xfrm>
          <a:prstGeom prst="roundRect">
            <a:avLst>
              <a:gd name="adj" fmla="val 3307"/>
            </a:avLst>
          </a:prstGeom>
          <a:ln w="25400">
            <a:solidFill>
              <a:srgbClr val="DEAB43"/>
            </a:solidFill>
          </a:ln>
          <a:effectLs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kern="0" cap="all" spc="200" smtClean="0">
                <a:solidFill>
                  <a:schemeClr val="bg1"/>
                </a:solidFill>
                <a:latin typeface="Berthold City Bold"/>
                <a:cs typeface="Berthold City Bold"/>
              </a:rPr>
              <a:t>¿Cómo es caminar por Estados Unidos hoy?</a:t>
            </a:r>
            <a:endParaRPr lang="en-US" sz="2600" kern="0" cap="all" spc="20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smtClean="0">
                <a:ln>
                  <a:noFill/>
                </a:ln>
                <a:solidFill>
                  <a:schemeClr val="tx1"/>
                </a:solidFill>
                <a:effectLst/>
                <a:uLnTx/>
                <a:uFillTx/>
                <a:latin typeface="Capitals"/>
                <a:ea typeface="+mn-ea"/>
                <a:cs typeface="Capitals"/>
              </a:rPr>
              <a:t>13</a:t>
            </a:r>
          </a:p>
        </p:txBody>
      </p:sp>
      <p:sp>
        <p:nvSpPr>
          <p:cNvPr id="16" name="TextBox 15"/>
          <p:cNvSpPr txBox="1"/>
          <p:nvPr/>
        </p:nvSpPr>
        <p:spPr>
          <a:xfrm>
            <a:off x="5445125" y="1031875"/>
            <a:ext cx="184666" cy="369332"/>
          </a:xfrm>
          <a:prstGeom prst="rect">
            <a:avLst/>
          </a:prstGeom>
          <a:noFill/>
        </p:spPr>
        <p:txBody>
          <a:bodyPr wrap="none" rtlCol="0">
            <a:spAutoFit/>
          </a:bodyPr>
          <a:lstStyle/>
          <a:p>
            <a:endParaRPr lang="en-US"/>
          </a:p>
        </p:txBody>
      </p:sp>
      <p:pic>
        <p:nvPicPr>
          <p:cNvPr id="9" name="Picture 2" descr="IMG_1524"/>
          <p:cNvPicPr>
            <a:picLocks noChangeAspect="1" noChangeArrowheads="1"/>
          </p:cNvPicPr>
          <p:nvPr/>
        </p:nvPicPr>
        <p:blipFill>
          <a:blip r:embed="rId2" cstate="print">
            <a:lum/>
            <a:extLst>
              <a:ext uri="{28A0092B-C50C-407E-A947-70E740481C1C}">
                <a14:useLocalDpi xmlns:a14="http://schemas.microsoft.com/office/drawing/2010/main" val="0"/>
              </a:ext>
            </a:extLst>
          </a:blip>
          <a:srcRect l="15117" t="697" b="17616"/>
          <a:stretch>
            <a:fillRect/>
          </a:stretch>
        </p:blipFill>
        <p:spPr bwMode="auto">
          <a:xfrm>
            <a:off x="806833" y="1104900"/>
            <a:ext cx="3219473" cy="4648200"/>
          </a:xfrm>
          <a:prstGeom prst="roundRect">
            <a:avLst>
              <a:gd name="adj" fmla="val 3307"/>
            </a:avLst>
          </a:prstGeom>
          <a:ln w="25400">
            <a:solidFill>
              <a:srgbClr val="0098BA"/>
            </a:solidFill>
          </a:ln>
          <a:effectLst/>
          <a:extLst/>
        </p:spPr>
      </p:pic>
      <p:pic>
        <p:nvPicPr>
          <p:cNvPr id="11" name="Picture 3" descr="desirepath"/>
          <p:cNvPicPr>
            <a:picLocks noChangeAspect="1" noChangeArrowheads="1"/>
          </p:cNvPicPr>
          <p:nvPr/>
        </p:nvPicPr>
        <p:blipFill>
          <a:blip r:embed="rId3">
            <a:lum/>
            <a:extLst>
              <a:ext uri="{28A0092B-C50C-407E-A947-70E740481C1C}">
                <a14:useLocalDpi xmlns:a14="http://schemas.microsoft.com/office/drawing/2010/main" val="0"/>
              </a:ext>
            </a:extLst>
          </a:blip>
          <a:srcRect t="25000" r="25009"/>
          <a:stretch>
            <a:fillRect/>
          </a:stretch>
        </p:blipFill>
        <p:spPr bwMode="auto">
          <a:xfrm>
            <a:off x="4833139" y="1104900"/>
            <a:ext cx="3504027" cy="4648200"/>
          </a:xfrm>
          <a:prstGeom prst="roundRect">
            <a:avLst>
              <a:gd name="adj" fmla="val 3307"/>
            </a:avLst>
          </a:prstGeom>
          <a:ln w="25400">
            <a:solidFill>
              <a:srgbClr val="0098BA"/>
            </a:solidFill>
          </a:ln>
          <a:effectLs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kern="0" cap="all" spc="200" smtClean="0">
                <a:solidFill>
                  <a:schemeClr val="bg1"/>
                </a:solidFill>
                <a:latin typeface="Berthold City Bold"/>
                <a:cs typeface="Berthold City Bold"/>
              </a:rPr>
              <a:t>¿Cómo es caminar por Estados Unidos hoy?</a:t>
            </a:r>
            <a:endParaRPr lang="en-US" sz="2600" kern="0" cap="all" spc="20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smtClean="0">
                <a:ln>
                  <a:noFill/>
                </a:ln>
                <a:solidFill>
                  <a:schemeClr val="tx1"/>
                </a:solidFill>
                <a:effectLst/>
                <a:uLnTx/>
                <a:uFillTx/>
                <a:latin typeface="Capitals"/>
                <a:ea typeface="+mn-ea"/>
                <a:cs typeface="Capitals"/>
              </a:rPr>
              <a:t>14</a:t>
            </a:r>
          </a:p>
        </p:txBody>
      </p:sp>
      <p:sp>
        <p:nvSpPr>
          <p:cNvPr id="16" name="TextBox 15"/>
          <p:cNvSpPr txBox="1"/>
          <p:nvPr/>
        </p:nvSpPr>
        <p:spPr>
          <a:xfrm>
            <a:off x="5445125" y="1031875"/>
            <a:ext cx="184666" cy="369332"/>
          </a:xfrm>
          <a:prstGeom prst="rect">
            <a:avLst/>
          </a:prstGeom>
          <a:noFill/>
        </p:spPr>
        <p:txBody>
          <a:bodyPr wrap="none" rtlCol="0">
            <a:spAutoFit/>
          </a:bodyPr>
          <a:lstStyle/>
          <a:p>
            <a:endParaRPr lang="en-US"/>
          </a:p>
        </p:txBody>
      </p:sp>
      <p:pic>
        <p:nvPicPr>
          <p:cNvPr id="10" name="Picture 4"/>
          <p:cNvPicPr>
            <a:picLocks noChangeAspect="1" noChangeArrowheads="1"/>
          </p:cNvPicPr>
          <p:nvPr/>
        </p:nvPicPr>
        <p:blipFill>
          <a:blip r:embed="rId2">
            <a:lum/>
            <a:extLst>
              <a:ext uri="{28A0092B-C50C-407E-A947-70E740481C1C}">
                <a14:useLocalDpi xmlns:a14="http://schemas.microsoft.com/office/drawing/2010/main" val="0"/>
              </a:ext>
            </a:extLst>
          </a:blip>
          <a:srcRect r="5263" b="8421"/>
          <a:stretch>
            <a:fillRect/>
          </a:stretch>
        </p:blipFill>
        <p:spPr bwMode="auto">
          <a:xfrm>
            <a:off x="1143000" y="942975"/>
            <a:ext cx="6858000" cy="4972050"/>
          </a:xfrm>
          <a:prstGeom prst="roundRect">
            <a:avLst>
              <a:gd name="adj" fmla="val 3307"/>
            </a:avLst>
          </a:prstGeom>
          <a:ln w="25400">
            <a:solidFill>
              <a:srgbClr val="73B632"/>
            </a:solidFill>
          </a:ln>
          <a:effectLst/>
          <a:extLst/>
        </p:spPr>
      </p:pic>
      <p:pic>
        <p:nvPicPr>
          <p:cNvPr id="14" name="Picture 13" descr="THOUGHT-1.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2918587" y="1070556"/>
            <a:ext cx="2540000" cy="18415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kern="0" cap="all" spc="200" smtClean="0">
                <a:solidFill>
                  <a:schemeClr val="bg1"/>
                </a:solidFill>
                <a:latin typeface="Berthold City Bold"/>
                <a:cs typeface="Berthold City Bold"/>
              </a:rPr>
              <a:t>¿Cómo es caminar por Estados Unidos hoy?</a:t>
            </a:r>
            <a:endParaRPr lang="en-US" sz="2600" kern="0" cap="all" spc="20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smtClean="0">
                <a:ln>
                  <a:noFill/>
                </a:ln>
                <a:solidFill>
                  <a:schemeClr val="tx1"/>
                </a:solidFill>
                <a:effectLst/>
                <a:uLnTx/>
                <a:uFillTx/>
                <a:latin typeface="Capitals"/>
                <a:ea typeface="+mn-ea"/>
                <a:cs typeface="Capitals"/>
              </a:rPr>
              <a:t>15</a:t>
            </a:r>
          </a:p>
        </p:txBody>
      </p:sp>
      <p:sp>
        <p:nvSpPr>
          <p:cNvPr id="16" name="TextBox 15"/>
          <p:cNvSpPr txBox="1"/>
          <p:nvPr/>
        </p:nvSpPr>
        <p:spPr>
          <a:xfrm>
            <a:off x="5445125" y="1031875"/>
            <a:ext cx="184666" cy="369332"/>
          </a:xfrm>
          <a:prstGeom prst="rect">
            <a:avLst/>
          </a:prstGeom>
          <a:noFill/>
        </p:spPr>
        <p:txBody>
          <a:bodyPr wrap="none" rtlCol="0">
            <a:spAutoFit/>
          </a:bodyPr>
          <a:lstStyle/>
          <a:p>
            <a:endParaRPr lang="en-US"/>
          </a:p>
        </p:txBody>
      </p:sp>
      <p:grpSp>
        <p:nvGrpSpPr>
          <p:cNvPr id="19" name="Group 18"/>
          <p:cNvGrpSpPr/>
          <p:nvPr/>
        </p:nvGrpSpPr>
        <p:grpSpPr>
          <a:xfrm>
            <a:off x="857250" y="837169"/>
            <a:ext cx="7429500" cy="5074278"/>
            <a:chOff x="1062372" y="977265"/>
            <a:chExt cx="7019256" cy="4794086"/>
          </a:xfrm>
        </p:grpSpPr>
        <p:pic>
          <p:nvPicPr>
            <p:cNvPr id="11" name="Picture 4" descr="P1010077"/>
            <p:cNvPicPr>
              <a:picLocks noChangeArrowheads="1"/>
            </p:cNvPicPr>
            <p:nvPr/>
          </p:nvPicPr>
          <p:blipFill>
            <a:blip r:embed="rId2">
              <a:lum/>
              <a:extLst>
                <a:ext uri="{28A0092B-C50C-407E-A947-70E740481C1C}">
                  <a14:useLocalDpi xmlns:a14="http://schemas.microsoft.com/office/drawing/2010/main" val="0"/>
                </a:ext>
              </a:extLst>
            </a:blip>
            <a:srcRect l="11475" t="2187" r="9836" b="19125"/>
            <a:stretch>
              <a:fillRect/>
            </a:stretch>
          </p:blipFill>
          <p:spPr bwMode="auto">
            <a:xfrm>
              <a:off x="4698348" y="3485351"/>
              <a:ext cx="3383280" cy="2286000"/>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pic>
          <p:nvPicPr>
            <p:cNvPr id="12" name="Picture 1028" descr="Trash on Lorena"/>
            <p:cNvPicPr>
              <a:picLocks noChangeArrowheads="1"/>
            </p:cNvPicPr>
            <p:nvPr/>
          </p:nvPicPr>
          <p:blipFill>
            <a:blip r:embed="rId3" cstate="print">
              <a:lum/>
              <a:extLst>
                <a:ext uri="{28A0092B-C50C-407E-A947-70E740481C1C}">
                  <a14:useLocalDpi xmlns:a14="http://schemas.microsoft.com/office/drawing/2010/main" val="0"/>
                </a:ext>
              </a:extLst>
            </a:blip>
            <a:srcRect l="6557" r="3279" b="21858"/>
            <a:stretch>
              <a:fillRect/>
            </a:stretch>
          </p:blipFill>
          <p:spPr bwMode="auto">
            <a:xfrm>
              <a:off x="1062372" y="3485351"/>
              <a:ext cx="3383280" cy="2286000"/>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pic>
          <p:nvPicPr>
            <p:cNvPr id="9" name="Picture 1027" descr="Landscape_EverNofCC"/>
            <p:cNvPicPr>
              <a:picLocks noChangeArrowheads="1"/>
            </p:cNvPicPr>
            <p:nvPr/>
          </p:nvPicPr>
          <p:blipFill>
            <a:blip r:embed="rId4" cstate="print">
              <a:lum/>
              <a:extLst>
                <a:ext uri="{28A0092B-C50C-407E-A947-70E740481C1C}">
                  <a14:useLocalDpi xmlns:a14="http://schemas.microsoft.com/office/drawing/2010/main" val="0"/>
                </a:ext>
              </a:extLst>
            </a:blip>
            <a:srcRect b="12569"/>
            <a:stretch>
              <a:fillRect/>
            </a:stretch>
          </p:blipFill>
          <p:spPr bwMode="auto">
            <a:xfrm>
              <a:off x="4698348" y="977265"/>
              <a:ext cx="3383280" cy="2286000"/>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pic>
          <p:nvPicPr>
            <p:cNvPr id="13" name="Picture 2" descr="IMG_0050"/>
            <p:cNvPicPr>
              <a:picLocks noChangeArrowheads="1"/>
            </p:cNvPicPr>
            <p:nvPr/>
          </p:nvPicPr>
          <p:blipFill>
            <a:blip r:embed="rId5">
              <a:lum/>
              <a:extLst>
                <a:ext uri="{28A0092B-C50C-407E-A947-70E740481C1C}">
                  <a14:useLocalDpi xmlns:a14="http://schemas.microsoft.com/office/drawing/2010/main" val="0"/>
                </a:ext>
              </a:extLst>
            </a:blip>
            <a:srcRect l="24606" t="17497" b="14703"/>
            <a:stretch>
              <a:fillRect/>
            </a:stretch>
          </p:blipFill>
          <p:spPr bwMode="auto">
            <a:xfrm>
              <a:off x="1062372" y="977265"/>
              <a:ext cx="3383280" cy="2286000"/>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kern="0" cap="all" spc="200" smtClean="0">
                <a:solidFill>
                  <a:schemeClr val="bg1"/>
                </a:solidFill>
                <a:latin typeface="Berthold City Bold"/>
                <a:cs typeface="Berthold City Bold"/>
              </a:rPr>
              <a:t>¿Cómo es caminar por Estados Unidos hoy?</a:t>
            </a:r>
            <a:endParaRPr lang="en-US" sz="2600" kern="0" cap="all" spc="20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smtClean="0">
                <a:ln>
                  <a:noFill/>
                </a:ln>
                <a:solidFill>
                  <a:schemeClr val="tx1"/>
                </a:solidFill>
                <a:effectLst/>
                <a:uLnTx/>
                <a:uFillTx/>
                <a:latin typeface="Capitals"/>
                <a:ea typeface="+mn-ea"/>
                <a:cs typeface="Capitals"/>
              </a:rPr>
              <a:t>16</a:t>
            </a:r>
          </a:p>
        </p:txBody>
      </p:sp>
      <p:sp>
        <p:nvSpPr>
          <p:cNvPr id="16" name="TextBox 15"/>
          <p:cNvSpPr txBox="1"/>
          <p:nvPr/>
        </p:nvSpPr>
        <p:spPr>
          <a:xfrm>
            <a:off x="5980307" y="991939"/>
            <a:ext cx="184666" cy="369332"/>
          </a:xfrm>
          <a:prstGeom prst="rect">
            <a:avLst/>
          </a:prstGeom>
          <a:noFill/>
        </p:spPr>
        <p:txBody>
          <a:bodyPr wrap="none" rtlCol="0">
            <a:spAutoFit/>
          </a:bodyPr>
          <a:lstStyle/>
          <a:p>
            <a:endParaRPr lang="en-US"/>
          </a:p>
        </p:txBody>
      </p:sp>
      <p:pic>
        <p:nvPicPr>
          <p:cNvPr id="18" name="Picture 1035" descr="ready, set, go"/>
          <p:cNvPicPr>
            <a:picLocks noChangeAspect="1" noChangeArrowheads="1"/>
          </p:cNvPicPr>
          <p:nvPr/>
        </p:nvPicPr>
        <p:blipFill>
          <a:blip r:embed="rId2">
            <a:lum/>
            <a:extLst>
              <a:ext uri="{28A0092B-C50C-407E-A947-70E740481C1C}">
                <a14:useLocalDpi xmlns:a14="http://schemas.microsoft.com/office/drawing/2010/main" val="0"/>
              </a:ext>
            </a:extLst>
          </a:blip>
          <a:srcRect l="35989" t="332" r="25287" b="691"/>
          <a:stretch>
            <a:fillRect/>
          </a:stretch>
        </p:blipFill>
        <p:spPr bwMode="auto">
          <a:xfrm>
            <a:off x="1319194" y="942488"/>
            <a:ext cx="2794509" cy="4920109"/>
          </a:xfrm>
          <a:prstGeom prst="roundRect">
            <a:avLst>
              <a:gd name="adj" fmla="val 3307"/>
            </a:avLst>
          </a:prstGeom>
          <a:ln w="25400">
            <a:solidFill>
              <a:srgbClr val="205595"/>
            </a:solidFill>
          </a:ln>
          <a:effectLst/>
          <a:extLst>
            <a:ext uri="{909E8E84-426E-40DD-AFC4-6F175D3DCCD1}">
              <a14:hiddenFill xmlns:a14="http://schemas.microsoft.com/office/drawing/2010/main">
                <a:solidFill>
                  <a:srgbClr val="FFFFFF"/>
                </a:solidFill>
              </a14:hiddenFill>
            </a:ext>
          </a:extLst>
        </p:spPr>
      </p:pic>
      <p:pic>
        <p:nvPicPr>
          <p:cNvPr id="19" name="Picture 1031" descr="bad xwalk"/>
          <p:cNvPicPr>
            <a:picLocks noChangeAspect="1" noChangeArrowheads="1"/>
          </p:cNvPicPr>
          <p:nvPr/>
        </p:nvPicPr>
        <p:blipFill>
          <a:blip r:embed="rId3">
            <a:lum/>
            <a:extLst>
              <a:ext uri="{28A0092B-C50C-407E-A947-70E740481C1C}">
                <a14:useLocalDpi xmlns:a14="http://schemas.microsoft.com/office/drawing/2010/main" val="0"/>
              </a:ext>
            </a:extLst>
          </a:blip>
          <a:srcRect l="1475" t="3434" r="757" b="3856"/>
          <a:stretch>
            <a:fillRect/>
          </a:stretch>
        </p:blipFill>
        <p:spPr bwMode="auto">
          <a:xfrm>
            <a:off x="4321382" y="3481514"/>
            <a:ext cx="3645379" cy="2381083"/>
          </a:xfrm>
          <a:prstGeom prst="roundRect">
            <a:avLst>
              <a:gd name="adj" fmla="val 3307"/>
            </a:avLst>
          </a:prstGeom>
          <a:ln w="25400">
            <a:solidFill>
              <a:srgbClr val="205595"/>
            </a:solidFill>
          </a:ln>
          <a:effectLst/>
          <a:extLst>
            <a:ext uri="{909E8E84-426E-40DD-AFC4-6F175D3DCCD1}">
              <a14:hiddenFill xmlns:a14="http://schemas.microsoft.com/office/drawing/2010/main">
                <a:solidFill>
                  <a:srgbClr val="FFFFFF"/>
                </a:solidFill>
              </a14:hiddenFill>
            </a:ext>
          </a:extLst>
        </p:spPr>
      </p:pic>
      <p:pic>
        <p:nvPicPr>
          <p:cNvPr id="20" name="Picture 4" descr="Evergreen Audit 026"/>
          <p:cNvPicPr>
            <a:picLocks noGrp="1" noChangeAspect="1" noChangeArrowheads="1"/>
          </p:cNvPicPr>
          <p:nvPr>
            <p:ph sz="quarter" idx="1"/>
          </p:nvPr>
        </p:nvPicPr>
        <p:blipFill>
          <a:blip r:embed="rId4" cstate="print">
            <a:lum/>
            <a:extLst>
              <a:ext uri="{28A0092B-C50C-407E-A947-70E740481C1C}">
                <a14:useLocalDpi xmlns:a14="http://schemas.microsoft.com/office/drawing/2010/main" val="0"/>
              </a:ext>
            </a:extLst>
          </a:blip>
          <a:srcRect l="2802" t="12637" r="7215" b="9977"/>
          <a:stretch>
            <a:fillRect/>
          </a:stretch>
        </p:blipFill>
        <p:spPr>
          <a:xfrm>
            <a:off x="4307310" y="942488"/>
            <a:ext cx="3645379" cy="2351286"/>
          </a:xfrm>
          <a:prstGeom prst="roundRect">
            <a:avLst>
              <a:gd name="adj" fmla="val 3307"/>
            </a:avLst>
          </a:prstGeom>
          <a:ln w="25400">
            <a:solidFill>
              <a:srgbClr val="205595"/>
            </a:solidFill>
          </a:ln>
          <a:effectLst/>
        </p:spPr>
      </p:pic>
      <p:pic>
        <p:nvPicPr>
          <p:cNvPr id="21" name="Picture 20" descr="THOUGHT-2.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831245" y="1327385"/>
            <a:ext cx="2222500" cy="17272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kern="0" cap="all" spc="200" smtClean="0">
                <a:solidFill>
                  <a:schemeClr val="bg1"/>
                </a:solidFill>
                <a:latin typeface="Berthold City Bold"/>
                <a:cs typeface="Berthold City Bold"/>
              </a:rPr>
              <a:t>¿Cómo es caminar por Estados Unidos hoy?</a:t>
            </a:r>
            <a:endParaRPr lang="en-US" sz="2600" kern="0" cap="all" spc="20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smtClean="0">
                <a:ln>
                  <a:noFill/>
                </a:ln>
                <a:solidFill>
                  <a:schemeClr val="tx1"/>
                </a:solidFill>
                <a:effectLst/>
                <a:uLnTx/>
                <a:uFillTx/>
                <a:latin typeface="Capitals"/>
                <a:ea typeface="+mn-ea"/>
                <a:cs typeface="Capitals"/>
              </a:rPr>
              <a:t>17</a:t>
            </a:r>
          </a:p>
        </p:txBody>
      </p:sp>
      <p:sp>
        <p:nvSpPr>
          <p:cNvPr id="16" name="TextBox 15"/>
          <p:cNvSpPr txBox="1"/>
          <p:nvPr/>
        </p:nvSpPr>
        <p:spPr>
          <a:xfrm>
            <a:off x="5980307" y="991939"/>
            <a:ext cx="184666" cy="369332"/>
          </a:xfrm>
          <a:prstGeom prst="rect">
            <a:avLst/>
          </a:prstGeom>
          <a:noFill/>
        </p:spPr>
        <p:txBody>
          <a:bodyPr wrap="none" rtlCol="0">
            <a:spAutoFit/>
          </a:bodyPr>
          <a:lstStyle/>
          <a:p>
            <a:endParaRPr lang="en-US"/>
          </a:p>
        </p:txBody>
      </p:sp>
      <p:pic>
        <p:nvPicPr>
          <p:cNvPr id="11" name="Picture 2" descr="arterialStrip12"/>
          <p:cNvPicPr>
            <a:picLocks noChangeAspect="1" noChangeArrowheads="1"/>
          </p:cNvPicPr>
          <p:nvPr/>
        </p:nvPicPr>
        <p:blipFill>
          <a:blip r:embed="rId2">
            <a:lum/>
            <a:extLst>
              <a:ext uri="{28A0092B-C50C-407E-A947-70E740481C1C}">
                <a14:useLocalDpi xmlns:a14="http://schemas.microsoft.com/office/drawing/2010/main" val="0"/>
              </a:ext>
            </a:extLst>
          </a:blip>
          <a:srcRect l="9580" t="3678" r="895" b="1314"/>
          <a:stretch>
            <a:fillRect/>
          </a:stretch>
        </p:blipFill>
        <p:spPr bwMode="auto">
          <a:xfrm>
            <a:off x="5647989" y="3642158"/>
            <a:ext cx="2819683" cy="2244292"/>
          </a:xfrm>
          <a:prstGeom prst="roundRect">
            <a:avLst>
              <a:gd name="adj" fmla="val 3307"/>
            </a:avLst>
          </a:prstGeom>
          <a:ln w="25400">
            <a:solidFill>
              <a:srgbClr val="147B33"/>
            </a:solidFill>
          </a:ln>
          <a:effectLst/>
          <a:extLst>
            <a:ext uri="{909E8E84-426E-40DD-AFC4-6F175D3DCCD1}">
              <a14:hiddenFill xmlns:a14="http://schemas.microsoft.com/office/drawing/2010/main">
                <a:solidFill>
                  <a:srgbClr val="FFFFFF"/>
                </a:solidFill>
              </a14:hiddenFill>
            </a:ext>
          </a:extLst>
        </p:spPr>
      </p:pic>
      <p:pic>
        <p:nvPicPr>
          <p:cNvPr id="12" name="Picture 4" descr="IMG_1509"/>
          <p:cNvPicPr>
            <a:picLocks noChangeAspect="1" noChangeArrowheads="1"/>
          </p:cNvPicPr>
          <p:nvPr/>
        </p:nvPicPr>
        <p:blipFill>
          <a:blip r:embed="rId3">
            <a:lum/>
            <a:extLst>
              <a:ext uri="{28A0092B-C50C-407E-A947-70E740481C1C}">
                <a14:useLocalDpi xmlns:a14="http://schemas.microsoft.com/office/drawing/2010/main" val="0"/>
              </a:ext>
            </a:extLst>
          </a:blip>
          <a:srcRect l="16119" t="2383" r="375" b="16162"/>
          <a:stretch>
            <a:fillRect/>
          </a:stretch>
        </p:blipFill>
        <p:spPr bwMode="auto">
          <a:xfrm>
            <a:off x="4565704" y="936625"/>
            <a:ext cx="3881437" cy="2524125"/>
          </a:xfrm>
          <a:prstGeom prst="roundRect">
            <a:avLst>
              <a:gd name="adj" fmla="val 3307"/>
            </a:avLst>
          </a:prstGeom>
          <a:ln w="25400">
            <a:solidFill>
              <a:srgbClr val="147B33"/>
            </a:solidFill>
          </a:ln>
          <a:effectLst/>
          <a:extLst>
            <a:ext uri="{909E8E84-426E-40DD-AFC4-6F175D3DCCD1}">
              <a14:hiddenFill xmlns:a14="http://schemas.microsoft.com/office/drawing/2010/main">
                <a:solidFill>
                  <a:srgbClr val="FFFFFF"/>
                </a:solidFill>
              </a14:hiddenFill>
            </a:ext>
          </a:extLst>
        </p:spPr>
      </p:pic>
      <p:pic>
        <p:nvPicPr>
          <p:cNvPr id="13" name="Picture 6" descr="Ba_01"/>
          <p:cNvPicPr>
            <a:picLocks noChangeAspect="1" noChangeArrowheads="1"/>
          </p:cNvPicPr>
          <p:nvPr/>
        </p:nvPicPr>
        <p:blipFill>
          <a:blip r:embed="rId4">
            <a:lum/>
          </a:blip>
          <a:srcRect r="744" b="272"/>
          <a:stretch>
            <a:fillRect/>
          </a:stretch>
        </p:blipFill>
        <p:spPr bwMode="auto">
          <a:xfrm>
            <a:off x="676328" y="3636962"/>
            <a:ext cx="4755991" cy="2249488"/>
          </a:xfrm>
          <a:prstGeom prst="roundRect">
            <a:avLst>
              <a:gd name="adj" fmla="val 3307"/>
            </a:avLst>
          </a:prstGeom>
          <a:ln w="25400">
            <a:solidFill>
              <a:srgbClr val="147B33"/>
            </a:solidFill>
          </a:ln>
          <a:effectLst/>
        </p:spPr>
      </p:pic>
      <p:pic>
        <p:nvPicPr>
          <p:cNvPr id="14" name="Picture 3" descr="arterialStrip16"/>
          <p:cNvPicPr>
            <a:picLocks noChangeAspect="1" noChangeArrowheads="1"/>
          </p:cNvPicPr>
          <p:nvPr/>
        </p:nvPicPr>
        <p:blipFill>
          <a:blip r:embed="rId5">
            <a:lum/>
            <a:extLst>
              <a:ext uri="{28A0092B-C50C-407E-A947-70E740481C1C}">
                <a14:useLocalDpi xmlns:a14="http://schemas.microsoft.com/office/drawing/2010/main" val="0"/>
              </a:ext>
            </a:extLst>
          </a:blip>
          <a:srcRect l="215" t="458" r="288" b="8608"/>
          <a:stretch>
            <a:fillRect/>
          </a:stretch>
        </p:blipFill>
        <p:spPr bwMode="auto">
          <a:xfrm>
            <a:off x="676328" y="936625"/>
            <a:ext cx="3683001" cy="2524125"/>
          </a:xfrm>
          <a:prstGeom prst="roundRect">
            <a:avLst>
              <a:gd name="adj" fmla="val 3307"/>
            </a:avLst>
          </a:prstGeom>
          <a:ln w="25400">
            <a:solidFill>
              <a:srgbClr val="147B33"/>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kern="0" cap="all" spc="200" smtClean="0">
                <a:solidFill>
                  <a:schemeClr val="bg1"/>
                </a:solidFill>
                <a:latin typeface="Berthold City Bold"/>
                <a:cs typeface="Berthold City Bold"/>
              </a:rPr>
              <a:t>¿Cómo es caminar por Estados Unidos hoy?</a:t>
            </a:r>
            <a:endParaRPr lang="en-US" sz="2600" kern="0" cap="all" spc="20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smtClean="0">
                <a:ln>
                  <a:noFill/>
                </a:ln>
                <a:solidFill>
                  <a:schemeClr val="tx1"/>
                </a:solidFill>
                <a:effectLst/>
                <a:uLnTx/>
                <a:uFillTx/>
                <a:latin typeface="Capitals"/>
                <a:ea typeface="+mn-ea"/>
                <a:cs typeface="Capitals"/>
              </a:rPr>
              <a:t>17</a:t>
            </a:r>
          </a:p>
        </p:txBody>
      </p:sp>
      <p:pic>
        <p:nvPicPr>
          <p:cNvPr id="15" name="Picture 10" descr="DLCD street grid"/>
          <p:cNvPicPr>
            <a:picLocks noChangeAspect="1" noChangeArrowheads="1"/>
          </p:cNvPicPr>
          <p:nvPr/>
        </p:nvPicPr>
        <p:blipFill>
          <a:blip r:embed="rId2"/>
          <a:stretch>
            <a:fillRect/>
          </a:stretch>
        </p:blipFill>
        <p:spPr bwMode="auto">
          <a:xfrm>
            <a:off x="4584028" y="1084700"/>
            <a:ext cx="4238179"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7" name="Line 11"/>
          <p:cNvSpPr>
            <a:spLocks noChangeShapeType="1"/>
          </p:cNvSpPr>
          <p:nvPr/>
        </p:nvSpPr>
        <p:spPr bwMode="auto">
          <a:xfrm>
            <a:off x="6716612" y="2986525"/>
            <a:ext cx="334962" cy="1588"/>
          </a:xfrm>
          <a:prstGeom prst="line">
            <a:avLst/>
          </a:prstGeom>
          <a:noFill/>
          <a:ln w="34925">
            <a:solidFill>
              <a:srgbClr val="FF6600"/>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18" name="Line 12"/>
          <p:cNvSpPr>
            <a:spLocks noChangeShapeType="1"/>
          </p:cNvSpPr>
          <p:nvPr/>
        </p:nvSpPr>
        <p:spPr bwMode="auto">
          <a:xfrm flipV="1">
            <a:off x="7089145" y="2673259"/>
            <a:ext cx="258762" cy="258763"/>
          </a:xfrm>
          <a:prstGeom prst="line">
            <a:avLst/>
          </a:prstGeom>
          <a:noFill/>
          <a:ln w="34925">
            <a:solidFill>
              <a:srgbClr val="FF6600"/>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Line 13"/>
          <p:cNvSpPr>
            <a:spLocks noChangeShapeType="1"/>
          </p:cNvSpPr>
          <p:nvPr/>
        </p:nvSpPr>
        <p:spPr bwMode="auto">
          <a:xfrm flipV="1">
            <a:off x="7415112" y="2104933"/>
            <a:ext cx="459845" cy="665692"/>
          </a:xfrm>
          <a:prstGeom prst="line">
            <a:avLst/>
          </a:prstGeom>
          <a:noFill/>
          <a:ln w="34925">
            <a:solidFill>
              <a:srgbClr val="FF6600"/>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dirty="0"/>
          </a:p>
        </p:txBody>
      </p:sp>
      <p:pic>
        <p:nvPicPr>
          <p:cNvPr id="21" name="Picture 9" descr="DLCD subdivision only"/>
          <p:cNvPicPr>
            <a:picLocks noChangeAspect="1" noChangeArrowheads="1"/>
          </p:cNvPicPr>
          <p:nvPr/>
        </p:nvPicPr>
        <p:blipFill>
          <a:blip r:embed="rId3"/>
          <a:stretch>
            <a:fillRect/>
          </a:stretch>
        </p:blipFill>
        <p:spPr bwMode="auto">
          <a:xfrm>
            <a:off x="392505" y="1084700"/>
            <a:ext cx="40026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2" name="Arc 14"/>
          <p:cNvSpPr>
            <a:spLocks/>
          </p:cNvSpPr>
          <p:nvPr/>
        </p:nvSpPr>
        <p:spPr bwMode="auto">
          <a:xfrm rot="19778746">
            <a:off x="1528662" y="1887975"/>
            <a:ext cx="393700" cy="1289050"/>
          </a:xfrm>
          <a:custGeom>
            <a:avLst/>
            <a:gdLst>
              <a:gd name="T0" fmla="*/ 2147483647 w 21600"/>
              <a:gd name="T1" fmla="*/ 0 h 32140"/>
              <a:gd name="T2" fmla="*/ 2147483647 w 21600"/>
              <a:gd name="T3" fmla="*/ 2147483647 h 32140"/>
              <a:gd name="T4" fmla="*/ 0 w 21600"/>
              <a:gd name="T5" fmla="*/ 2147483647 h 32140"/>
              <a:gd name="T6" fmla="*/ 0 60000 65536"/>
              <a:gd name="T7" fmla="*/ 0 60000 65536"/>
              <a:gd name="T8" fmla="*/ 0 60000 65536"/>
              <a:gd name="T9" fmla="*/ 0 w 21600"/>
              <a:gd name="T10" fmla="*/ 0 h 32140"/>
              <a:gd name="T11" fmla="*/ 21600 w 21600"/>
              <a:gd name="T12" fmla="*/ 32140 h 32140"/>
            </a:gdLst>
            <a:ahLst/>
            <a:cxnLst>
              <a:cxn ang="T6">
                <a:pos x="T0" y="T1"/>
              </a:cxn>
              <a:cxn ang="T7">
                <a:pos x="T2" y="T3"/>
              </a:cxn>
              <a:cxn ang="T8">
                <a:pos x="T4" y="T5"/>
              </a:cxn>
            </a:cxnLst>
            <a:rect l="T9" t="T10" r="T11" b="T12"/>
            <a:pathLst>
              <a:path w="21600" h="32140" fill="none" extrusionOk="0">
                <a:moveTo>
                  <a:pt x="152" y="-1"/>
                </a:moveTo>
                <a:cubicBezTo>
                  <a:pt x="12021" y="83"/>
                  <a:pt x="21600" y="9728"/>
                  <a:pt x="21600" y="21599"/>
                </a:cubicBezTo>
                <a:cubicBezTo>
                  <a:pt x="21600" y="25289"/>
                  <a:pt x="20654" y="28918"/>
                  <a:pt x="18853" y="32140"/>
                </a:cubicBezTo>
              </a:path>
              <a:path w="21600" h="32140" stroke="0" extrusionOk="0">
                <a:moveTo>
                  <a:pt x="152" y="-1"/>
                </a:moveTo>
                <a:cubicBezTo>
                  <a:pt x="12021" y="83"/>
                  <a:pt x="21600" y="9728"/>
                  <a:pt x="21600" y="21599"/>
                </a:cubicBezTo>
                <a:cubicBezTo>
                  <a:pt x="21600" y="25289"/>
                  <a:pt x="20654" y="28918"/>
                  <a:pt x="18853" y="32140"/>
                </a:cubicBezTo>
                <a:lnTo>
                  <a:pt x="0" y="21599"/>
                </a:lnTo>
                <a:lnTo>
                  <a:pt x="152" y="-1"/>
                </a:lnTo>
                <a:close/>
              </a:path>
            </a:pathLst>
          </a:custGeom>
          <a:noFill/>
          <a:ln w="34925">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 name="Line 15"/>
          <p:cNvSpPr>
            <a:spLocks noChangeShapeType="1"/>
          </p:cNvSpPr>
          <p:nvPr/>
        </p:nvSpPr>
        <p:spPr bwMode="auto">
          <a:xfrm flipH="1">
            <a:off x="620612" y="2075300"/>
            <a:ext cx="515937" cy="322263"/>
          </a:xfrm>
          <a:prstGeom prst="line">
            <a:avLst/>
          </a:prstGeom>
          <a:noFill/>
          <a:ln w="34925">
            <a:solidFill>
              <a:srgbClr val="FF6600"/>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16"/>
          <p:cNvSpPr>
            <a:spLocks noChangeShapeType="1"/>
          </p:cNvSpPr>
          <p:nvPr/>
        </p:nvSpPr>
        <p:spPr bwMode="auto">
          <a:xfrm flipH="1" flipV="1">
            <a:off x="580924" y="1333938"/>
            <a:ext cx="12700" cy="990600"/>
          </a:xfrm>
          <a:prstGeom prst="line">
            <a:avLst/>
          </a:prstGeom>
          <a:noFill/>
          <a:ln w="34925">
            <a:solidFill>
              <a:srgbClr val="FF6600"/>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5" name="Line 17"/>
          <p:cNvSpPr>
            <a:spLocks noChangeShapeType="1"/>
          </p:cNvSpPr>
          <p:nvPr/>
        </p:nvSpPr>
        <p:spPr bwMode="auto">
          <a:xfrm>
            <a:off x="579337" y="1410138"/>
            <a:ext cx="2528887" cy="1587"/>
          </a:xfrm>
          <a:prstGeom prst="line">
            <a:avLst/>
          </a:prstGeom>
          <a:noFill/>
          <a:ln w="34925">
            <a:solidFill>
              <a:srgbClr val="FF6600"/>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6" name="Line 18"/>
          <p:cNvSpPr>
            <a:spLocks noChangeShapeType="1"/>
          </p:cNvSpPr>
          <p:nvPr/>
        </p:nvSpPr>
        <p:spPr bwMode="auto">
          <a:xfrm>
            <a:off x="3108224" y="1410138"/>
            <a:ext cx="1588" cy="381000"/>
          </a:xfrm>
          <a:prstGeom prst="line">
            <a:avLst/>
          </a:prstGeom>
          <a:noFill/>
          <a:ln w="34925">
            <a:solidFill>
              <a:srgbClr val="FF6600"/>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7" name="Line 19"/>
          <p:cNvSpPr>
            <a:spLocks noChangeShapeType="1"/>
          </p:cNvSpPr>
          <p:nvPr/>
        </p:nvSpPr>
        <p:spPr bwMode="auto">
          <a:xfrm flipV="1">
            <a:off x="3184424" y="1257738"/>
            <a:ext cx="1588" cy="533400"/>
          </a:xfrm>
          <a:prstGeom prst="line">
            <a:avLst/>
          </a:prstGeom>
          <a:noFill/>
          <a:ln w="34925">
            <a:solidFill>
              <a:srgbClr val="33CCCC"/>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8" name="Line 20"/>
          <p:cNvSpPr>
            <a:spLocks noChangeShapeType="1"/>
          </p:cNvSpPr>
          <p:nvPr/>
        </p:nvSpPr>
        <p:spPr bwMode="auto">
          <a:xfrm flipH="1" flipV="1">
            <a:off x="503137" y="1333938"/>
            <a:ext cx="2605087" cy="1587"/>
          </a:xfrm>
          <a:prstGeom prst="line">
            <a:avLst/>
          </a:prstGeom>
          <a:noFill/>
          <a:ln w="34925">
            <a:solidFill>
              <a:srgbClr val="33CCCC"/>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9" name="Line 21"/>
          <p:cNvSpPr>
            <a:spLocks noChangeShapeType="1"/>
          </p:cNvSpPr>
          <p:nvPr/>
        </p:nvSpPr>
        <p:spPr bwMode="auto">
          <a:xfrm>
            <a:off x="517424" y="1257738"/>
            <a:ext cx="1588" cy="1066800"/>
          </a:xfrm>
          <a:prstGeom prst="line">
            <a:avLst/>
          </a:prstGeom>
          <a:noFill/>
          <a:ln w="34925">
            <a:solidFill>
              <a:srgbClr val="33CCCC"/>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0" name="Line 22"/>
          <p:cNvSpPr>
            <a:spLocks noChangeShapeType="1"/>
          </p:cNvSpPr>
          <p:nvPr/>
        </p:nvSpPr>
        <p:spPr bwMode="auto">
          <a:xfrm flipV="1">
            <a:off x="517424" y="2235638"/>
            <a:ext cx="304800" cy="130175"/>
          </a:xfrm>
          <a:prstGeom prst="line">
            <a:avLst/>
          </a:prstGeom>
          <a:noFill/>
          <a:ln w="34925">
            <a:solidFill>
              <a:srgbClr val="33CCCC"/>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1" name="Oval 23"/>
          <p:cNvSpPr>
            <a:spLocks noChangeArrowheads="1"/>
          </p:cNvSpPr>
          <p:nvPr/>
        </p:nvSpPr>
        <p:spPr bwMode="auto">
          <a:xfrm>
            <a:off x="2803424" y="1029138"/>
            <a:ext cx="581025" cy="581025"/>
          </a:xfrm>
          <a:prstGeom prst="ellipse">
            <a:avLst/>
          </a:prstGeom>
          <a:noFill/>
          <a:ln w="5715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2" name="Oval 24"/>
          <p:cNvSpPr>
            <a:spLocks noChangeArrowheads="1"/>
          </p:cNvSpPr>
          <p:nvPr/>
        </p:nvSpPr>
        <p:spPr bwMode="auto">
          <a:xfrm>
            <a:off x="347562" y="1037075"/>
            <a:ext cx="581025" cy="581025"/>
          </a:xfrm>
          <a:prstGeom prst="ellipse">
            <a:avLst/>
          </a:prstGeom>
          <a:noFill/>
          <a:ln w="5715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 name="Oval 25"/>
          <p:cNvSpPr>
            <a:spLocks noChangeArrowheads="1"/>
          </p:cNvSpPr>
          <p:nvPr/>
        </p:nvSpPr>
        <p:spPr bwMode="auto">
          <a:xfrm>
            <a:off x="228600" y="2459038"/>
            <a:ext cx="581025" cy="581025"/>
          </a:xfrm>
          <a:prstGeom prst="ellipse">
            <a:avLst/>
          </a:prstGeom>
          <a:noFill/>
          <a:ln w="5715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2" name="Rounded Rectangle 41"/>
          <p:cNvSpPr/>
          <p:nvPr/>
        </p:nvSpPr>
        <p:spPr>
          <a:xfrm>
            <a:off x="481795" y="4759515"/>
            <a:ext cx="2096334" cy="311150"/>
          </a:xfrm>
          <a:prstGeom prst="roundRect">
            <a:avLst/>
          </a:prstGeom>
          <a:gradFill flip="none" rotWithShape="1">
            <a:gsLst>
              <a:gs pos="0">
                <a:srgbClr val="73B632"/>
              </a:gs>
              <a:gs pos="100000">
                <a:srgbClr val="B5D479"/>
              </a:gs>
            </a:gsLst>
            <a:lin ang="16200000" scaled="0"/>
            <a:tileRect/>
          </a:gradFill>
          <a:ln w="25400">
            <a:solidFill>
              <a:srgbClr val="73B63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91440" indent="-91440" algn="ctr">
              <a:lnSpc>
                <a:spcPts val="1900"/>
              </a:lnSpc>
              <a:spcBef>
                <a:spcPct val="50000"/>
              </a:spcBef>
            </a:pPr>
            <a:r>
              <a:rPr lang="en-US" b="1" cap="all" smtClean="0">
                <a:solidFill>
                  <a:srgbClr val="000000"/>
                </a:solidFill>
                <a:latin typeface="ITC Franklin Gothic Std Bk Cd"/>
                <a:cs typeface="ITC Franklin Gothic Std Bk Cd"/>
              </a:rPr>
              <a:t>Esquema de paleta</a:t>
            </a:r>
          </a:p>
        </p:txBody>
      </p:sp>
      <p:sp>
        <p:nvSpPr>
          <p:cNvPr id="43" name="Rounded Rectangle 42"/>
          <p:cNvSpPr/>
          <p:nvPr/>
        </p:nvSpPr>
        <p:spPr>
          <a:xfrm>
            <a:off x="6534578" y="4759515"/>
            <a:ext cx="2180079" cy="311150"/>
          </a:xfrm>
          <a:prstGeom prst="roundRect">
            <a:avLst/>
          </a:prstGeom>
          <a:gradFill flip="none" rotWithShape="1">
            <a:gsLst>
              <a:gs pos="0">
                <a:srgbClr val="73B632"/>
              </a:gs>
              <a:gs pos="100000">
                <a:srgbClr val="B5D479"/>
              </a:gs>
            </a:gsLst>
            <a:lin ang="16200000" scaled="0"/>
            <a:tileRect/>
          </a:gradFill>
          <a:ln w="25400">
            <a:solidFill>
              <a:srgbClr val="73B63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91440" indent="-91440" algn="ctr">
              <a:lnSpc>
                <a:spcPts val="1900"/>
              </a:lnSpc>
              <a:spcBef>
                <a:spcPct val="50000"/>
              </a:spcBef>
            </a:pPr>
            <a:r>
              <a:rPr lang="en-US" b="1" cap="all" smtClean="0">
                <a:solidFill>
                  <a:srgbClr val="000000"/>
                </a:solidFill>
                <a:latin typeface="ITC Franklin Gothic Std Bk Cd"/>
                <a:cs typeface="ITC Franklin Gothic Std Bk Cd"/>
              </a:rPr>
              <a:t>Calles conectadas</a:t>
            </a:r>
          </a:p>
        </p:txBody>
      </p:sp>
      <p:sp>
        <p:nvSpPr>
          <p:cNvPr id="44" name="TextBox 43"/>
          <p:cNvSpPr txBox="1"/>
          <p:nvPr/>
        </p:nvSpPr>
        <p:spPr>
          <a:xfrm>
            <a:off x="439327" y="5375378"/>
            <a:ext cx="8371184" cy="615553"/>
          </a:xfrm>
          <a:prstGeom prst="rect">
            <a:avLst/>
          </a:prstGeom>
          <a:noFill/>
        </p:spPr>
        <p:txBody>
          <a:bodyPr wrap="square" rtlCol="0">
            <a:spAutoFit/>
          </a:bodyPr>
          <a:lstStyle/>
          <a:p>
            <a:pPr algn="ctr"/>
            <a:r>
              <a:rPr lang="en-US" sz="3400" b="1" i="1" smtClean="0">
                <a:solidFill>
                  <a:schemeClr val="bg1"/>
                </a:solidFill>
                <a:cs typeface="Calibri"/>
              </a:rPr>
              <a:t>No hay rutas directas por las cuales caminar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kern="0" cap="all" spc="150" dirty="0" err="1" smtClean="0">
                <a:solidFill>
                  <a:schemeClr val="bg1"/>
                </a:solidFill>
                <a:latin typeface="Berthold City Bold"/>
                <a:cs typeface="Berthold City Bold"/>
              </a:rPr>
              <a:t>Nuestros</a:t>
            </a:r>
            <a:r>
              <a:rPr lang="en-US" sz="2000" kern="0" cap="all" spc="150" dirty="0" smtClean="0">
                <a:solidFill>
                  <a:schemeClr val="bg1"/>
                </a:solidFill>
                <a:latin typeface="Berthold City Bold"/>
                <a:cs typeface="Berthold City Bold"/>
              </a:rPr>
              <a:t> </a:t>
            </a:r>
            <a:r>
              <a:rPr lang="en-US" sz="2000" kern="0" cap="all" spc="150" dirty="0" err="1" smtClean="0">
                <a:solidFill>
                  <a:schemeClr val="bg1"/>
                </a:solidFill>
                <a:latin typeface="Berthold City Bold"/>
                <a:cs typeface="Berthold City Bold"/>
              </a:rPr>
              <a:t>vecindarios</a:t>
            </a:r>
            <a:r>
              <a:rPr lang="en-US" sz="2000" kern="0" cap="all" spc="150" dirty="0" smtClean="0">
                <a:solidFill>
                  <a:schemeClr val="bg1"/>
                </a:solidFill>
                <a:latin typeface="Berthold City Bold"/>
                <a:cs typeface="Berthold City Bold"/>
              </a:rPr>
              <a:t> NO son </a:t>
            </a:r>
            <a:r>
              <a:rPr lang="en-US" sz="2000" kern="0" cap="all" spc="150" dirty="0" err="1" smtClean="0">
                <a:solidFill>
                  <a:schemeClr val="bg1"/>
                </a:solidFill>
                <a:latin typeface="Berthold City Bold"/>
                <a:cs typeface="Berthold City Bold"/>
              </a:rPr>
              <a:t>seguros</a:t>
            </a:r>
            <a:r>
              <a:rPr lang="en-US" sz="2000" kern="0" cap="all" spc="150" dirty="0" smtClean="0">
                <a:solidFill>
                  <a:schemeClr val="bg1"/>
                </a:solidFill>
                <a:latin typeface="Berthold City Bold"/>
                <a:cs typeface="Berthold City Bold"/>
              </a:rPr>
              <a:t> </a:t>
            </a:r>
            <a:r>
              <a:rPr lang="en-US" sz="2000" kern="0" cap="all" spc="150" dirty="0" err="1" smtClean="0">
                <a:solidFill>
                  <a:schemeClr val="bg1"/>
                </a:solidFill>
                <a:latin typeface="Berthold City Bold"/>
                <a:cs typeface="Berthold City Bold"/>
              </a:rPr>
              <a:t>para</a:t>
            </a:r>
            <a:r>
              <a:rPr lang="en-US" sz="2000" kern="0" cap="all" spc="150" dirty="0" smtClean="0">
                <a:solidFill>
                  <a:schemeClr val="bg1"/>
                </a:solidFill>
                <a:latin typeface="Berthold City Bold"/>
                <a:cs typeface="Berthold City Bold"/>
              </a:rPr>
              <a:t> los </a:t>
            </a:r>
            <a:r>
              <a:rPr lang="en-US" sz="2000" kern="0" cap="all" spc="150" dirty="0" err="1" smtClean="0">
                <a:solidFill>
                  <a:schemeClr val="bg1"/>
                </a:solidFill>
                <a:latin typeface="Berthold City Bold"/>
                <a:cs typeface="Berthold City Bold"/>
              </a:rPr>
              <a:t>peatones</a:t>
            </a:r>
            <a:r>
              <a:rPr lang="en-US" sz="2000" kern="0" cap="all" spc="150" dirty="0" smtClean="0">
                <a:solidFill>
                  <a:schemeClr val="bg1"/>
                </a:solidFill>
                <a:latin typeface="Berthold City Bold"/>
                <a:cs typeface="Berthold City Bold"/>
              </a:rPr>
              <a:t>… </a:t>
            </a:r>
            <a:endParaRPr lang="en-US" sz="2000" kern="0" cap="all" spc="15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smtClean="0">
                <a:ln>
                  <a:noFill/>
                </a:ln>
                <a:solidFill>
                  <a:schemeClr val="tx1"/>
                </a:solidFill>
                <a:effectLst/>
                <a:uLnTx/>
                <a:uFillTx/>
                <a:latin typeface="Capitals"/>
                <a:ea typeface="+mn-ea"/>
                <a:cs typeface="Capitals"/>
              </a:rPr>
              <a:t>19</a:t>
            </a:r>
          </a:p>
        </p:txBody>
      </p:sp>
      <p:sp>
        <p:nvSpPr>
          <p:cNvPr id="16" name="TextBox 15"/>
          <p:cNvSpPr txBox="1"/>
          <p:nvPr/>
        </p:nvSpPr>
        <p:spPr>
          <a:xfrm>
            <a:off x="5445125" y="1031875"/>
            <a:ext cx="184666" cy="369332"/>
          </a:xfrm>
          <a:prstGeom prst="rect">
            <a:avLst/>
          </a:prstGeom>
          <a:noFill/>
        </p:spPr>
        <p:txBody>
          <a:bodyPr wrap="none" rtlCol="0">
            <a:spAutoFit/>
          </a:bodyPr>
          <a:lstStyle/>
          <a:p>
            <a:endParaRPr lang="en-US"/>
          </a:p>
        </p:txBody>
      </p:sp>
      <p:grpSp>
        <p:nvGrpSpPr>
          <p:cNvPr id="10" name="Group 9"/>
          <p:cNvGrpSpPr/>
          <p:nvPr/>
        </p:nvGrpSpPr>
        <p:grpSpPr>
          <a:xfrm>
            <a:off x="432551" y="1469276"/>
            <a:ext cx="8278899" cy="3919449"/>
            <a:chOff x="347893" y="1469276"/>
            <a:chExt cx="8278899" cy="3919449"/>
          </a:xfrm>
        </p:grpSpPr>
        <p:sp>
          <p:nvSpPr>
            <p:cNvPr id="20" name="Rectangle 19"/>
            <p:cNvSpPr/>
            <p:nvPr/>
          </p:nvSpPr>
          <p:spPr>
            <a:xfrm>
              <a:off x="347893" y="1469276"/>
              <a:ext cx="3280584" cy="3919449"/>
            </a:xfrm>
            <a:prstGeom prst="rect">
              <a:avLst/>
            </a:prstGeom>
          </p:spPr>
          <p:txBody>
            <a:bodyPr wrap="square">
              <a:spAutoFit/>
            </a:bodyPr>
            <a:lstStyle/>
            <a:p>
              <a:pPr marL="365760" lvl="1" indent="-365760">
                <a:lnSpc>
                  <a:spcPts val="2520"/>
                </a:lnSpc>
                <a:spcAft>
                  <a:spcPts val="2400"/>
                </a:spcAft>
                <a:buClr>
                  <a:schemeClr val="tx1"/>
                </a:buClr>
                <a:buFont typeface="Arial"/>
                <a:buChar char="•"/>
                <a:defRPr/>
              </a:pPr>
              <a:r>
                <a:rPr lang="en-US" sz="2800" smtClean="0">
                  <a:ea typeface="ＭＳ Ｐゴシック" pitchFamily="34" charset="-128"/>
                </a:rPr>
                <a:t>Inseguros</a:t>
              </a:r>
            </a:p>
            <a:p>
              <a:pPr marL="365760" lvl="1" indent="-365760">
                <a:lnSpc>
                  <a:spcPts val="2520"/>
                </a:lnSpc>
                <a:spcAft>
                  <a:spcPts val="2400"/>
                </a:spcAft>
                <a:buClr>
                  <a:schemeClr val="tx1"/>
                </a:buClr>
                <a:buFont typeface="Arial"/>
                <a:buChar char="•"/>
                <a:defRPr/>
              </a:pPr>
              <a:r>
                <a:rPr lang="en-US" sz="2800" smtClean="0">
                  <a:ea typeface="ＭＳ Ｐゴシック" pitchFamily="34" charset="-128"/>
                </a:rPr>
                <a:t>Desagradables, incómodos</a:t>
              </a:r>
            </a:p>
            <a:p>
              <a:pPr marL="365760" lvl="1" indent="-365760">
                <a:lnSpc>
                  <a:spcPts val="2520"/>
                </a:lnSpc>
                <a:spcAft>
                  <a:spcPts val="2400"/>
                </a:spcAft>
                <a:buClr>
                  <a:schemeClr val="tx1"/>
                </a:buClr>
                <a:buFont typeface="Arial"/>
                <a:buChar char="•"/>
                <a:defRPr/>
              </a:pPr>
              <a:r>
                <a:rPr lang="en-US" sz="2800" smtClean="0">
                  <a:ea typeface="ＭＳ Ｐゴシック" pitchFamily="34" charset="-128"/>
                </a:rPr>
                <a:t>No hay lugares hacia donde caminar (destinos)</a:t>
              </a:r>
            </a:p>
            <a:p>
              <a:pPr marL="365760" lvl="1" indent="-365760">
                <a:lnSpc>
                  <a:spcPts val="2520"/>
                </a:lnSpc>
                <a:spcAft>
                  <a:spcPts val="2400"/>
                </a:spcAft>
                <a:buClr>
                  <a:schemeClr val="tx1"/>
                </a:buClr>
                <a:buFont typeface="Arial"/>
                <a:buChar char="•"/>
                <a:defRPr/>
              </a:pPr>
              <a:r>
                <a:rPr lang="en-US" sz="2800" smtClean="0">
                  <a:ea typeface="ＭＳ Ｐゴシック" pitchFamily="34" charset="-128"/>
                </a:rPr>
                <a:t>No hay calles directas por dónde caminar</a:t>
              </a:r>
            </a:p>
          </p:txBody>
        </p:sp>
        <p:pic>
          <p:nvPicPr>
            <p:cNvPr id="9" name="Picture 7" descr="C:\Documents and Settings\kmueller\Desktop\Picture1.jpg"/>
            <p:cNvPicPr>
              <a:picLocks noChangeAspect="1" noChangeArrowheads="1"/>
            </p:cNvPicPr>
            <p:nvPr/>
          </p:nvPicPr>
          <p:blipFill>
            <a:blip r:embed="rId2">
              <a:lum/>
              <a:extLst>
                <a:ext uri="{28A0092B-C50C-407E-A947-70E740481C1C}">
                  <a14:useLocalDpi xmlns:a14="http://schemas.microsoft.com/office/drawing/2010/main" val="0"/>
                </a:ext>
              </a:extLst>
            </a:blip>
            <a:srcRect l="1961" t="733" r="12640" b="4168"/>
            <a:stretch>
              <a:fillRect/>
            </a:stretch>
          </p:blipFill>
          <p:spPr bwMode="auto">
            <a:xfrm>
              <a:off x="3874069" y="1663832"/>
              <a:ext cx="4752723" cy="3530337"/>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ounded Rectangle 22"/>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spc="200" smtClean="0">
                <a:solidFill>
                  <a:schemeClr val="bg1"/>
                </a:solidFill>
                <a:latin typeface="Berthold City Bold"/>
                <a:cs typeface="Berthold City Bold"/>
              </a:rPr>
              <a:t>  ORDEN DEL DÍA</a:t>
            </a:r>
            <a:endParaRPr lang="en-US" sz="2700" kern="0" spc="200" dirty="0">
              <a:solidFill>
                <a:schemeClr val="bg1"/>
              </a:solidFill>
            </a:endParaRPr>
          </a:p>
        </p:txBody>
      </p:sp>
      <p:sp>
        <p:nvSpPr>
          <p:cNvPr id="24" name="Oval 23"/>
          <p:cNvSpPr/>
          <p:nvPr/>
        </p:nvSpPr>
        <p:spPr>
          <a:xfrm>
            <a:off x="8531352" y="6254496"/>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8531352" y="6254496"/>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531352" y="6254496"/>
            <a:ext cx="301752"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smtClean="0">
                <a:ln>
                  <a:noFill/>
                </a:ln>
                <a:solidFill>
                  <a:schemeClr val="tx1"/>
                </a:solidFill>
                <a:effectLst/>
                <a:uLnTx/>
                <a:uFillTx/>
                <a:latin typeface="Capitals"/>
                <a:ea typeface="+mn-ea"/>
                <a:cs typeface="Capitals"/>
              </a:rPr>
              <a:t>2</a:t>
            </a:r>
            <a:endParaRPr kumimoji="0" lang="en-US" sz="1125" b="0" i="0" u="none" strike="noStrike" kern="1200" cap="none" spc="0" normalizeH="0" baseline="0" noProof="0" dirty="0">
              <a:ln>
                <a:noFill/>
              </a:ln>
              <a:solidFill>
                <a:schemeClr val="tx1"/>
              </a:solidFill>
              <a:effectLst/>
              <a:uLnTx/>
              <a:uFillTx/>
              <a:latin typeface="Capitals"/>
              <a:ea typeface="+mn-ea"/>
              <a:cs typeface="Capitals"/>
            </a:endParaRPr>
          </a:p>
        </p:txBody>
      </p:sp>
      <p:sp>
        <p:nvSpPr>
          <p:cNvPr id="21" name="Rounded Rectangle 20"/>
          <p:cNvSpPr/>
          <p:nvPr/>
        </p:nvSpPr>
        <p:spPr>
          <a:xfrm>
            <a:off x="328082" y="910166"/>
            <a:ext cx="2180169" cy="5033434"/>
          </a:xfrm>
          <a:prstGeom prst="roundRect">
            <a:avLst>
              <a:gd name="adj" fmla="val 4755"/>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91440" indent="-91440" algn="ctr">
              <a:lnSpc>
                <a:spcPts val="1900"/>
              </a:lnSpc>
            </a:pPr>
            <a:r>
              <a:rPr lang="en-US" b="1" cap="all" dirty="0" err="1" smtClean="0">
                <a:solidFill>
                  <a:srgbClr val="FFFFFF"/>
                </a:solidFill>
                <a:latin typeface="ITC Franklin Gothic Std Bk Cd"/>
                <a:cs typeface="ITC Franklin Gothic Std Bk Cd"/>
              </a:rPr>
              <a:t>Objetivos</a:t>
            </a:r>
            <a:endParaRPr lang="en-US" b="1" cap="all" dirty="0" smtClean="0">
              <a:solidFill>
                <a:srgbClr val="FFFFFF"/>
              </a:solidFill>
              <a:latin typeface="ITC Franklin Gothic Std Bk Cd"/>
              <a:cs typeface="ITC Franklin Gothic Std Bk Cd"/>
            </a:endParaRPr>
          </a:p>
          <a:p>
            <a:pPr marL="91440" indent="-91440" algn="ctr">
              <a:lnSpc>
                <a:spcPts val="1900"/>
              </a:lnSpc>
            </a:pPr>
            <a:r>
              <a:rPr lang="en-US" b="1" cap="all" dirty="0" smtClean="0">
                <a:solidFill>
                  <a:srgbClr val="FFFFFF"/>
                </a:solidFill>
                <a:latin typeface="ITC Franklin Gothic Std Bk Cd"/>
                <a:cs typeface="ITC Franklin Gothic Std Bk Cd"/>
              </a:rPr>
              <a:t>de la </a:t>
            </a:r>
            <a:r>
              <a:rPr lang="en-US" b="1" cap="all" dirty="0" err="1" smtClean="0">
                <a:solidFill>
                  <a:srgbClr val="FFFFFF"/>
                </a:solidFill>
                <a:latin typeface="ITC Franklin Gothic Std Bk Cd"/>
                <a:cs typeface="ITC Franklin Gothic Std Bk Cd"/>
              </a:rPr>
              <a:t>sesión</a:t>
            </a:r>
            <a:endParaRPr lang="en-US" b="1" cap="all" dirty="0" smtClean="0">
              <a:solidFill>
                <a:srgbClr val="FFFFFF"/>
              </a:solidFill>
              <a:latin typeface="ITC Franklin Gothic Std Bk Cd"/>
              <a:cs typeface="ITC Franklin Gothic Std Bk Cd"/>
            </a:endParaRPr>
          </a:p>
          <a:p>
            <a:pPr marL="91440" indent="-91440" algn="ctr">
              <a:lnSpc>
                <a:spcPts val="1900"/>
              </a:lnSpc>
            </a:pPr>
            <a:endParaRPr lang="en-US" sz="1600" dirty="0" smtClean="0">
              <a:solidFill>
                <a:srgbClr val="FFFFFF"/>
              </a:solidFill>
              <a:latin typeface="ITC Franklin Gothic Std Bk Cd"/>
              <a:cs typeface="ITC Franklin Gothic Std Bk Cd"/>
            </a:endParaRPr>
          </a:p>
          <a:p>
            <a:pPr marL="182880" indent="-182880">
              <a:lnSpc>
                <a:spcPts val="1600"/>
              </a:lnSpc>
              <a:buFont typeface="Arial"/>
              <a:buChar char="•"/>
              <a:defRPr/>
            </a:pPr>
            <a:r>
              <a:rPr lang="en-US" sz="1600" dirty="0" err="1" smtClean="0">
                <a:solidFill>
                  <a:srgbClr val="FFFFFF"/>
                </a:solidFill>
                <a:latin typeface="ITC Franklin Gothic Std Bk Cd"/>
                <a:cs typeface="ITC Franklin Gothic Std Bk Cd"/>
              </a:rPr>
              <a:t>Comprender</a:t>
            </a:r>
            <a:r>
              <a:rPr lang="en-US" sz="1600" dirty="0" smtClean="0">
                <a:solidFill>
                  <a:srgbClr val="FFFFFF"/>
                </a:solidFill>
                <a:latin typeface="ITC Franklin Gothic Std Bk Cd"/>
                <a:cs typeface="ITC Franklin Gothic Std Bk Cd"/>
              </a:rPr>
              <a:t> </a:t>
            </a:r>
            <a:r>
              <a:rPr lang="en-US" sz="1600" dirty="0" err="1" smtClean="0">
                <a:solidFill>
                  <a:srgbClr val="FFFFFF"/>
                </a:solidFill>
                <a:latin typeface="ITC Franklin Gothic Std Bk Cd"/>
                <a:cs typeface="ITC Franklin Gothic Std Bk Cd"/>
              </a:rPr>
              <a:t>y</a:t>
            </a:r>
            <a:r>
              <a:rPr lang="en-US" sz="1600" dirty="0" smtClean="0">
                <a:solidFill>
                  <a:srgbClr val="FFFFFF"/>
                </a:solidFill>
                <a:latin typeface="ITC Franklin Gothic Std Bk Cd"/>
                <a:cs typeface="ITC Franklin Gothic Std Bk Cd"/>
              </a:rPr>
              <a:t> </a:t>
            </a:r>
            <a:r>
              <a:rPr lang="en-US" sz="1600" dirty="0" err="1" smtClean="0">
                <a:solidFill>
                  <a:srgbClr val="FFFFFF"/>
                </a:solidFill>
                <a:latin typeface="ITC Franklin Gothic Std Bk Cd"/>
                <a:cs typeface="ITC Franklin Gothic Std Bk Cd"/>
              </a:rPr>
              <a:t>explorar</a:t>
            </a:r>
            <a:r>
              <a:rPr lang="en-US" sz="1600" dirty="0" smtClean="0">
                <a:solidFill>
                  <a:srgbClr val="FFFFFF"/>
                </a:solidFill>
                <a:latin typeface="ITC Franklin Gothic Std Bk Cd"/>
                <a:cs typeface="ITC Franklin Gothic Std Bk Cd"/>
              </a:rPr>
              <a:t> los </a:t>
            </a:r>
            <a:r>
              <a:rPr lang="en-US" sz="1600" dirty="0" err="1" smtClean="0">
                <a:solidFill>
                  <a:srgbClr val="FFFFFF"/>
                </a:solidFill>
                <a:latin typeface="ITC Franklin Gothic Std Bk Cd"/>
                <a:cs typeface="ITC Franklin Gothic Std Bk Cd"/>
              </a:rPr>
              <a:t>principios</a:t>
            </a:r>
            <a:r>
              <a:rPr lang="en-US" sz="1600" dirty="0" smtClean="0">
                <a:solidFill>
                  <a:srgbClr val="FFFFFF"/>
                </a:solidFill>
                <a:latin typeface="ITC Franklin Gothic Std Bk Cd"/>
                <a:cs typeface="ITC Franklin Gothic Std Bk Cd"/>
              </a:rPr>
              <a:t>  </a:t>
            </a:r>
            <a:r>
              <a:rPr lang="en-US" sz="1600" dirty="0" err="1" smtClean="0">
                <a:solidFill>
                  <a:srgbClr val="FFFFFF"/>
                </a:solidFill>
                <a:latin typeface="ITC Franklin Gothic Std Bk Cd"/>
                <a:cs typeface="ITC Franklin Gothic Std Bk Cd"/>
              </a:rPr>
              <a:t>centrales</a:t>
            </a:r>
            <a:r>
              <a:rPr lang="en-US" sz="1600" dirty="0" smtClean="0">
                <a:solidFill>
                  <a:srgbClr val="FFFFFF"/>
                </a:solidFill>
                <a:latin typeface="ITC Franklin Gothic Std Bk Cd"/>
                <a:cs typeface="ITC Franklin Gothic Std Bk Cd"/>
              </a:rPr>
              <a:t> de la </a:t>
            </a:r>
            <a:r>
              <a:rPr lang="en-US" sz="1600" dirty="0" err="1" smtClean="0">
                <a:solidFill>
                  <a:srgbClr val="FFFFFF"/>
                </a:solidFill>
                <a:latin typeface="ITC Franklin Gothic Std Bk Cd"/>
                <a:cs typeface="ITC Franklin Gothic Std Bk Cd"/>
              </a:rPr>
              <a:t>seguridad</a:t>
            </a:r>
            <a:r>
              <a:rPr lang="en-US" sz="1600" dirty="0" smtClean="0">
                <a:solidFill>
                  <a:srgbClr val="FFFFFF"/>
                </a:solidFill>
                <a:latin typeface="ITC Franklin Gothic Std Bk Cd"/>
                <a:cs typeface="ITC Franklin Gothic Std Bk Cd"/>
              </a:rPr>
              <a:t> </a:t>
            </a:r>
            <a:r>
              <a:rPr lang="en-US" sz="1600" dirty="0" err="1" smtClean="0">
                <a:solidFill>
                  <a:srgbClr val="FFFFFF"/>
                </a:solidFill>
                <a:latin typeface="ITC Franklin Gothic Std Bk Cd"/>
                <a:cs typeface="ITC Franklin Gothic Std Bk Cd"/>
              </a:rPr>
              <a:t>para</a:t>
            </a:r>
            <a:r>
              <a:rPr lang="en-US" sz="1600" dirty="0" smtClean="0">
                <a:solidFill>
                  <a:srgbClr val="FFFFFF"/>
                </a:solidFill>
                <a:latin typeface="ITC Franklin Gothic Std Bk Cd"/>
                <a:cs typeface="ITC Franklin Gothic Std Bk Cd"/>
              </a:rPr>
              <a:t> los </a:t>
            </a:r>
            <a:r>
              <a:rPr lang="en-US" sz="1600" dirty="0" err="1" smtClean="0">
                <a:solidFill>
                  <a:srgbClr val="FFFFFF"/>
                </a:solidFill>
                <a:latin typeface="ITC Franklin Gothic Std Bk Cd"/>
                <a:cs typeface="ITC Franklin Gothic Std Bk Cd"/>
              </a:rPr>
              <a:t>peatones</a:t>
            </a:r>
            <a:r>
              <a:rPr lang="en-US" sz="1600" dirty="0" smtClean="0">
                <a:solidFill>
                  <a:srgbClr val="FFFFFF"/>
                </a:solidFill>
                <a:latin typeface="ITC Franklin Gothic Std Bk Cd"/>
                <a:cs typeface="ITC Franklin Gothic Std Bk Cd"/>
              </a:rPr>
              <a:t> </a:t>
            </a:r>
            <a:r>
              <a:rPr lang="en-US" sz="1600" dirty="0" err="1" smtClean="0">
                <a:solidFill>
                  <a:srgbClr val="FFFFFF"/>
                </a:solidFill>
                <a:latin typeface="ITC Franklin Gothic Std Bk Cd"/>
                <a:cs typeface="ITC Franklin Gothic Std Bk Cd"/>
              </a:rPr>
              <a:t>y</a:t>
            </a:r>
            <a:r>
              <a:rPr lang="en-US" sz="1600" dirty="0" smtClean="0">
                <a:solidFill>
                  <a:srgbClr val="FFFFFF"/>
                </a:solidFill>
                <a:latin typeface="ITC Franklin Gothic Std Bk Cd"/>
                <a:cs typeface="ITC Franklin Gothic Std Bk Cd"/>
              </a:rPr>
              <a:t> la forma de </a:t>
            </a:r>
            <a:r>
              <a:rPr lang="en-US" sz="1600" dirty="0" err="1" smtClean="0">
                <a:solidFill>
                  <a:srgbClr val="FFFFFF"/>
                </a:solidFill>
                <a:latin typeface="ITC Franklin Gothic Std Bk Cd"/>
                <a:cs typeface="ITC Franklin Gothic Std Bk Cd"/>
              </a:rPr>
              <a:t>evaluar</a:t>
            </a:r>
            <a:r>
              <a:rPr lang="en-US" sz="1600" dirty="0" smtClean="0">
                <a:solidFill>
                  <a:srgbClr val="FFFFFF"/>
                </a:solidFill>
                <a:latin typeface="ITC Franklin Gothic Std Bk Cd"/>
                <a:cs typeface="ITC Franklin Gothic Std Bk Cd"/>
              </a:rPr>
              <a:t> </a:t>
            </a:r>
            <a:r>
              <a:rPr lang="en-US" sz="1600" dirty="0" err="1" smtClean="0">
                <a:solidFill>
                  <a:srgbClr val="FFFFFF"/>
                </a:solidFill>
                <a:latin typeface="ITC Franklin Gothic Std Bk Cd"/>
                <a:cs typeface="ITC Franklin Gothic Std Bk Cd"/>
              </a:rPr>
              <a:t>las</a:t>
            </a:r>
            <a:r>
              <a:rPr lang="en-US" sz="1600" dirty="0" smtClean="0">
                <a:solidFill>
                  <a:srgbClr val="FFFFFF"/>
                </a:solidFill>
                <a:latin typeface="ITC Franklin Gothic Std Bk Cd"/>
                <a:cs typeface="ITC Franklin Gothic Std Bk Cd"/>
              </a:rPr>
              <a:t> </a:t>
            </a:r>
            <a:r>
              <a:rPr lang="en-US" sz="1600" dirty="0" err="1" smtClean="0">
                <a:solidFill>
                  <a:srgbClr val="FFFFFF"/>
                </a:solidFill>
                <a:latin typeface="ITC Franklin Gothic Std Bk Cd"/>
                <a:cs typeface="ITC Franklin Gothic Std Bk Cd"/>
              </a:rPr>
              <a:t>condiciones</a:t>
            </a:r>
            <a:r>
              <a:rPr lang="en-US" sz="1600" dirty="0" smtClean="0">
                <a:solidFill>
                  <a:srgbClr val="FFFFFF"/>
                </a:solidFill>
                <a:latin typeface="ITC Franklin Gothic Std Bk Cd"/>
                <a:cs typeface="ITC Franklin Gothic Std Bk Cd"/>
              </a:rPr>
              <a:t> del </a:t>
            </a:r>
            <a:r>
              <a:rPr lang="en-US" sz="1600" dirty="0" err="1" smtClean="0">
                <a:solidFill>
                  <a:srgbClr val="FFFFFF"/>
                </a:solidFill>
                <a:latin typeface="ITC Franklin Gothic Std Bk Cd"/>
                <a:cs typeface="ITC Franklin Gothic Std Bk Cd"/>
              </a:rPr>
              <a:t>vecindario</a:t>
            </a:r>
            <a:r>
              <a:rPr lang="en-US" sz="1600" dirty="0" smtClean="0">
                <a:solidFill>
                  <a:srgbClr val="FFFFFF"/>
                </a:solidFill>
                <a:latin typeface="ITC Franklin Gothic Std Bk Cd"/>
                <a:cs typeface="ITC Franklin Gothic Std Bk Cd"/>
              </a:rPr>
              <a:t> </a:t>
            </a:r>
            <a:r>
              <a:rPr lang="en-US" sz="1600" dirty="0" err="1" smtClean="0">
                <a:solidFill>
                  <a:srgbClr val="FFFFFF"/>
                </a:solidFill>
                <a:latin typeface="ITC Franklin Gothic Std Bk Cd"/>
                <a:cs typeface="ITC Franklin Gothic Std Bk Cd"/>
              </a:rPr>
              <a:t>para</a:t>
            </a:r>
            <a:r>
              <a:rPr lang="en-US" sz="1600" dirty="0" smtClean="0">
                <a:solidFill>
                  <a:srgbClr val="FFFFFF"/>
                </a:solidFill>
                <a:latin typeface="ITC Franklin Gothic Std Bk Cd"/>
                <a:cs typeface="ITC Franklin Gothic Std Bk Cd"/>
              </a:rPr>
              <a:t> los </a:t>
            </a:r>
            <a:r>
              <a:rPr lang="en-US" sz="1600" dirty="0" err="1" smtClean="0">
                <a:solidFill>
                  <a:srgbClr val="FFFFFF"/>
                </a:solidFill>
                <a:latin typeface="ITC Franklin Gothic Std Bk Cd"/>
                <a:cs typeface="ITC Franklin Gothic Std Bk Cd"/>
              </a:rPr>
              <a:t>peatones</a:t>
            </a:r>
            <a:r>
              <a:rPr lang="en-US" sz="1600" dirty="0" smtClean="0">
                <a:solidFill>
                  <a:srgbClr val="FFFFFF"/>
                </a:solidFill>
                <a:latin typeface="ITC Franklin Gothic Std Bk Cd"/>
                <a:cs typeface="ITC Franklin Gothic Std Bk Cd"/>
              </a:rPr>
              <a:t> </a:t>
            </a:r>
            <a:r>
              <a:rPr lang="en-US" sz="1600" dirty="0" err="1" smtClean="0">
                <a:solidFill>
                  <a:srgbClr val="FFFFFF"/>
                </a:solidFill>
                <a:latin typeface="ITC Franklin Gothic Std Bk Cd"/>
                <a:cs typeface="ITC Franklin Gothic Std Bk Cd"/>
              </a:rPr>
              <a:t>y</a:t>
            </a:r>
            <a:r>
              <a:rPr lang="en-US" sz="1600" dirty="0" smtClean="0">
                <a:solidFill>
                  <a:srgbClr val="FFFFFF"/>
                </a:solidFill>
                <a:latin typeface="ITC Franklin Gothic Std Bk Cd"/>
                <a:cs typeface="ITC Franklin Gothic Std Bk Cd"/>
              </a:rPr>
              <a:t> los </a:t>
            </a:r>
            <a:r>
              <a:rPr lang="en-US" sz="1600" dirty="0" err="1" smtClean="0">
                <a:solidFill>
                  <a:srgbClr val="FFFFFF"/>
                </a:solidFill>
                <a:latin typeface="ITC Franklin Gothic Std Bk Cd"/>
                <a:cs typeface="ITC Franklin Gothic Std Bk Cd"/>
              </a:rPr>
              <a:t>ciclistas</a:t>
            </a:r>
            <a:endParaRPr lang="en-US" sz="1600" dirty="0" smtClean="0">
              <a:solidFill>
                <a:srgbClr val="FFFFFF"/>
              </a:solidFill>
              <a:latin typeface="ITC Franklin Gothic Std Bk Cd"/>
              <a:cs typeface="ITC Franklin Gothic Std Bk Cd"/>
            </a:endParaRPr>
          </a:p>
          <a:p>
            <a:pPr marL="182880" indent="-182880">
              <a:lnSpc>
                <a:spcPts val="1600"/>
              </a:lnSpc>
              <a:buFont typeface="Arial"/>
              <a:buChar char="•"/>
              <a:defRPr/>
            </a:pPr>
            <a:endParaRPr lang="en-US" sz="1600" dirty="0" smtClean="0">
              <a:solidFill>
                <a:srgbClr val="FFFFFF"/>
              </a:solidFill>
              <a:latin typeface="ITC Franklin Gothic Std Bk Cd"/>
              <a:cs typeface="ITC Franklin Gothic Std Bk Cd"/>
            </a:endParaRPr>
          </a:p>
          <a:p>
            <a:pPr marL="182880" indent="-182880">
              <a:lnSpc>
                <a:spcPts val="1600"/>
              </a:lnSpc>
              <a:buFont typeface="Arial"/>
              <a:buChar char="•"/>
              <a:defRPr/>
            </a:pPr>
            <a:r>
              <a:rPr lang="en-US" sz="1600" dirty="0" err="1" smtClean="0">
                <a:solidFill>
                  <a:srgbClr val="FFFFFF"/>
                </a:solidFill>
                <a:latin typeface="ITC Franklin Gothic Std Bk Cd"/>
                <a:cs typeface="ITC Franklin Gothic Std Bk Cd"/>
              </a:rPr>
              <a:t>Entender</a:t>
            </a:r>
            <a:r>
              <a:rPr lang="en-US" sz="1600" dirty="0" smtClean="0">
                <a:solidFill>
                  <a:srgbClr val="FFFFFF"/>
                </a:solidFill>
                <a:latin typeface="ITC Franklin Gothic Std Bk Cd"/>
                <a:cs typeface="ITC Franklin Gothic Std Bk Cd"/>
              </a:rPr>
              <a:t> los </a:t>
            </a:r>
            <a:r>
              <a:rPr lang="en-US" sz="1600" dirty="0" err="1" smtClean="0">
                <a:solidFill>
                  <a:srgbClr val="FFFFFF"/>
                </a:solidFill>
                <a:latin typeface="ITC Franklin Gothic Std Bk Cd"/>
                <a:cs typeface="ITC Franklin Gothic Std Bk Cd"/>
              </a:rPr>
              <a:t>conceptos</a:t>
            </a:r>
            <a:r>
              <a:rPr lang="en-US" sz="1600" dirty="0" smtClean="0">
                <a:solidFill>
                  <a:srgbClr val="FFFFFF"/>
                </a:solidFill>
                <a:latin typeface="ITC Franklin Gothic Std Bk Cd"/>
                <a:cs typeface="ITC Franklin Gothic Std Bk Cd"/>
              </a:rPr>
              <a:t> </a:t>
            </a:r>
            <a:r>
              <a:rPr lang="en-US" sz="1600" dirty="0" err="1" smtClean="0">
                <a:solidFill>
                  <a:srgbClr val="FFFFFF"/>
                </a:solidFill>
                <a:latin typeface="ITC Franklin Gothic Std Bk Cd"/>
                <a:cs typeface="ITC Franklin Gothic Std Bk Cd"/>
              </a:rPr>
              <a:t>principales</a:t>
            </a:r>
            <a:r>
              <a:rPr lang="en-US" sz="1600" dirty="0" smtClean="0">
                <a:solidFill>
                  <a:srgbClr val="FFFFFF"/>
                </a:solidFill>
                <a:latin typeface="ITC Franklin Gothic Std Bk Cd"/>
                <a:cs typeface="ITC Franklin Gothic Std Bk Cd"/>
              </a:rPr>
              <a:t> de la </a:t>
            </a:r>
            <a:r>
              <a:rPr lang="en-US" sz="1600" dirty="0" err="1" smtClean="0">
                <a:solidFill>
                  <a:srgbClr val="FFFFFF"/>
                </a:solidFill>
                <a:latin typeface="ITC Franklin Gothic Std Bk Cd"/>
                <a:cs typeface="ITC Franklin Gothic Std Bk Cd"/>
              </a:rPr>
              <a:t>Prevención</a:t>
            </a:r>
            <a:r>
              <a:rPr lang="en-US" sz="1600" dirty="0" smtClean="0">
                <a:solidFill>
                  <a:srgbClr val="FFFFFF"/>
                </a:solidFill>
                <a:latin typeface="ITC Franklin Gothic Std Bk Cd"/>
                <a:cs typeface="ITC Franklin Gothic Std Bk Cd"/>
              </a:rPr>
              <a:t> de los </a:t>
            </a:r>
            <a:r>
              <a:rPr lang="en-US" sz="1600" dirty="0" err="1" smtClean="0">
                <a:solidFill>
                  <a:srgbClr val="FFFFFF"/>
                </a:solidFill>
                <a:latin typeface="ITC Franklin Gothic Std Bk Cd"/>
                <a:cs typeface="ITC Franklin Gothic Std Bk Cd"/>
              </a:rPr>
              <a:t>delitos</a:t>
            </a:r>
            <a:r>
              <a:rPr lang="en-US" sz="1600" dirty="0" smtClean="0">
                <a:solidFill>
                  <a:srgbClr val="FFFFFF"/>
                </a:solidFill>
                <a:latin typeface="ITC Franklin Gothic Std Bk Cd"/>
                <a:cs typeface="ITC Franklin Gothic Std Bk Cd"/>
              </a:rPr>
              <a:t> a </a:t>
            </a:r>
            <a:r>
              <a:rPr lang="en-US" sz="1600" dirty="0" err="1" smtClean="0">
                <a:solidFill>
                  <a:srgbClr val="FFFFFF"/>
                </a:solidFill>
                <a:latin typeface="ITC Franklin Gothic Std Bk Cd"/>
                <a:cs typeface="ITC Franklin Gothic Std Bk Cd"/>
              </a:rPr>
              <a:t>través</a:t>
            </a:r>
            <a:r>
              <a:rPr lang="en-US" sz="1600" dirty="0" smtClean="0">
                <a:solidFill>
                  <a:srgbClr val="FFFFFF"/>
                </a:solidFill>
                <a:latin typeface="ITC Franklin Gothic Std Bk Cd"/>
                <a:cs typeface="ITC Franklin Gothic Std Bk Cd"/>
              </a:rPr>
              <a:t> del </a:t>
            </a:r>
            <a:r>
              <a:rPr lang="en-US" sz="1600" dirty="0" err="1" smtClean="0">
                <a:solidFill>
                  <a:srgbClr val="FFFFFF"/>
                </a:solidFill>
                <a:latin typeface="ITC Franklin Gothic Std Bk Cd"/>
                <a:cs typeface="ITC Franklin Gothic Std Bk Cd"/>
              </a:rPr>
              <a:t>diseño</a:t>
            </a:r>
            <a:r>
              <a:rPr lang="en-US" sz="1600" dirty="0" smtClean="0">
                <a:solidFill>
                  <a:srgbClr val="FFFFFF"/>
                </a:solidFill>
                <a:latin typeface="ITC Franklin Gothic Std Bk Cd"/>
                <a:cs typeface="ITC Franklin Gothic Std Bk Cd"/>
              </a:rPr>
              <a:t> del </a:t>
            </a:r>
            <a:r>
              <a:rPr lang="en-US" sz="1600" dirty="0" err="1" smtClean="0">
                <a:solidFill>
                  <a:srgbClr val="FFFFFF"/>
                </a:solidFill>
                <a:latin typeface="ITC Franklin Gothic Std Bk Cd"/>
                <a:cs typeface="ITC Franklin Gothic Std Bk Cd"/>
              </a:rPr>
              <a:t>entorno</a:t>
            </a:r>
            <a:r>
              <a:rPr lang="en-US" sz="1600" dirty="0" smtClean="0">
                <a:solidFill>
                  <a:srgbClr val="FFFFFF"/>
                </a:solidFill>
                <a:latin typeface="ITC Franklin Gothic Std Bk Cd"/>
                <a:cs typeface="ITC Franklin Gothic Std Bk Cd"/>
              </a:rPr>
              <a:t> </a:t>
            </a:r>
            <a:r>
              <a:rPr lang="en-US" sz="1600" dirty="0" err="1" smtClean="0">
                <a:solidFill>
                  <a:srgbClr val="FFFFFF"/>
                </a:solidFill>
                <a:latin typeface="ITC Franklin Gothic Std Bk Cd"/>
                <a:cs typeface="ITC Franklin Gothic Std Bk Cd"/>
              </a:rPr>
              <a:t>o</a:t>
            </a:r>
            <a:r>
              <a:rPr lang="en-US" sz="1600" dirty="0" smtClean="0">
                <a:solidFill>
                  <a:srgbClr val="FFFFFF"/>
                </a:solidFill>
                <a:latin typeface="ITC Franklin Gothic Std Bk Cd"/>
                <a:cs typeface="ITC Franklin Gothic Std Bk Cd"/>
              </a:rPr>
              <a:t> PDTDE </a:t>
            </a:r>
            <a:r>
              <a:rPr lang="en-US" sz="1600" dirty="0" err="1" smtClean="0">
                <a:solidFill>
                  <a:srgbClr val="FFFFFF"/>
                </a:solidFill>
                <a:latin typeface="ITC Franklin Gothic Std Bk Cd"/>
                <a:cs typeface="ITC Franklin Gothic Std Bk Cd"/>
              </a:rPr>
              <a:t>y</a:t>
            </a:r>
            <a:r>
              <a:rPr lang="en-US" sz="1600" dirty="0" smtClean="0">
                <a:solidFill>
                  <a:srgbClr val="FFFFFF"/>
                </a:solidFill>
                <a:latin typeface="ITC Franklin Gothic Std Bk Cd"/>
                <a:cs typeface="ITC Franklin Gothic Std Bk Cd"/>
              </a:rPr>
              <a:t> la forma en la </a:t>
            </a:r>
            <a:r>
              <a:rPr lang="en-US" sz="1600" dirty="0" err="1" smtClean="0">
                <a:solidFill>
                  <a:srgbClr val="FFFFFF"/>
                </a:solidFill>
                <a:latin typeface="ITC Franklin Gothic Std Bk Cd"/>
                <a:cs typeface="ITC Franklin Gothic Std Bk Cd"/>
              </a:rPr>
              <a:t>que</a:t>
            </a:r>
            <a:r>
              <a:rPr lang="en-US" sz="1600" dirty="0" smtClean="0">
                <a:solidFill>
                  <a:srgbClr val="FFFFFF"/>
                </a:solidFill>
                <a:latin typeface="ITC Franklin Gothic Std Bk Cd"/>
                <a:cs typeface="ITC Franklin Gothic Std Bk Cd"/>
              </a:rPr>
              <a:t> </a:t>
            </a:r>
            <a:r>
              <a:rPr lang="en-US" sz="1600" dirty="0" err="1" smtClean="0">
                <a:solidFill>
                  <a:srgbClr val="FFFFFF"/>
                </a:solidFill>
                <a:latin typeface="ITC Franklin Gothic Std Bk Cd"/>
                <a:cs typeface="ITC Franklin Gothic Std Bk Cd"/>
              </a:rPr>
              <a:t>esta</a:t>
            </a:r>
            <a:r>
              <a:rPr lang="en-US" sz="1600" dirty="0" smtClean="0">
                <a:solidFill>
                  <a:srgbClr val="FFFFFF"/>
                </a:solidFill>
                <a:latin typeface="ITC Franklin Gothic Std Bk Cd"/>
                <a:cs typeface="ITC Franklin Gothic Std Bk Cd"/>
              </a:rPr>
              <a:t> </a:t>
            </a:r>
            <a:r>
              <a:rPr lang="en-US" sz="1600" dirty="0" err="1" smtClean="0">
                <a:solidFill>
                  <a:srgbClr val="FFFFFF"/>
                </a:solidFill>
                <a:latin typeface="ITC Franklin Gothic Std Bk Cd"/>
                <a:cs typeface="ITC Franklin Gothic Std Bk Cd"/>
              </a:rPr>
              <a:t>metodología</a:t>
            </a:r>
            <a:r>
              <a:rPr lang="en-US" sz="1600" dirty="0" smtClean="0">
                <a:solidFill>
                  <a:srgbClr val="FFFFFF"/>
                </a:solidFill>
                <a:latin typeface="ITC Franklin Gothic Std Bk Cd"/>
                <a:cs typeface="ITC Franklin Gothic Std Bk Cd"/>
              </a:rPr>
              <a:t> </a:t>
            </a:r>
            <a:r>
              <a:rPr lang="en-US" sz="1600" dirty="0" err="1" smtClean="0">
                <a:solidFill>
                  <a:srgbClr val="FFFFFF"/>
                </a:solidFill>
                <a:latin typeface="ITC Franklin Gothic Std Bk Cd"/>
                <a:cs typeface="ITC Franklin Gothic Std Bk Cd"/>
              </a:rPr>
              <a:t>puede</a:t>
            </a:r>
            <a:r>
              <a:rPr lang="en-US" sz="1600" dirty="0" smtClean="0">
                <a:solidFill>
                  <a:srgbClr val="FFFFFF"/>
                </a:solidFill>
                <a:latin typeface="ITC Franklin Gothic Std Bk Cd"/>
                <a:cs typeface="ITC Franklin Gothic Std Bk Cd"/>
              </a:rPr>
              <a:t> </a:t>
            </a:r>
            <a:r>
              <a:rPr lang="en-US" sz="1600" dirty="0" err="1" smtClean="0">
                <a:solidFill>
                  <a:srgbClr val="FFFFFF"/>
                </a:solidFill>
                <a:latin typeface="ITC Franklin Gothic Std Bk Cd"/>
                <a:cs typeface="ITC Franklin Gothic Std Bk Cd"/>
              </a:rPr>
              <a:t>incrementar</a:t>
            </a:r>
            <a:r>
              <a:rPr lang="en-US" sz="1600" dirty="0" smtClean="0">
                <a:solidFill>
                  <a:srgbClr val="FFFFFF"/>
                </a:solidFill>
                <a:latin typeface="ITC Franklin Gothic Std Bk Cd"/>
                <a:cs typeface="ITC Franklin Gothic Std Bk Cd"/>
              </a:rPr>
              <a:t> el </a:t>
            </a:r>
            <a:r>
              <a:rPr lang="en-US" sz="1600" dirty="0" err="1" smtClean="0">
                <a:solidFill>
                  <a:srgbClr val="FFFFFF"/>
                </a:solidFill>
                <a:latin typeface="ITC Franklin Gothic Std Bk Cd"/>
                <a:cs typeface="ITC Franklin Gothic Std Bk Cd"/>
              </a:rPr>
              <a:t>compromiso</a:t>
            </a:r>
            <a:r>
              <a:rPr lang="en-US" sz="1600" dirty="0" smtClean="0">
                <a:solidFill>
                  <a:srgbClr val="FFFFFF"/>
                </a:solidFill>
                <a:latin typeface="ITC Franklin Gothic Std Bk Cd"/>
                <a:cs typeface="ITC Franklin Gothic Std Bk Cd"/>
              </a:rPr>
              <a:t> </a:t>
            </a:r>
            <a:r>
              <a:rPr lang="en-US" sz="1600" dirty="0" err="1" smtClean="0">
                <a:solidFill>
                  <a:srgbClr val="FFFFFF"/>
                </a:solidFill>
                <a:latin typeface="ITC Franklin Gothic Std Bk Cd"/>
                <a:cs typeface="ITC Franklin Gothic Std Bk Cd"/>
              </a:rPr>
              <a:t>cívico</a:t>
            </a:r>
            <a:r>
              <a:rPr lang="en-US" sz="1600" dirty="0" smtClean="0">
                <a:solidFill>
                  <a:srgbClr val="FFFFFF"/>
                </a:solidFill>
                <a:latin typeface="ITC Franklin Gothic Std Bk Cd"/>
                <a:cs typeface="ITC Franklin Gothic Std Bk Cd"/>
              </a:rPr>
              <a:t> a la </a:t>
            </a:r>
            <a:r>
              <a:rPr lang="en-US" sz="1600" dirty="0" err="1" smtClean="0">
                <a:solidFill>
                  <a:srgbClr val="FFFFFF"/>
                </a:solidFill>
                <a:latin typeface="ITC Franklin Gothic Std Bk Cd"/>
                <a:cs typeface="ITC Franklin Gothic Std Bk Cd"/>
              </a:rPr>
              <a:t>vez</a:t>
            </a:r>
            <a:r>
              <a:rPr lang="en-US" sz="1600" dirty="0" smtClean="0">
                <a:solidFill>
                  <a:srgbClr val="FFFFFF"/>
                </a:solidFill>
                <a:latin typeface="ITC Franklin Gothic Std Bk Cd"/>
                <a:cs typeface="ITC Franklin Gothic Std Bk Cd"/>
              </a:rPr>
              <a:t> </a:t>
            </a:r>
            <a:r>
              <a:rPr lang="en-US" sz="1600" dirty="0" err="1" smtClean="0">
                <a:solidFill>
                  <a:srgbClr val="FFFFFF"/>
                </a:solidFill>
                <a:latin typeface="ITC Franklin Gothic Std Bk Cd"/>
                <a:cs typeface="ITC Franklin Gothic Std Bk Cd"/>
              </a:rPr>
              <a:t>que</a:t>
            </a:r>
            <a:r>
              <a:rPr lang="en-US" sz="1600" dirty="0" smtClean="0">
                <a:solidFill>
                  <a:srgbClr val="FFFFFF"/>
                </a:solidFill>
                <a:latin typeface="ITC Franklin Gothic Std Bk Cd"/>
                <a:cs typeface="ITC Franklin Gothic Std Bk Cd"/>
              </a:rPr>
              <a:t> </a:t>
            </a:r>
            <a:r>
              <a:rPr lang="en-US" sz="1600" dirty="0" err="1" smtClean="0">
                <a:solidFill>
                  <a:srgbClr val="FFFFFF"/>
                </a:solidFill>
                <a:latin typeface="ITC Franklin Gothic Std Bk Cd"/>
                <a:cs typeface="ITC Franklin Gothic Std Bk Cd"/>
              </a:rPr>
              <a:t>promueve</a:t>
            </a:r>
            <a:r>
              <a:rPr lang="en-US" sz="1600" dirty="0" smtClean="0">
                <a:solidFill>
                  <a:srgbClr val="FFFFFF"/>
                </a:solidFill>
                <a:latin typeface="ITC Franklin Gothic Std Bk Cd"/>
                <a:cs typeface="ITC Franklin Gothic Std Bk Cd"/>
              </a:rPr>
              <a:t> </a:t>
            </a:r>
            <a:r>
              <a:rPr lang="en-US" sz="1600" dirty="0" err="1" smtClean="0">
                <a:solidFill>
                  <a:srgbClr val="FFFFFF"/>
                </a:solidFill>
                <a:latin typeface="ITC Franklin Gothic Std Bk Cd"/>
                <a:cs typeface="ITC Franklin Gothic Std Bk Cd"/>
              </a:rPr>
              <a:t>conductas</a:t>
            </a:r>
            <a:r>
              <a:rPr lang="en-US" sz="1600" dirty="0" smtClean="0">
                <a:solidFill>
                  <a:srgbClr val="FFFFFF"/>
                </a:solidFill>
                <a:latin typeface="ITC Franklin Gothic Std Bk Cd"/>
                <a:cs typeface="ITC Franklin Gothic Std Bk Cd"/>
              </a:rPr>
              <a:t> </a:t>
            </a:r>
            <a:r>
              <a:rPr lang="en-US" sz="1600" dirty="0" err="1" smtClean="0">
                <a:solidFill>
                  <a:srgbClr val="FFFFFF"/>
                </a:solidFill>
                <a:latin typeface="ITC Franklin Gothic Std Bk Cd"/>
                <a:cs typeface="ITC Franklin Gothic Std Bk Cd"/>
              </a:rPr>
              <a:t>saludables</a:t>
            </a:r>
            <a:endParaRPr lang="en-US" sz="1600" dirty="0" smtClean="0">
              <a:solidFill>
                <a:srgbClr val="FFFFFF"/>
              </a:solidFill>
              <a:latin typeface="ITC Franklin Gothic Std Bk Cd"/>
              <a:cs typeface="ITC Franklin Gothic Std Bk Cd"/>
            </a:endParaRPr>
          </a:p>
        </p:txBody>
      </p:sp>
      <p:grpSp>
        <p:nvGrpSpPr>
          <p:cNvPr id="25" name="Group 24"/>
          <p:cNvGrpSpPr/>
          <p:nvPr/>
        </p:nvGrpSpPr>
        <p:grpSpPr>
          <a:xfrm>
            <a:off x="2753786" y="1210017"/>
            <a:ext cx="6062132" cy="4437967"/>
            <a:chOff x="2753786" y="1207900"/>
            <a:chExt cx="6062132" cy="4437967"/>
          </a:xfrm>
        </p:grpSpPr>
        <p:sp>
          <p:nvSpPr>
            <p:cNvPr id="9" name="TextBox 8"/>
            <p:cNvSpPr txBox="1"/>
            <p:nvPr/>
          </p:nvSpPr>
          <p:spPr>
            <a:xfrm>
              <a:off x="2794974" y="1207900"/>
              <a:ext cx="6008246" cy="4437967"/>
            </a:xfrm>
            <a:prstGeom prst="rect">
              <a:avLst/>
            </a:prstGeom>
            <a:noFill/>
          </p:spPr>
          <p:txBody>
            <a:bodyPr wrap="square" rtlCol="0">
              <a:spAutoFit/>
            </a:bodyPr>
            <a:lstStyle/>
            <a:p>
              <a:pPr marL="182880" indent="-182880" fontAlgn="base">
                <a:tabLst>
                  <a:tab pos="114300" algn="l"/>
                </a:tabLst>
                <a:defRPr/>
              </a:pPr>
              <a:r>
                <a:rPr lang="en-US" sz="2500" b="1" i="1" dirty="0" err="1" smtClean="0">
                  <a:solidFill>
                    <a:srgbClr val="441A66"/>
                  </a:solidFill>
                  <a:latin typeface="Calibri"/>
                  <a:cs typeface="Calibri"/>
                </a:rPr>
                <a:t>Bienvenida/Repaso</a:t>
              </a:r>
              <a:endParaRPr lang="en-US" sz="2500" b="1" i="1" dirty="0" smtClean="0">
                <a:solidFill>
                  <a:srgbClr val="441A66"/>
                </a:solidFill>
                <a:latin typeface="Calibri"/>
                <a:cs typeface="Calibri"/>
              </a:endParaRPr>
            </a:p>
            <a:p>
              <a:pPr marL="182880" indent="-182880" fontAlgn="base">
                <a:buFont typeface="Arial"/>
                <a:buChar char="•"/>
                <a:tabLst>
                  <a:tab pos="114300" algn="l"/>
                </a:tabLst>
                <a:defRPr/>
              </a:pPr>
              <a:r>
                <a:rPr lang="en-US" sz="1400" dirty="0" err="1" smtClean="0">
                  <a:cs typeface="Calibri"/>
                </a:rPr>
                <a:t>Actividad</a:t>
              </a:r>
              <a:r>
                <a:rPr lang="en-US" sz="1400" dirty="0" smtClean="0">
                  <a:cs typeface="Calibri"/>
                </a:rPr>
                <a:t> de </a:t>
              </a:r>
              <a:r>
                <a:rPr lang="en-US" sz="1400" dirty="0" err="1" smtClean="0">
                  <a:cs typeface="Calibri"/>
                </a:rPr>
                <a:t>caminata</a:t>
              </a:r>
              <a:r>
                <a:rPr lang="en-US" sz="1400" dirty="0" smtClean="0">
                  <a:cs typeface="Calibri"/>
                </a:rPr>
                <a:t> (</a:t>
              </a:r>
              <a:r>
                <a:rPr lang="en-US" sz="1400" dirty="0" err="1" smtClean="0">
                  <a:cs typeface="Calibri"/>
                </a:rPr>
                <a:t>optativa</a:t>
              </a:r>
              <a:r>
                <a:rPr lang="en-US" sz="1400" dirty="0" smtClean="0">
                  <a:cs typeface="Calibri"/>
                </a:rPr>
                <a:t>)</a:t>
              </a:r>
            </a:p>
            <a:p>
              <a:pPr indent="-182880" fontAlgn="base">
                <a:lnSpc>
                  <a:spcPts val="3200"/>
                </a:lnSpc>
                <a:tabLst>
                  <a:tab pos="114300" algn="l"/>
                </a:tabLst>
                <a:defRPr/>
              </a:pPr>
              <a:r>
                <a:rPr lang="en-US" sz="1700" b="1" i="1" dirty="0" err="1" smtClean="0">
                  <a:solidFill>
                    <a:srgbClr val="00B0D8"/>
                  </a:solidFill>
                  <a:cs typeface="Calibri"/>
                </a:rPr>
                <a:t>Elementos</a:t>
              </a:r>
              <a:r>
                <a:rPr lang="en-US" sz="1700" b="1" i="1" dirty="0" smtClean="0">
                  <a:solidFill>
                    <a:srgbClr val="00B0D8"/>
                  </a:solidFill>
                  <a:cs typeface="Calibri"/>
                </a:rPr>
                <a:t> </a:t>
              </a:r>
              <a:r>
                <a:rPr lang="en-US" sz="1700" b="1" i="1" dirty="0" err="1" smtClean="0">
                  <a:solidFill>
                    <a:srgbClr val="00B0D8"/>
                  </a:solidFill>
                  <a:cs typeface="Calibri"/>
                </a:rPr>
                <a:t>centrales</a:t>
              </a:r>
              <a:r>
                <a:rPr lang="en-US" sz="1700" b="1" i="1" dirty="0" smtClean="0">
                  <a:solidFill>
                    <a:srgbClr val="00B0D8"/>
                  </a:solidFill>
                  <a:cs typeface="Calibri"/>
                </a:rPr>
                <a:t> de </a:t>
              </a:r>
              <a:r>
                <a:rPr lang="en-US" sz="1700" b="1" i="1" dirty="0" err="1" smtClean="0">
                  <a:solidFill>
                    <a:srgbClr val="00B0D8"/>
                  </a:solidFill>
                  <a:cs typeface="Calibri"/>
                </a:rPr>
                <a:t>una</a:t>
              </a:r>
              <a:r>
                <a:rPr lang="en-US" sz="1700" b="1" i="1" dirty="0" smtClean="0">
                  <a:solidFill>
                    <a:srgbClr val="00B0D8"/>
                  </a:solidFill>
                  <a:cs typeface="Calibri"/>
                </a:rPr>
                <a:t> </a:t>
              </a:r>
              <a:r>
                <a:rPr lang="en-US" sz="1700" b="1" i="1" dirty="0" err="1" smtClean="0">
                  <a:solidFill>
                    <a:srgbClr val="00B0D8"/>
                  </a:solidFill>
                  <a:cs typeface="Calibri"/>
                </a:rPr>
                <a:t>comunidad</a:t>
              </a:r>
              <a:r>
                <a:rPr lang="en-US" sz="1700" b="1" i="1" dirty="0" smtClean="0">
                  <a:solidFill>
                    <a:srgbClr val="00B0D8"/>
                  </a:solidFill>
                  <a:cs typeface="Calibri"/>
                </a:rPr>
                <a:t> </a:t>
              </a:r>
              <a:r>
                <a:rPr lang="en-US" sz="1700" b="1" i="1" dirty="0" err="1" smtClean="0">
                  <a:solidFill>
                    <a:srgbClr val="00B0D8"/>
                  </a:solidFill>
                  <a:cs typeface="Calibri"/>
                </a:rPr>
                <a:t>segura</a:t>
              </a:r>
              <a:r>
                <a:rPr lang="en-US" sz="1700" b="1" i="1" dirty="0" smtClean="0">
                  <a:solidFill>
                    <a:srgbClr val="00B0D8"/>
                  </a:solidFill>
                  <a:cs typeface="Calibri"/>
                </a:rPr>
                <a:t> </a:t>
              </a:r>
              <a:r>
                <a:rPr lang="en-US" sz="1700" b="1" i="1" dirty="0" err="1" smtClean="0">
                  <a:solidFill>
                    <a:srgbClr val="00B0D8"/>
                  </a:solidFill>
                  <a:cs typeface="Calibri"/>
                </a:rPr>
                <a:t>para</a:t>
              </a:r>
              <a:r>
                <a:rPr lang="en-US" sz="1700" b="1" i="1" dirty="0" smtClean="0">
                  <a:solidFill>
                    <a:srgbClr val="00B0D8"/>
                  </a:solidFill>
                  <a:cs typeface="Calibri"/>
                </a:rPr>
                <a:t> los </a:t>
              </a:r>
              <a:r>
                <a:rPr lang="en-US" sz="1700" b="1" i="1" dirty="0" err="1" smtClean="0">
                  <a:solidFill>
                    <a:srgbClr val="00B0D8"/>
                  </a:solidFill>
                  <a:cs typeface="Calibri"/>
                </a:rPr>
                <a:t>peatones</a:t>
              </a:r>
              <a:endParaRPr lang="en-US" sz="1700" b="1" i="1" dirty="0" smtClean="0">
                <a:solidFill>
                  <a:srgbClr val="00B0D8"/>
                </a:solidFill>
                <a:cs typeface="Calibri"/>
              </a:endParaRPr>
            </a:p>
            <a:p>
              <a:pPr marL="182880" indent="-182880" fontAlgn="base">
                <a:buFont typeface="Arial"/>
                <a:buChar char="•"/>
                <a:tabLst>
                  <a:tab pos="114300" algn="l"/>
                </a:tabLst>
                <a:defRPr/>
              </a:pPr>
              <a:r>
                <a:rPr lang="en-US" sz="1400" dirty="0" smtClean="0">
                  <a:cs typeface="Calibri"/>
                </a:rPr>
                <a:t>Los </a:t>
              </a:r>
              <a:r>
                <a:rPr lang="en-US" sz="1400" dirty="0" err="1" smtClean="0">
                  <a:cs typeface="Calibri"/>
                </a:rPr>
                <a:t>principios</a:t>
              </a:r>
              <a:r>
                <a:rPr lang="en-US" sz="1400" dirty="0" smtClean="0">
                  <a:cs typeface="Calibri"/>
                </a:rPr>
                <a:t> de </a:t>
              </a:r>
              <a:r>
                <a:rPr lang="en-US" sz="1400" dirty="0" err="1" smtClean="0">
                  <a:cs typeface="Calibri"/>
                </a:rPr>
                <a:t>seguridad</a:t>
              </a:r>
              <a:r>
                <a:rPr lang="en-US" sz="1400" dirty="0" smtClean="0">
                  <a:cs typeface="Calibri"/>
                </a:rPr>
                <a:t> </a:t>
              </a:r>
              <a:r>
                <a:rPr lang="en-US" sz="1400" dirty="0" err="1" smtClean="0">
                  <a:cs typeface="Calibri"/>
                </a:rPr>
                <a:t>para</a:t>
              </a:r>
              <a:r>
                <a:rPr lang="en-US" sz="1400" dirty="0" smtClean="0">
                  <a:cs typeface="Calibri"/>
                </a:rPr>
                <a:t> los </a:t>
              </a:r>
              <a:r>
                <a:rPr lang="en-US" sz="1400" dirty="0" err="1" smtClean="0">
                  <a:cs typeface="Calibri"/>
                </a:rPr>
                <a:t>peatones</a:t>
              </a:r>
              <a:endParaRPr lang="en-US" sz="1400" dirty="0" smtClean="0">
                <a:cs typeface="Calibri"/>
              </a:endParaRPr>
            </a:p>
            <a:p>
              <a:pPr marL="182880" indent="-182880" fontAlgn="base">
                <a:buFont typeface="Arial"/>
                <a:buChar char="•"/>
                <a:tabLst>
                  <a:tab pos="114300" algn="l"/>
                </a:tabLst>
                <a:defRPr/>
              </a:pPr>
              <a:r>
                <a:rPr lang="en-US" sz="1400" dirty="0" err="1" smtClean="0">
                  <a:cs typeface="Calibri"/>
                </a:rPr>
                <a:t>Ejemplos</a:t>
              </a:r>
              <a:r>
                <a:rPr lang="en-US" sz="1400" dirty="0" smtClean="0">
                  <a:cs typeface="Calibri"/>
                </a:rPr>
                <a:t> de </a:t>
              </a:r>
              <a:r>
                <a:rPr lang="en-US" sz="1400" dirty="0" err="1" smtClean="0">
                  <a:cs typeface="Calibri"/>
                </a:rPr>
                <a:t>casos</a:t>
              </a:r>
              <a:r>
                <a:rPr lang="en-US" sz="1400" dirty="0" smtClean="0">
                  <a:cs typeface="Calibri"/>
                </a:rPr>
                <a:t> de </a:t>
              </a:r>
              <a:r>
                <a:rPr lang="en-US" sz="1400" dirty="0" err="1" smtClean="0">
                  <a:cs typeface="Calibri"/>
                </a:rPr>
                <a:t>estudio</a:t>
              </a:r>
              <a:endParaRPr lang="en-US" sz="1400" dirty="0" smtClean="0">
                <a:cs typeface="Calibri"/>
              </a:endParaRPr>
            </a:p>
            <a:p>
              <a:pPr marL="182880" indent="-182880" fontAlgn="base">
                <a:lnSpc>
                  <a:spcPts val="3200"/>
                </a:lnSpc>
                <a:tabLst>
                  <a:tab pos="114300" algn="l"/>
                </a:tabLst>
                <a:defRPr/>
              </a:pPr>
              <a:r>
                <a:rPr lang="en-US" sz="2500" b="1" i="1" dirty="0" err="1" smtClean="0">
                  <a:solidFill>
                    <a:srgbClr val="1B75BC"/>
                  </a:solidFill>
                  <a:cs typeface="Calibri"/>
                </a:rPr>
                <a:t>Receso</a:t>
              </a:r>
              <a:endParaRPr lang="en-US" sz="1500" b="1" i="1" dirty="0" smtClean="0">
                <a:solidFill>
                  <a:srgbClr val="CD0920"/>
                </a:solidFill>
                <a:cs typeface="Calibri"/>
              </a:endParaRPr>
            </a:p>
            <a:p>
              <a:pPr indent="-182880" fontAlgn="base">
                <a:lnSpc>
                  <a:spcPts val="2400"/>
                </a:lnSpc>
                <a:tabLst>
                  <a:tab pos="114300" algn="l"/>
                </a:tabLst>
                <a:defRPr/>
              </a:pPr>
              <a:r>
                <a:rPr lang="en-US" sz="1500" b="1" i="1" dirty="0" err="1" smtClean="0">
                  <a:solidFill>
                    <a:srgbClr val="CD0920"/>
                  </a:solidFill>
                  <a:cs typeface="Calibri"/>
                </a:rPr>
                <a:t>Presentación</a:t>
              </a:r>
              <a:r>
                <a:rPr lang="en-US" sz="1500" b="1" i="1" dirty="0" smtClean="0">
                  <a:solidFill>
                    <a:srgbClr val="CD0920"/>
                  </a:solidFill>
                  <a:cs typeface="Calibri"/>
                </a:rPr>
                <a:t> </a:t>
              </a:r>
              <a:r>
                <a:rPr lang="en-US" sz="1500" b="1" i="1" dirty="0" err="1" smtClean="0">
                  <a:solidFill>
                    <a:srgbClr val="CD0920"/>
                  </a:solidFill>
                  <a:cs typeface="Calibri"/>
                </a:rPr>
                <a:t>Prevención</a:t>
              </a:r>
              <a:r>
                <a:rPr lang="en-US" sz="1500" b="1" i="1" dirty="0" smtClean="0">
                  <a:solidFill>
                    <a:srgbClr val="CD0920"/>
                  </a:solidFill>
                  <a:cs typeface="Calibri"/>
                </a:rPr>
                <a:t> de los </a:t>
              </a:r>
              <a:r>
                <a:rPr lang="en-US" sz="1500" b="1" i="1" dirty="0" err="1" smtClean="0">
                  <a:solidFill>
                    <a:srgbClr val="CD0920"/>
                  </a:solidFill>
                  <a:cs typeface="Calibri"/>
                </a:rPr>
                <a:t>delitos</a:t>
              </a:r>
              <a:r>
                <a:rPr lang="en-US" sz="1500" b="1" i="1" dirty="0" smtClean="0">
                  <a:solidFill>
                    <a:srgbClr val="CD0920"/>
                  </a:solidFill>
                  <a:cs typeface="Calibri"/>
                </a:rPr>
                <a:t> a </a:t>
              </a:r>
              <a:r>
                <a:rPr lang="en-US" sz="1500" b="1" i="1" dirty="0" err="1" smtClean="0">
                  <a:solidFill>
                    <a:srgbClr val="CD0920"/>
                  </a:solidFill>
                  <a:cs typeface="Calibri"/>
                </a:rPr>
                <a:t>través</a:t>
              </a:r>
              <a:r>
                <a:rPr lang="en-US" sz="1500" b="1" i="1" dirty="0" smtClean="0">
                  <a:solidFill>
                    <a:srgbClr val="CD0920"/>
                  </a:solidFill>
                  <a:cs typeface="Calibri"/>
                </a:rPr>
                <a:t> del </a:t>
              </a:r>
              <a:r>
                <a:rPr lang="en-US" sz="1500" b="1" i="1" dirty="0" err="1" smtClean="0">
                  <a:solidFill>
                    <a:srgbClr val="CD0920"/>
                  </a:solidFill>
                  <a:cs typeface="Calibri"/>
                </a:rPr>
                <a:t>diseño</a:t>
              </a:r>
              <a:r>
                <a:rPr lang="en-US" sz="1500" b="1" i="1" dirty="0" smtClean="0">
                  <a:solidFill>
                    <a:srgbClr val="CD0920"/>
                  </a:solidFill>
                  <a:cs typeface="Calibri"/>
                </a:rPr>
                <a:t> del </a:t>
              </a:r>
              <a:r>
                <a:rPr lang="en-US" sz="1500" b="1" i="1" dirty="0" err="1" smtClean="0">
                  <a:solidFill>
                    <a:srgbClr val="CD0920"/>
                  </a:solidFill>
                  <a:cs typeface="Calibri"/>
                </a:rPr>
                <a:t>entorno</a:t>
              </a:r>
              <a:r>
                <a:rPr lang="en-US" sz="1500" b="1" i="1" dirty="0" smtClean="0">
                  <a:solidFill>
                    <a:srgbClr val="CD0920"/>
                  </a:solidFill>
                  <a:cs typeface="Calibri"/>
                </a:rPr>
                <a:t> </a:t>
              </a:r>
            </a:p>
            <a:p>
              <a:pPr marL="182880" indent="-182880" fontAlgn="base">
                <a:buFont typeface="Arial"/>
                <a:buChar char="•"/>
                <a:tabLst>
                  <a:tab pos="114300" algn="l"/>
                </a:tabLst>
                <a:defRPr/>
              </a:pPr>
              <a:r>
                <a:rPr lang="en-US" sz="1400" dirty="0" smtClean="0">
                  <a:cs typeface="Calibri"/>
                </a:rPr>
                <a:t>Los </a:t>
              </a:r>
              <a:r>
                <a:rPr lang="en-US" sz="1400" dirty="0" err="1" smtClean="0">
                  <a:cs typeface="Calibri"/>
                </a:rPr>
                <a:t>conceptos</a:t>
              </a:r>
              <a:r>
                <a:rPr lang="en-US" sz="1400" dirty="0" smtClean="0">
                  <a:cs typeface="Calibri"/>
                </a:rPr>
                <a:t> </a:t>
              </a:r>
              <a:r>
                <a:rPr lang="en-US" sz="1400" dirty="0" err="1" smtClean="0">
                  <a:cs typeface="Calibri"/>
                </a:rPr>
                <a:t>centrales</a:t>
              </a:r>
              <a:r>
                <a:rPr lang="en-US" sz="1400" dirty="0" smtClean="0">
                  <a:cs typeface="Calibri"/>
                </a:rPr>
                <a:t> de la </a:t>
              </a:r>
              <a:r>
                <a:rPr lang="en-US" sz="1400" dirty="0" err="1" smtClean="0">
                  <a:cs typeface="Calibri"/>
                </a:rPr>
                <a:t>estrategia</a:t>
              </a:r>
              <a:r>
                <a:rPr lang="en-US" sz="1400" dirty="0" smtClean="0">
                  <a:cs typeface="Calibri"/>
                </a:rPr>
                <a:t> de PDTDE (</a:t>
              </a:r>
              <a:r>
                <a:rPr lang="en-US" sz="1400" dirty="0" err="1" smtClean="0">
                  <a:cs typeface="Calibri"/>
                </a:rPr>
                <a:t>primera</a:t>
              </a:r>
              <a:r>
                <a:rPr lang="en-US" sz="1400" dirty="0" smtClean="0">
                  <a:cs typeface="Calibri"/>
                </a:rPr>
                <a:t> </a:t>
              </a:r>
              <a:r>
                <a:rPr lang="en-US" sz="1400" dirty="0" err="1" smtClean="0">
                  <a:cs typeface="Calibri"/>
                </a:rPr>
                <a:t>y</a:t>
              </a:r>
              <a:r>
                <a:rPr lang="en-US" sz="1400" dirty="0" smtClean="0">
                  <a:cs typeface="Calibri"/>
                </a:rPr>
                <a:t> </a:t>
              </a:r>
              <a:r>
                <a:rPr lang="en-US" sz="1400" dirty="0" err="1" smtClean="0">
                  <a:cs typeface="Calibri"/>
                </a:rPr>
                <a:t>segunda</a:t>
              </a:r>
              <a:r>
                <a:rPr lang="en-US" sz="1400" dirty="0" smtClean="0">
                  <a:cs typeface="Calibri"/>
                </a:rPr>
                <a:t> </a:t>
              </a:r>
              <a:r>
                <a:rPr lang="en-US" sz="1400" dirty="0" err="1" smtClean="0">
                  <a:cs typeface="Calibri"/>
                </a:rPr>
                <a:t>generación</a:t>
              </a:r>
              <a:r>
                <a:rPr lang="en-US" sz="1400" dirty="0" smtClean="0">
                  <a:cs typeface="Calibri"/>
                </a:rPr>
                <a:t>)</a:t>
              </a:r>
            </a:p>
            <a:p>
              <a:pPr marL="182880" indent="-182880" fontAlgn="base">
                <a:buFont typeface="Arial"/>
                <a:buChar char="•"/>
                <a:tabLst>
                  <a:tab pos="114300" algn="l"/>
                </a:tabLst>
                <a:defRPr/>
              </a:pPr>
              <a:r>
                <a:rPr lang="en-US" sz="1400" dirty="0" smtClean="0">
                  <a:cs typeface="Calibri"/>
                </a:rPr>
                <a:t>Las </a:t>
              </a:r>
              <a:r>
                <a:rPr lang="en-US" sz="1400" dirty="0" err="1" smtClean="0">
                  <a:cs typeface="Calibri"/>
                </a:rPr>
                <a:t>herramientas</a:t>
              </a:r>
              <a:r>
                <a:rPr lang="en-US" sz="1400" dirty="0" smtClean="0">
                  <a:cs typeface="Calibri"/>
                </a:rPr>
                <a:t> de </a:t>
              </a:r>
              <a:r>
                <a:rPr lang="en-US" sz="1400" dirty="0" err="1" smtClean="0">
                  <a:cs typeface="Calibri"/>
                </a:rPr>
                <a:t>evaluación</a:t>
              </a:r>
              <a:r>
                <a:rPr lang="en-US" sz="1400" dirty="0" smtClean="0">
                  <a:cs typeface="Calibri"/>
                </a:rPr>
                <a:t> </a:t>
              </a:r>
              <a:r>
                <a:rPr lang="en-US" sz="1400" dirty="0" err="1" smtClean="0">
                  <a:cs typeface="Calibri"/>
                </a:rPr>
                <a:t>y</a:t>
              </a:r>
              <a:r>
                <a:rPr lang="en-US" sz="1400" dirty="0" smtClean="0">
                  <a:cs typeface="Calibri"/>
                </a:rPr>
                <a:t> los </a:t>
              </a:r>
              <a:r>
                <a:rPr lang="en-US" sz="1400" dirty="0" err="1" smtClean="0">
                  <a:cs typeface="Calibri"/>
                </a:rPr>
                <a:t>pasos</a:t>
              </a:r>
              <a:r>
                <a:rPr lang="en-US" sz="1400" dirty="0" smtClean="0">
                  <a:cs typeface="Calibri"/>
                </a:rPr>
                <a:t> del </a:t>
              </a:r>
              <a:r>
                <a:rPr lang="en-US" sz="1400" dirty="0" err="1" smtClean="0">
                  <a:cs typeface="Calibri"/>
                </a:rPr>
                <a:t>perfil</a:t>
              </a:r>
              <a:r>
                <a:rPr lang="en-US" sz="1400" dirty="0" smtClean="0">
                  <a:cs typeface="Calibri"/>
                </a:rPr>
                <a:t> </a:t>
              </a:r>
              <a:r>
                <a:rPr lang="en-US" sz="1400" dirty="0" err="1" smtClean="0">
                  <a:cs typeface="Calibri"/>
                </a:rPr>
                <a:t>para</a:t>
              </a:r>
              <a:r>
                <a:rPr lang="en-US" sz="1400" dirty="0" smtClean="0">
                  <a:cs typeface="Calibri"/>
                </a:rPr>
                <a:t> el </a:t>
              </a:r>
              <a:r>
                <a:rPr lang="en-US" sz="1400" dirty="0" err="1" smtClean="0">
                  <a:cs typeface="Calibri"/>
                </a:rPr>
                <a:t>proceso</a:t>
              </a:r>
              <a:r>
                <a:rPr lang="en-US" sz="1400" dirty="0" smtClean="0">
                  <a:cs typeface="Calibri"/>
                </a:rPr>
                <a:t> </a:t>
              </a:r>
              <a:r>
                <a:rPr lang="en-US" sz="1400" dirty="0" err="1" smtClean="0">
                  <a:cs typeface="Calibri"/>
                </a:rPr>
                <a:t>basado</a:t>
              </a:r>
              <a:r>
                <a:rPr lang="en-US" sz="1400" dirty="0" smtClean="0">
                  <a:cs typeface="Calibri"/>
                </a:rPr>
                <a:t> en la </a:t>
              </a:r>
              <a:r>
                <a:rPr lang="en-US" sz="1400" dirty="0" err="1" smtClean="0">
                  <a:cs typeface="Calibri"/>
                </a:rPr>
                <a:t>comunidad</a:t>
              </a:r>
              <a:endParaRPr lang="en-US" sz="2400" b="1" i="1" dirty="0" smtClean="0">
                <a:solidFill>
                  <a:srgbClr val="147B33"/>
                </a:solidFill>
                <a:cs typeface="Calibri"/>
              </a:endParaRPr>
            </a:p>
            <a:p>
              <a:pPr indent="-182880" fontAlgn="base">
                <a:lnSpc>
                  <a:spcPts val="3200"/>
                </a:lnSpc>
                <a:tabLst>
                  <a:tab pos="114300" algn="l"/>
                </a:tabLst>
                <a:defRPr/>
              </a:pPr>
              <a:r>
                <a:rPr lang="en-US" sz="2400" b="1" i="1" dirty="0" err="1" smtClean="0">
                  <a:solidFill>
                    <a:srgbClr val="147B33"/>
                  </a:solidFill>
                  <a:cs typeface="Calibri"/>
                </a:rPr>
                <a:t>Actividad</a:t>
              </a:r>
              <a:r>
                <a:rPr lang="en-US" sz="2400" b="1" i="1" dirty="0" smtClean="0">
                  <a:solidFill>
                    <a:srgbClr val="147B33"/>
                  </a:solidFill>
                  <a:cs typeface="Calibri"/>
                </a:rPr>
                <a:t> </a:t>
              </a:r>
              <a:r>
                <a:rPr lang="en-US" sz="2400" b="1" i="1" dirty="0" err="1" smtClean="0">
                  <a:solidFill>
                    <a:srgbClr val="147B33"/>
                  </a:solidFill>
                  <a:cs typeface="Calibri"/>
                </a:rPr>
                <a:t>interactiva</a:t>
              </a:r>
              <a:endParaRPr lang="en-US" sz="2400" b="1" i="1" dirty="0" smtClean="0">
                <a:solidFill>
                  <a:srgbClr val="147B33"/>
                </a:solidFill>
                <a:cs typeface="Calibri"/>
              </a:endParaRPr>
            </a:p>
            <a:p>
              <a:pPr marL="182880" indent="-182880" fontAlgn="base">
                <a:buFont typeface="Arial"/>
                <a:buChar char="•"/>
                <a:tabLst>
                  <a:tab pos="114300" algn="l"/>
                </a:tabLst>
                <a:defRPr/>
              </a:pPr>
              <a:r>
                <a:rPr lang="en-US" sz="1400" dirty="0" err="1" smtClean="0">
                  <a:cs typeface="Calibri"/>
                </a:rPr>
                <a:t>Evaluación</a:t>
              </a:r>
              <a:r>
                <a:rPr lang="en-US" sz="1400" dirty="0" smtClean="0">
                  <a:cs typeface="Calibri"/>
                </a:rPr>
                <a:t> del </a:t>
              </a:r>
              <a:r>
                <a:rPr lang="en-US" sz="1400" dirty="0" err="1" smtClean="0">
                  <a:cs typeface="Calibri"/>
                </a:rPr>
                <a:t>vecindario</a:t>
              </a:r>
              <a:r>
                <a:rPr lang="en-US" sz="1400" dirty="0" smtClean="0">
                  <a:cs typeface="Calibri"/>
                </a:rPr>
                <a:t> </a:t>
              </a:r>
              <a:r>
                <a:rPr lang="en-US" sz="1400" dirty="0" err="1" smtClean="0">
                  <a:cs typeface="Calibri"/>
                </a:rPr>
                <a:t>desde</a:t>
              </a:r>
              <a:r>
                <a:rPr lang="en-US" sz="1400" dirty="0" smtClean="0">
                  <a:cs typeface="Calibri"/>
                </a:rPr>
                <a:t> el </a:t>
              </a:r>
              <a:r>
                <a:rPr lang="en-US" sz="1400" dirty="0" err="1" smtClean="0">
                  <a:cs typeface="Calibri"/>
                </a:rPr>
                <a:t>punto</a:t>
              </a:r>
              <a:r>
                <a:rPr lang="en-US" sz="1400" dirty="0" smtClean="0">
                  <a:cs typeface="Calibri"/>
                </a:rPr>
                <a:t> de vista de </a:t>
              </a:r>
              <a:r>
                <a:rPr lang="en-US" sz="1400" dirty="0" err="1" smtClean="0">
                  <a:cs typeface="Calibri"/>
                </a:rPr>
                <a:t>mejorar</a:t>
              </a:r>
              <a:r>
                <a:rPr lang="en-US" sz="1400" dirty="0" smtClean="0">
                  <a:cs typeface="Calibri"/>
                </a:rPr>
                <a:t> la  </a:t>
              </a:r>
              <a:r>
                <a:rPr lang="en-US" sz="1400" dirty="0" err="1" smtClean="0">
                  <a:cs typeface="Calibri"/>
                </a:rPr>
                <a:t>seguridad</a:t>
              </a:r>
              <a:r>
                <a:rPr lang="en-US" sz="1400" dirty="0" smtClean="0">
                  <a:cs typeface="Calibri"/>
                </a:rPr>
                <a:t> </a:t>
              </a:r>
              <a:r>
                <a:rPr lang="en-US" sz="1400" dirty="0" err="1" smtClean="0">
                  <a:cs typeface="Calibri"/>
                </a:rPr>
                <a:t>para</a:t>
              </a:r>
              <a:r>
                <a:rPr lang="en-US" sz="1400" dirty="0" smtClean="0">
                  <a:cs typeface="Calibri"/>
                </a:rPr>
                <a:t> los </a:t>
              </a:r>
              <a:r>
                <a:rPr lang="en-US" sz="1400" dirty="0" err="1" smtClean="0">
                  <a:cs typeface="Calibri"/>
                </a:rPr>
                <a:t>peatones</a:t>
              </a:r>
              <a:r>
                <a:rPr lang="en-US" sz="1400" dirty="0" smtClean="0">
                  <a:cs typeface="Calibri"/>
                </a:rPr>
                <a:t> </a:t>
              </a:r>
              <a:r>
                <a:rPr lang="en-US" sz="1400" dirty="0" err="1" smtClean="0">
                  <a:cs typeface="Calibri"/>
                </a:rPr>
                <a:t>y</a:t>
              </a:r>
              <a:r>
                <a:rPr lang="en-US" sz="1400" dirty="0" smtClean="0">
                  <a:cs typeface="Calibri"/>
                </a:rPr>
                <a:t> la </a:t>
              </a:r>
              <a:r>
                <a:rPr lang="en-US" sz="1400" dirty="0" err="1" smtClean="0">
                  <a:cs typeface="Calibri"/>
                </a:rPr>
                <a:t>seguridad</a:t>
              </a:r>
              <a:r>
                <a:rPr lang="en-US" sz="1400" dirty="0" smtClean="0">
                  <a:cs typeface="Calibri"/>
                </a:rPr>
                <a:t> </a:t>
              </a:r>
              <a:r>
                <a:rPr lang="en-US" sz="1400" dirty="0" err="1" smtClean="0">
                  <a:cs typeface="Calibri"/>
                </a:rPr>
                <a:t>pública</a:t>
              </a:r>
              <a:endParaRPr lang="en-US" sz="1400" dirty="0" smtClean="0">
                <a:cs typeface="Calibri"/>
              </a:endParaRPr>
            </a:p>
            <a:p>
              <a:pPr indent="-182880" fontAlgn="base">
                <a:lnSpc>
                  <a:spcPts val="3200"/>
                </a:lnSpc>
                <a:tabLst>
                  <a:tab pos="114300" algn="l"/>
                </a:tabLst>
                <a:defRPr/>
              </a:pPr>
              <a:r>
                <a:rPr lang="en-US" sz="2500" b="1" i="1" dirty="0" err="1" smtClean="0">
                  <a:solidFill>
                    <a:srgbClr val="E78E23"/>
                  </a:solidFill>
                  <a:cs typeface="Calibri"/>
                </a:rPr>
                <a:t>Conclusión</a:t>
              </a:r>
              <a:endParaRPr lang="en-US" sz="2500" b="1" i="1" dirty="0" smtClean="0">
                <a:solidFill>
                  <a:srgbClr val="E78E23"/>
                </a:solidFill>
                <a:cs typeface="Calibri"/>
              </a:endParaRPr>
            </a:p>
          </p:txBody>
        </p:sp>
        <p:sp>
          <p:nvSpPr>
            <p:cNvPr id="17" name="Rounded Rectangle 16"/>
            <p:cNvSpPr/>
            <p:nvPr/>
          </p:nvSpPr>
          <p:spPr>
            <a:xfrm>
              <a:off x="2753786" y="1238017"/>
              <a:ext cx="6062132" cy="4319040"/>
            </a:xfrm>
            <a:prstGeom prst="roundRect">
              <a:avLst>
                <a:gd name="adj" fmla="val 2691"/>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2754559" y="1960418"/>
              <a:ext cx="6048660" cy="10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754559" y="2749813"/>
              <a:ext cx="6048660" cy="10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754559" y="3108806"/>
              <a:ext cx="6048660" cy="10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754559" y="4293617"/>
              <a:ext cx="6048660" cy="10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754559" y="5126958"/>
              <a:ext cx="6048660" cy="10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kern="0" cap="all" spc="150" smtClean="0">
                <a:solidFill>
                  <a:schemeClr val="bg1"/>
                </a:solidFill>
                <a:latin typeface="Berthold City Bold"/>
                <a:cs typeface="Berthold City Bold"/>
              </a:rPr>
              <a:t>5 Pasos para una comunidad segura para los peatones</a:t>
            </a:r>
            <a:endParaRPr lang="en-US" sz="2100" kern="0" cap="all" spc="15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smtClean="0">
                <a:ln>
                  <a:noFill/>
                </a:ln>
                <a:solidFill>
                  <a:schemeClr val="tx1"/>
                </a:solidFill>
                <a:effectLst/>
                <a:uLnTx/>
                <a:uFillTx/>
                <a:latin typeface="Capitals"/>
                <a:ea typeface="+mn-ea"/>
                <a:cs typeface="Capitals"/>
              </a:rPr>
              <a:t>19</a:t>
            </a:r>
          </a:p>
        </p:txBody>
      </p:sp>
      <p:sp>
        <p:nvSpPr>
          <p:cNvPr id="16" name="TextBox 15"/>
          <p:cNvSpPr txBox="1"/>
          <p:nvPr/>
        </p:nvSpPr>
        <p:spPr>
          <a:xfrm>
            <a:off x="5445125" y="1031875"/>
            <a:ext cx="184666" cy="369332"/>
          </a:xfrm>
          <a:prstGeom prst="rect">
            <a:avLst/>
          </a:prstGeom>
          <a:noFill/>
        </p:spPr>
        <p:txBody>
          <a:bodyPr wrap="none" rtlCol="0">
            <a:spAutoFit/>
          </a:bodyPr>
          <a:lstStyle/>
          <a:p>
            <a:endParaRPr lang="en-US"/>
          </a:p>
        </p:txBody>
      </p:sp>
      <p:sp>
        <p:nvSpPr>
          <p:cNvPr id="20" name="Rectangle 19"/>
          <p:cNvSpPr/>
          <p:nvPr/>
        </p:nvSpPr>
        <p:spPr>
          <a:xfrm>
            <a:off x="3895838" y="1366897"/>
            <a:ext cx="4927557" cy="4124206"/>
          </a:xfrm>
          <a:prstGeom prst="rect">
            <a:avLst/>
          </a:prstGeom>
        </p:spPr>
        <p:txBody>
          <a:bodyPr wrap="square">
            <a:spAutoFit/>
          </a:bodyPr>
          <a:lstStyle/>
          <a:p>
            <a:pPr marL="329184" indent="-274320">
              <a:spcAft>
                <a:spcPts val="2400"/>
              </a:spcAft>
              <a:buFont typeface="Georgia" pitchFamily="18" charset="0"/>
              <a:buAutoNum type="arabicPeriod"/>
            </a:pPr>
            <a:r>
              <a:rPr lang="en-US" sz="2600" smtClean="0">
                <a:ea typeface="ＭＳ Ｐゴシック" pitchFamily="34" charset="-128"/>
              </a:rPr>
              <a:t>Buenas aceras </a:t>
            </a:r>
            <a:r>
              <a:rPr lang="en-US" sz="2600" i="1" smtClean="0">
                <a:latin typeface="Calibri"/>
                <a:ea typeface="ＭＳ Ｐゴシック" pitchFamily="34" charset="-128"/>
                <a:cs typeface="Calibri"/>
              </a:rPr>
              <a:t>(banquetas)</a:t>
            </a:r>
          </a:p>
          <a:p>
            <a:pPr marL="329184" indent="-274320">
              <a:spcAft>
                <a:spcPts val="2400"/>
              </a:spcAft>
              <a:buFont typeface="Georgia" pitchFamily="18" charset="0"/>
              <a:buAutoNum type="arabicPeriod"/>
            </a:pPr>
            <a:r>
              <a:rPr lang="en-US" sz="2600" smtClean="0">
                <a:ea typeface="ＭＳ Ｐゴシック" pitchFamily="34" charset="-128"/>
              </a:rPr>
              <a:t>Cruces de calles seguros y fáciles </a:t>
            </a:r>
            <a:r>
              <a:rPr lang="en-US" sz="2600" i="1" smtClean="0">
                <a:latin typeface="Calibri"/>
                <a:ea typeface="ＭＳ Ｐゴシック" pitchFamily="34" charset="-128"/>
                <a:cs typeface="Calibri"/>
              </a:rPr>
              <a:t>aprox</a:t>
            </a:r>
            <a:r>
              <a:rPr lang="en-US" sz="2600" i="1" dirty="0" smtClean="0">
                <a:latin typeface="Calibri"/>
                <a:ea typeface="ＭＳ Ｐゴシック" pitchFamily="34" charset="-128"/>
                <a:cs typeface="Calibri"/>
              </a:rPr>
              <a:t>. cada 300 pies (91 metros</a:t>
            </a:r>
            <a:r>
              <a:rPr lang="en-US" sz="2600" i="1" smtClean="0">
                <a:latin typeface="Calibri"/>
                <a:ea typeface="ＭＳ Ｐゴシック" pitchFamily="34" charset="-128"/>
                <a:cs typeface="Calibri"/>
              </a:rPr>
              <a:t>)</a:t>
            </a:r>
          </a:p>
          <a:p>
            <a:pPr marL="329184" indent="-274320">
              <a:spcAft>
                <a:spcPts val="2400"/>
              </a:spcAft>
              <a:buFont typeface="Georgia" pitchFamily="18" charset="0"/>
              <a:buAutoNum type="arabicPeriod"/>
            </a:pPr>
            <a:r>
              <a:rPr lang="en-US" sz="2600" smtClean="0">
                <a:ea typeface="ＭＳ Ｐゴシック" pitchFamily="34" charset="-128"/>
              </a:rPr>
              <a:t>Reducir la velocidad de los autos</a:t>
            </a:r>
          </a:p>
          <a:p>
            <a:pPr marL="329184" indent="-274320">
              <a:spcAft>
                <a:spcPts val="2400"/>
              </a:spcAft>
              <a:buFont typeface="Georgia" pitchFamily="18" charset="0"/>
              <a:buAutoNum type="arabicPeriod"/>
            </a:pPr>
            <a:r>
              <a:rPr lang="en-US" sz="2600" smtClean="0">
                <a:ea typeface="ＭＳ Ｐゴシック" pitchFamily="34" charset="-128"/>
              </a:rPr>
              <a:t>Seguridad, confort y belleza</a:t>
            </a:r>
          </a:p>
          <a:p>
            <a:pPr marL="329184" indent="-274320">
              <a:spcAft>
                <a:spcPts val="2400"/>
              </a:spcAft>
              <a:buFont typeface="Georgia" pitchFamily="18" charset="0"/>
              <a:buAutoNum type="arabicPeriod"/>
            </a:pPr>
            <a:r>
              <a:rPr lang="en-US" sz="2600" smtClean="0">
                <a:ea typeface="ＭＳ Ｐゴシック" pitchFamily="34" charset="-128"/>
              </a:rPr>
              <a:t>Buenos lugares adónde caminar</a:t>
            </a:r>
            <a:r>
              <a:rPr lang="en-US" sz="2600" i="1" smtClean="0">
                <a:latin typeface="Calibri"/>
                <a:ea typeface="ＭＳ Ｐゴシック" pitchFamily="34" charset="-128"/>
                <a:cs typeface="Calibri"/>
              </a:rPr>
              <a:t>(Que le conecta con la gente) </a:t>
            </a:r>
          </a:p>
        </p:txBody>
      </p:sp>
      <p:grpSp>
        <p:nvGrpSpPr>
          <p:cNvPr id="13" name="Group 12"/>
          <p:cNvGrpSpPr/>
          <p:nvPr/>
        </p:nvGrpSpPr>
        <p:grpSpPr>
          <a:xfrm>
            <a:off x="582110" y="944462"/>
            <a:ext cx="3134951" cy="4969076"/>
            <a:chOff x="582110" y="944462"/>
            <a:chExt cx="3134951" cy="4969076"/>
          </a:xfrm>
        </p:grpSpPr>
        <p:pic>
          <p:nvPicPr>
            <p:cNvPr id="10" name="Picture 6" descr="Y:\Resources\Photos\Photos to Xpress Press\San Diego Walkability 052.jpg"/>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582110" y="944462"/>
              <a:ext cx="3134951" cy="2353158"/>
            </a:xfrm>
            <a:prstGeom prst="roundRect">
              <a:avLst>
                <a:gd name="adj" fmla="val 3307"/>
              </a:avLst>
            </a:prstGeom>
            <a:ln w="25400">
              <a:solidFill>
                <a:srgbClr val="3E2716"/>
              </a:solidFill>
            </a:ln>
            <a:effectLst/>
            <a:extLst>
              <a:ext uri="{909E8E84-426E-40DD-AFC4-6F175D3DCCD1}">
                <a14:hiddenFill xmlns:a14="http://schemas.microsoft.com/office/drawing/2010/main">
                  <a:solidFill>
                    <a:srgbClr val="FFFFFF"/>
                  </a:solidFill>
                </a14:hiddenFill>
              </a:ext>
            </a:extLst>
          </p:spPr>
        </p:pic>
        <p:pic>
          <p:nvPicPr>
            <p:cNvPr id="11" name="Picture 7" descr="India St from SANDAG"/>
            <p:cNvPicPr>
              <a:picLocks noChangeAspect="1" noChangeArrowheads="1"/>
            </p:cNvPicPr>
            <p:nvPr/>
          </p:nvPicPr>
          <p:blipFill>
            <a:blip r:embed="rId3">
              <a:lum/>
              <a:extLst>
                <a:ext uri="{28A0092B-C50C-407E-A947-70E740481C1C}">
                  <a14:useLocalDpi xmlns:a14="http://schemas.microsoft.com/office/drawing/2010/main" val="0"/>
                </a:ext>
              </a:extLst>
            </a:blip>
            <a:stretch>
              <a:fillRect/>
            </a:stretch>
          </p:blipFill>
          <p:spPr bwMode="auto">
            <a:xfrm>
              <a:off x="582110" y="3562326"/>
              <a:ext cx="3134951" cy="2351212"/>
            </a:xfrm>
            <a:prstGeom prst="roundRect">
              <a:avLst>
                <a:gd name="adj" fmla="val 3307"/>
              </a:avLst>
            </a:prstGeom>
            <a:ln w="25400">
              <a:solidFill>
                <a:srgbClr val="3E2716"/>
              </a:solidFill>
            </a:ln>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smtClean="0">
                <a:solidFill>
                  <a:schemeClr val="bg1"/>
                </a:solidFill>
                <a:latin typeface="Berthold City Bold"/>
                <a:cs typeface="Berthold City Bold"/>
              </a:rPr>
              <a:t>  Paso 1: Buenas aceras</a:t>
            </a:r>
            <a:endParaRPr lang="en-US" sz="2700" kern="0" cap="all" spc="15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684A58C7-8E72-BC4F-9938-9CDC1576D59F}" type="slidenum">
              <a:rPr kumimoji="0" lang="en-US" sz="1125" b="0" i="0" u="none" strike="noStrike" kern="1200" cap="none" spc="0" normalizeH="0" baseline="0" noProof="0" smtClean="0">
                <a:ln>
                  <a:noFill/>
                </a:ln>
                <a:solidFill>
                  <a:schemeClr val="tx1"/>
                </a:solidFill>
                <a:effectLst/>
                <a:uLnTx/>
                <a:uFillTx/>
                <a:latin typeface="Capitals"/>
                <a:ea typeface="+mn-ea"/>
                <a:cs typeface="Capitals"/>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0" lang="en-US" sz="1125" b="0" i="0" u="none" strike="noStrike" kern="1200" cap="none" spc="0" normalizeH="0" baseline="0" noProof="0" dirty="0" smtClean="0">
              <a:ln>
                <a:noFill/>
              </a:ln>
              <a:solidFill>
                <a:schemeClr val="tx1"/>
              </a:solidFill>
              <a:effectLst/>
              <a:uLnTx/>
              <a:uFillTx/>
              <a:latin typeface="Capitals"/>
              <a:ea typeface="+mn-ea"/>
              <a:cs typeface="Capitals"/>
            </a:endParaRPr>
          </a:p>
        </p:txBody>
      </p:sp>
      <p:sp>
        <p:nvSpPr>
          <p:cNvPr id="16" name="TextBox 15"/>
          <p:cNvSpPr txBox="1"/>
          <p:nvPr/>
        </p:nvSpPr>
        <p:spPr>
          <a:xfrm>
            <a:off x="5445125" y="1031875"/>
            <a:ext cx="184666" cy="369332"/>
          </a:xfrm>
          <a:prstGeom prst="rect">
            <a:avLst/>
          </a:prstGeom>
          <a:noFill/>
        </p:spPr>
        <p:txBody>
          <a:bodyPr wrap="none" rtlCol="0">
            <a:spAutoFit/>
          </a:bodyPr>
          <a:lstStyle/>
          <a:p>
            <a:endParaRPr lang="en-US"/>
          </a:p>
        </p:txBody>
      </p:sp>
      <p:sp>
        <p:nvSpPr>
          <p:cNvPr id="13" name="TextBox 12"/>
          <p:cNvSpPr txBox="1"/>
          <p:nvPr/>
        </p:nvSpPr>
        <p:spPr>
          <a:xfrm>
            <a:off x="197697" y="702873"/>
            <a:ext cx="8748606" cy="575799"/>
          </a:xfrm>
          <a:prstGeom prst="rect">
            <a:avLst/>
          </a:prstGeom>
          <a:noFill/>
        </p:spPr>
        <p:txBody>
          <a:bodyPr wrap="square" rtlCol="0" anchor="t">
            <a:spAutoFit/>
          </a:bodyPr>
          <a:lstStyle/>
          <a:p>
            <a:pPr marL="457200" indent="-457200" algn="ctr">
              <a:lnSpc>
                <a:spcPts val="3920"/>
              </a:lnSpc>
            </a:pPr>
            <a:r>
              <a:rPr lang="en-US" sz="2600" smtClean="0">
                <a:solidFill>
                  <a:srgbClr val="205595"/>
                </a:solidFill>
                <a:latin typeface="Capitals"/>
                <a:cs typeface="Capitals"/>
              </a:rPr>
              <a:t>Diseño de buenas aceras: Zonas residenciales</a:t>
            </a:r>
          </a:p>
        </p:txBody>
      </p:sp>
      <p:pic>
        <p:nvPicPr>
          <p:cNvPr id="12" name="Picture 2" descr="10140017"/>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2651340" y="1546961"/>
            <a:ext cx="5814301" cy="4360726"/>
          </a:xfrm>
          <a:prstGeom prst="roundRect">
            <a:avLst>
              <a:gd name="adj" fmla="val 3307"/>
            </a:avLst>
          </a:prstGeom>
          <a:ln w="25400">
            <a:solidFill>
              <a:srgbClr val="205595"/>
            </a:solidFill>
          </a:ln>
          <a:effectLst/>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476320" y="1711136"/>
            <a:ext cx="2686235" cy="1112937"/>
          </a:xfrm>
          <a:prstGeom prst="roundRect">
            <a:avLst>
              <a:gd name="adj" fmla="val 5760"/>
            </a:avLst>
          </a:prstGeom>
          <a:gradFill>
            <a:gsLst>
              <a:gs pos="0">
                <a:srgbClr val="132B4A"/>
              </a:gs>
              <a:gs pos="100000">
                <a:srgbClr val="205595"/>
              </a:gs>
            </a:gsLst>
          </a:gradFill>
          <a:ln w="19050" cap="flat" cmpd="sng" algn="ctr">
            <a:solidFill>
              <a:srgbClr val="132B4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lvl="0"/>
            <a:r>
              <a:rPr lang="en-US" sz="1600" smtClean="0">
                <a:solidFill>
                  <a:schemeClr val="bg1"/>
                </a:solidFill>
                <a:latin typeface="ITC Franklin Gothic Std Dm Cd"/>
                <a:ea typeface="ＭＳ Ｐゴシック" pitchFamily="34" charset="-128"/>
                <a:cs typeface="ITC Franklin Gothic Std Dm Cd"/>
              </a:rPr>
              <a:t>Zona de peatone</a:t>
            </a:r>
          </a:p>
          <a:p>
            <a:pPr lvl="0"/>
            <a:r>
              <a:rPr lang="en-US" sz="1600" smtClean="0">
                <a:solidFill>
                  <a:schemeClr val="bg1"/>
                </a:solidFill>
                <a:latin typeface="ITC Franklin Gothic Std Bk Cd"/>
                <a:ea typeface="ＭＳ Ｐゴシック" pitchFamily="34" charset="-128"/>
                <a:cs typeface="ITC Franklin Gothic Std Bk Cd"/>
              </a:rPr>
              <a:t>las aceras están niveladas, enteras y tienen, como mínimo, 5 pies (1.52 m) de ancho</a:t>
            </a:r>
          </a:p>
        </p:txBody>
      </p:sp>
      <p:sp>
        <p:nvSpPr>
          <p:cNvPr id="19" name="Rounded Rectangle 18"/>
          <p:cNvSpPr/>
          <p:nvPr/>
        </p:nvSpPr>
        <p:spPr>
          <a:xfrm>
            <a:off x="484308" y="4283223"/>
            <a:ext cx="2686235" cy="613427"/>
          </a:xfrm>
          <a:prstGeom prst="roundRect">
            <a:avLst>
              <a:gd name="adj" fmla="val 5760"/>
            </a:avLst>
          </a:prstGeom>
          <a:gradFill flip="none" rotWithShape="1">
            <a:gsLst>
              <a:gs pos="0">
                <a:srgbClr val="3E2716"/>
              </a:gs>
              <a:gs pos="100000">
                <a:srgbClr val="A98054"/>
              </a:gs>
            </a:gsLst>
            <a:lin ang="16200000" scaled="0"/>
            <a:tileRect/>
          </a:gradFill>
          <a:ln w="19050" cap="flat" cmpd="sng" algn="ctr">
            <a:solidFill>
              <a:srgbClr val="3E271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r>
              <a:rPr lang="en-US" sz="1600" smtClean="0">
                <a:latin typeface="ITC Franklin Gothic Std Dm Cd"/>
                <a:ea typeface="ＭＳ Ｐゴシック" pitchFamily="34" charset="-128"/>
                <a:cs typeface="ITC Franklin Gothic Std Dm Cd"/>
              </a:rPr>
              <a:t>Zona de amortiguación</a:t>
            </a:r>
          </a:p>
          <a:p>
            <a:r>
              <a:rPr lang="en-US" sz="1600" smtClean="0">
                <a:latin typeface="ITC Franklin Gothic Std Bk Cd"/>
                <a:ea typeface="ＭＳ Ｐゴシック" pitchFamily="34" charset="-128"/>
                <a:cs typeface="ITC Franklin Gothic Std Bk Cd"/>
              </a:rPr>
              <a:t>plantas, árboles, buzones, etc.</a:t>
            </a:r>
          </a:p>
        </p:txBody>
      </p:sp>
      <p:sp>
        <p:nvSpPr>
          <p:cNvPr id="21" name="Rounded Rectangle 20"/>
          <p:cNvSpPr/>
          <p:nvPr/>
        </p:nvSpPr>
        <p:spPr>
          <a:xfrm>
            <a:off x="484308" y="3013322"/>
            <a:ext cx="2686235" cy="1076187"/>
          </a:xfrm>
          <a:prstGeom prst="roundRect">
            <a:avLst>
              <a:gd name="adj" fmla="val 5760"/>
            </a:avLst>
          </a:prstGeom>
          <a:gradFill flip="none" rotWithShape="1">
            <a:gsLst>
              <a:gs pos="0">
                <a:srgbClr val="104C28"/>
              </a:gs>
              <a:gs pos="100000">
                <a:srgbClr val="147B33"/>
              </a:gs>
            </a:gsLst>
            <a:lin ang="16200000" scaled="0"/>
            <a:tileRect/>
          </a:gra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lnSpcReduction="10000"/>
          </a:bodyPr>
          <a:lstStyle/>
          <a:p>
            <a:r>
              <a:rPr lang="en-US" sz="1600" smtClean="0">
                <a:latin typeface="ITC Franklin Gothic Std Dm Cd"/>
                <a:ea typeface="ＭＳ Ｐゴシック" pitchFamily="34" charset="-128"/>
                <a:cs typeface="ITC Franklin Gothic Std Dm Cd"/>
              </a:rPr>
              <a:t>Zona del cordón</a:t>
            </a:r>
          </a:p>
          <a:p>
            <a:r>
              <a:rPr lang="en-US" sz="1600" smtClean="0">
                <a:latin typeface="ITC Franklin Gothic Std Bk Cd"/>
                <a:ea typeface="ＭＳ Ｐゴシック" pitchFamily="34" charset="-128"/>
                <a:cs typeface="ITC Franklin Gothic Std Bk Cd"/>
              </a:rPr>
              <a:t>protege la zona de amortiguación rampas ADA en los cruceros de calles</a:t>
            </a:r>
          </a:p>
        </p:txBody>
      </p:sp>
      <p:sp>
        <p:nvSpPr>
          <p:cNvPr id="22" name="Rounded Rectangle 21"/>
          <p:cNvSpPr/>
          <p:nvPr/>
        </p:nvSpPr>
        <p:spPr>
          <a:xfrm>
            <a:off x="6689893" y="3688880"/>
            <a:ext cx="1634049" cy="778490"/>
          </a:xfrm>
          <a:prstGeom prst="roundRect">
            <a:avLst>
              <a:gd name="adj" fmla="val 5760"/>
            </a:avLst>
          </a:prstGeom>
          <a:gradFill flip="none" rotWithShape="1">
            <a:gsLst>
              <a:gs pos="0">
                <a:srgbClr val="18153A"/>
              </a:gs>
              <a:gs pos="100000">
                <a:srgbClr val="441A66"/>
              </a:gs>
            </a:gsLst>
            <a:lin ang="16200000" scaled="0"/>
            <a:tileRect/>
          </a:gra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fontScale="85000" lnSpcReduction="10000"/>
          </a:bodyPr>
          <a:lstStyle/>
          <a:p>
            <a:r>
              <a:rPr lang="en-US" sz="1600" smtClean="0">
                <a:latin typeface="ITC Franklin Gothic Std Dm Cd"/>
                <a:ea typeface="ＭＳ Ｐゴシック" pitchFamily="34" charset="-128"/>
                <a:cs typeface="ITC Franklin Gothic Std Dm Cd"/>
              </a:rPr>
              <a:t>Zona de fachadas</a:t>
            </a:r>
          </a:p>
          <a:p>
            <a:r>
              <a:rPr lang="en-US" sz="1600" smtClean="0">
                <a:latin typeface="ITC Franklin Gothic Std Bk Cd"/>
                <a:ea typeface="ＭＳ Ｐゴシック" pitchFamily="34" charset="-128"/>
                <a:cs typeface="ITC Franklin Gothic Std Bk Cd"/>
              </a:rPr>
              <a:t>entre la acera y las construcciones</a:t>
            </a:r>
            <a:endParaRPr lang="en-US" sz="1600" dirty="0" smtClean="0">
              <a:latin typeface="ITC Franklin Gothic Std Bk Cd"/>
              <a:ea typeface="ＭＳ Ｐゴシック" pitchFamily="34" charset="-128"/>
              <a:cs typeface="ITC Franklin Gothic Std Bk Cd"/>
            </a:endParaRPr>
          </a:p>
        </p:txBody>
      </p:sp>
      <p:sp>
        <p:nvSpPr>
          <p:cNvPr id="23" name="Right Arrow 22"/>
          <p:cNvSpPr/>
          <p:nvPr/>
        </p:nvSpPr>
        <p:spPr>
          <a:xfrm rot="3062931">
            <a:off x="2682871" y="3260961"/>
            <a:ext cx="3320523" cy="343449"/>
          </a:xfrm>
          <a:prstGeom prst="rightArrow">
            <a:avLst>
              <a:gd name="adj1" fmla="val 22904"/>
              <a:gd name="adj2" fmla="val 64818"/>
            </a:avLst>
          </a:prstGeom>
          <a:gradFill flip="none" rotWithShape="1">
            <a:gsLst>
              <a:gs pos="100000">
                <a:schemeClr val="bg1"/>
              </a:gs>
              <a:gs pos="0">
                <a:srgbClr val="205595"/>
              </a:gs>
            </a:gsLst>
            <a:lin ang="0" scaled="1"/>
            <a:tileRect/>
          </a:gradFill>
          <a:ln w="19050" cap="flat" cmpd="sng" algn="ctr">
            <a:solidFill>
              <a:srgbClr val="20559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endParaRPr lang="en-US" sz="1600" dirty="0" smtClean="0">
              <a:solidFill>
                <a:schemeClr val="bg1"/>
              </a:solidFill>
              <a:latin typeface="ITC Franklin Gothic Std Dm Cd"/>
              <a:ea typeface="ＭＳ Ｐゴシック" pitchFamily="34" charset="-128"/>
              <a:cs typeface="ITC Franklin Gothic Std Dm Cd"/>
            </a:endParaRPr>
          </a:p>
        </p:txBody>
      </p:sp>
      <p:sp>
        <p:nvSpPr>
          <p:cNvPr id="24" name="Right Arrow 23"/>
          <p:cNvSpPr/>
          <p:nvPr/>
        </p:nvSpPr>
        <p:spPr>
          <a:xfrm rot="3062931">
            <a:off x="2956971" y="3834995"/>
            <a:ext cx="1844256" cy="343449"/>
          </a:xfrm>
          <a:prstGeom prst="rightArrow">
            <a:avLst>
              <a:gd name="adj1" fmla="val 22904"/>
              <a:gd name="adj2" fmla="val 64818"/>
            </a:avLst>
          </a:prstGeom>
          <a:gradFill flip="none" rotWithShape="1">
            <a:gsLst>
              <a:gs pos="100000">
                <a:schemeClr val="bg1"/>
              </a:gs>
              <a:gs pos="0">
                <a:srgbClr val="147B33"/>
              </a:gs>
            </a:gsLst>
            <a:lin ang="0" scaled="1"/>
            <a:tileRect/>
          </a:gradFill>
          <a:ln w="19050" cap="flat" cmpd="sng" algn="ctr">
            <a:solidFill>
              <a:srgbClr val="147B3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endParaRPr lang="en-US" sz="1600" dirty="0" smtClean="0">
              <a:solidFill>
                <a:schemeClr val="bg1"/>
              </a:solidFill>
              <a:latin typeface="ITC Franklin Gothic Std Dm Cd"/>
              <a:ea typeface="ＭＳ Ｐゴシック" pitchFamily="34" charset="-128"/>
              <a:cs typeface="ITC Franklin Gothic Std Dm Cd"/>
            </a:endParaRPr>
          </a:p>
        </p:txBody>
      </p:sp>
      <p:sp>
        <p:nvSpPr>
          <p:cNvPr id="25" name="Right Arrow 24"/>
          <p:cNvSpPr/>
          <p:nvPr/>
        </p:nvSpPr>
        <p:spPr>
          <a:xfrm rot="3062931">
            <a:off x="3234660" y="4416542"/>
            <a:ext cx="348664" cy="343449"/>
          </a:xfrm>
          <a:prstGeom prst="rightArrow">
            <a:avLst>
              <a:gd name="adj1" fmla="val 22904"/>
              <a:gd name="adj2" fmla="val 64818"/>
            </a:avLst>
          </a:prstGeom>
          <a:gradFill flip="none" rotWithShape="1">
            <a:gsLst>
              <a:gs pos="80000">
                <a:schemeClr val="bg1"/>
              </a:gs>
              <a:gs pos="0">
                <a:srgbClr val="3E2716"/>
              </a:gs>
            </a:gsLst>
            <a:lin ang="0" scaled="1"/>
            <a:tileRect/>
          </a:gradFill>
          <a:ln w="19050" cap="flat" cmpd="sng" algn="ctr">
            <a:solidFill>
              <a:srgbClr val="3E271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endParaRPr lang="en-US" sz="1600" dirty="0" smtClean="0">
              <a:solidFill>
                <a:schemeClr val="bg1"/>
              </a:solidFill>
              <a:latin typeface="ITC Franklin Gothic Std Dm Cd"/>
              <a:ea typeface="ＭＳ Ｐゴシック" pitchFamily="34" charset="-128"/>
              <a:cs typeface="ITC Franklin Gothic Std Dm Cd"/>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053" descr="PortlandShopsPopOut"/>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2650057" y="1521729"/>
            <a:ext cx="5815584" cy="4361688"/>
          </a:xfrm>
          <a:prstGeom prst="roundRect">
            <a:avLst>
              <a:gd name="adj" fmla="val 3307"/>
            </a:avLst>
          </a:prstGeom>
          <a:ln w="25400">
            <a:solidFill>
              <a:srgbClr val="147B33"/>
            </a:solidFill>
          </a:ln>
          <a:effectLst/>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smtClean="0">
                <a:solidFill>
                  <a:schemeClr val="bg1"/>
                </a:solidFill>
                <a:latin typeface="Berthold City Bold"/>
                <a:cs typeface="Berthold City Bold"/>
              </a:rPr>
              <a:t>  Paso 1: Buenas aceras</a:t>
            </a:r>
            <a:endParaRPr lang="en-US" sz="2700" kern="0" cap="all" spc="15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684A58C7-8E72-BC4F-9938-9CDC1576D59F}" type="slidenum">
              <a:rPr kumimoji="0" lang="en-US" sz="1125" b="0" i="0" u="none" strike="noStrike" kern="1200" cap="none" spc="0" normalizeH="0" baseline="0" noProof="0" smtClean="0">
                <a:ln>
                  <a:noFill/>
                </a:ln>
                <a:solidFill>
                  <a:schemeClr val="tx1"/>
                </a:solidFill>
                <a:effectLst/>
                <a:uLnTx/>
                <a:uFillTx/>
                <a:latin typeface="Capitals"/>
                <a:ea typeface="+mn-ea"/>
                <a:cs typeface="Capitals"/>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0" lang="en-US" sz="1125" b="0" i="0" u="none" strike="noStrike" kern="1200" cap="none" spc="0" normalizeH="0" baseline="0" noProof="0" dirty="0" smtClean="0">
              <a:ln>
                <a:noFill/>
              </a:ln>
              <a:solidFill>
                <a:schemeClr val="tx1"/>
              </a:solidFill>
              <a:effectLst/>
              <a:uLnTx/>
              <a:uFillTx/>
              <a:latin typeface="Capitals"/>
              <a:ea typeface="+mn-ea"/>
              <a:cs typeface="Capitals"/>
            </a:endParaRPr>
          </a:p>
        </p:txBody>
      </p:sp>
      <p:sp>
        <p:nvSpPr>
          <p:cNvPr id="13" name="TextBox 12"/>
          <p:cNvSpPr txBox="1"/>
          <p:nvPr/>
        </p:nvSpPr>
        <p:spPr>
          <a:xfrm>
            <a:off x="197697" y="702873"/>
            <a:ext cx="8748606" cy="580928"/>
          </a:xfrm>
          <a:prstGeom prst="rect">
            <a:avLst/>
          </a:prstGeom>
          <a:noFill/>
        </p:spPr>
        <p:txBody>
          <a:bodyPr wrap="square" rtlCol="0" anchor="t">
            <a:spAutoFit/>
          </a:bodyPr>
          <a:lstStyle/>
          <a:p>
            <a:pPr marL="457200" indent="-457200" algn="ctr">
              <a:lnSpc>
                <a:spcPts val="3920"/>
              </a:lnSpc>
            </a:pPr>
            <a:r>
              <a:rPr lang="en-US" sz="2700" dirty="0" smtClean="0">
                <a:solidFill>
                  <a:srgbClr val="147B33"/>
                </a:solidFill>
                <a:latin typeface="Capitals"/>
                <a:cs typeface="Capitals"/>
              </a:rPr>
              <a:t>Buen diseño de aceras:  Zonas comerciales</a:t>
            </a:r>
          </a:p>
        </p:txBody>
      </p:sp>
      <p:sp>
        <p:nvSpPr>
          <p:cNvPr id="18" name="Rounded Rectangle 17"/>
          <p:cNvSpPr/>
          <p:nvPr/>
        </p:nvSpPr>
        <p:spPr>
          <a:xfrm>
            <a:off x="678359" y="1708373"/>
            <a:ext cx="2484196" cy="1111235"/>
          </a:xfrm>
          <a:prstGeom prst="roundRect">
            <a:avLst>
              <a:gd name="adj" fmla="val 5760"/>
            </a:avLst>
          </a:prstGeom>
          <a:gradFill>
            <a:gsLst>
              <a:gs pos="0">
                <a:srgbClr val="132B4A"/>
              </a:gs>
              <a:gs pos="100000">
                <a:srgbClr val="205595"/>
              </a:gs>
            </a:gsLst>
          </a:gradFill>
          <a:ln w="19050" cap="flat" cmpd="sng" algn="ctr">
            <a:solidFill>
              <a:srgbClr val="132B4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lvl="0"/>
            <a:r>
              <a:rPr lang="en-US" sz="1600" smtClean="0">
                <a:solidFill>
                  <a:schemeClr val="bg1"/>
                </a:solidFill>
                <a:latin typeface="ITC Franklin Gothic Std Dm Cd"/>
                <a:ea typeface="ＭＳ Ｐゴシック" pitchFamily="34" charset="-128"/>
                <a:cs typeface="ITC Franklin Gothic Std Dm Cd"/>
              </a:rPr>
              <a:t>Zona de peatone</a:t>
            </a:r>
          </a:p>
          <a:p>
            <a:pPr lvl="0"/>
            <a:r>
              <a:rPr lang="en-US" sz="1600" smtClean="0">
                <a:solidFill>
                  <a:schemeClr val="bg1"/>
                </a:solidFill>
                <a:latin typeface="ITC Franklin Gothic Std Bk Cd"/>
                <a:ea typeface="ＭＳ Ｐゴシック" pitchFamily="34" charset="-128"/>
                <a:cs typeface="ITC Franklin Gothic Std Bk Cd"/>
              </a:rPr>
              <a:t>las aceras están niveladas, enteras y tienen al menos 8 pies (2.44 m cm) de ancho</a:t>
            </a:r>
            <a:endParaRPr lang="en-US" sz="1600" dirty="0" smtClean="0">
              <a:solidFill>
                <a:schemeClr val="bg1"/>
              </a:solidFill>
              <a:latin typeface="ITC Franklin Gothic Std Bk Cd"/>
              <a:ea typeface="ＭＳ Ｐゴシック" pitchFamily="34" charset="-128"/>
              <a:cs typeface="ITC Franklin Gothic Std Bk Cd"/>
            </a:endParaRPr>
          </a:p>
        </p:txBody>
      </p:sp>
      <p:sp>
        <p:nvSpPr>
          <p:cNvPr id="19" name="Rounded Rectangle 18"/>
          <p:cNvSpPr/>
          <p:nvPr/>
        </p:nvSpPr>
        <p:spPr>
          <a:xfrm>
            <a:off x="686347" y="4145140"/>
            <a:ext cx="2484196" cy="838655"/>
          </a:xfrm>
          <a:prstGeom prst="roundRect">
            <a:avLst>
              <a:gd name="adj" fmla="val 5760"/>
            </a:avLst>
          </a:prstGeom>
          <a:gradFill flip="none" rotWithShape="1">
            <a:gsLst>
              <a:gs pos="0">
                <a:srgbClr val="3E2716"/>
              </a:gs>
              <a:gs pos="100000">
                <a:srgbClr val="A98054"/>
              </a:gs>
            </a:gsLst>
            <a:lin ang="16200000" scaled="0"/>
            <a:tileRect/>
          </a:gradFill>
          <a:ln w="19050" cap="flat" cmpd="sng" algn="ctr">
            <a:solidFill>
              <a:srgbClr val="3E271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lnSpcReduction="10000"/>
          </a:bodyPr>
          <a:lstStyle/>
          <a:p>
            <a:r>
              <a:rPr lang="en-US" sz="1600" smtClean="0">
                <a:latin typeface="ITC Franklin Gothic Std Dm Cd"/>
                <a:ea typeface="ＭＳ Ｐゴシック" pitchFamily="34" charset="-128"/>
                <a:cs typeface="ITC Franklin Gothic Std Dm Cd"/>
              </a:rPr>
              <a:t>Zona del cordón</a:t>
            </a:r>
          </a:p>
          <a:p>
            <a:r>
              <a:rPr lang="en-US" sz="1600" smtClean="0">
                <a:latin typeface="ITC Franklin Gothic Std Bk Cd"/>
                <a:ea typeface="ＭＳ Ｐゴシック" pitchFamily="34" charset="-128"/>
                <a:cs typeface="ITC Franklin Gothic Std Bk Cd"/>
              </a:rPr>
              <a:t>rampas según la ley ADA en los cruceros de calles</a:t>
            </a:r>
          </a:p>
        </p:txBody>
      </p:sp>
      <p:sp>
        <p:nvSpPr>
          <p:cNvPr id="21" name="Rounded Rectangle 20"/>
          <p:cNvSpPr/>
          <p:nvPr/>
        </p:nvSpPr>
        <p:spPr>
          <a:xfrm>
            <a:off x="686347" y="3063047"/>
            <a:ext cx="2484196" cy="838655"/>
          </a:xfrm>
          <a:prstGeom prst="roundRect">
            <a:avLst>
              <a:gd name="adj" fmla="val 5760"/>
            </a:avLst>
          </a:prstGeom>
          <a:gradFill flip="none" rotWithShape="1">
            <a:gsLst>
              <a:gs pos="0">
                <a:srgbClr val="104C28"/>
              </a:gs>
              <a:gs pos="100000">
                <a:srgbClr val="147B33"/>
              </a:gs>
            </a:gsLst>
            <a:lin ang="16200000" scaled="0"/>
            <a:tileRect/>
          </a:gra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lnSpcReduction="10000"/>
          </a:bodyPr>
          <a:lstStyle/>
          <a:p>
            <a:r>
              <a:rPr lang="en-US" sz="1600" smtClean="0">
                <a:latin typeface="ITC Franklin Gothic Std Dm Cd"/>
                <a:ea typeface="ＭＳ Ｐゴシック" pitchFamily="34" charset="-128"/>
                <a:cs typeface="ITC Franklin Gothic Std Dm Cd"/>
              </a:rPr>
              <a:t>Zona de amortiguación</a:t>
            </a:r>
          </a:p>
          <a:p>
            <a:r>
              <a:rPr lang="en-US" sz="1600" smtClean="0">
                <a:latin typeface="ITC Franklin Gothic Std Bk Cd"/>
                <a:ea typeface="ＭＳ Ｐゴシック" pitchFamily="34" charset="-128"/>
                <a:cs typeface="ITC Franklin Gothic Std Bk Cd"/>
              </a:rPr>
              <a:t>árboles, buzones, asientos exteriores, iluminación, etc.</a:t>
            </a:r>
            <a:endParaRPr lang="en-US" sz="1600" dirty="0" smtClean="0">
              <a:latin typeface="ITC Franklin Gothic Std Bk Cd"/>
              <a:ea typeface="ＭＳ Ｐゴシック" pitchFamily="34" charset="-128"/>
              <a:cs typeface="ITC Franklin Gothic Std Bk Cd"/>
            </a:endParaRPr>
          </a:p>
        </p:txBody>
      </p:sp>
      <p:sp>
        <p:nvSpPr>
          <p:cNvPr id="22" name="Rounded Rectangle 21"/>
          <p:cNvSpPr/>
          <p:nvPr/>
        </p:nvSpPr>
        <p:spPr>
          <a:xfrm>
            <a:off x="7127619" y="2615133"/>
            <a:ext cx="1230116" cy="535701"/>
          </a:xfrm>
          <a:prstGeom prst="roundRect">
            <a:avLst>
              <a:gd name="adj" fmla="val 5760"/>
            </a:avLst>
          </a:prstGeom>
          <a:gradFill flip="none" rotWithShape="1">
            <a:gsLst>
              <a:gs pos="0">
                <a:srgbClr val="18153A"/>
              </a:gs>
              <a:gs pos="100000">
                <a:srgbClr val="441A66"/>
              </a:gs>
            </a:gsLst>
            <a:lin ang="16200000" scaled="0"/>
            <a:tileRect/>
          </a:gra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b">
            <a:normAutofit fontScale="92500" lnSpcReduction="10000"/>
          </a:bodyPr>
          <a:lstStyle/>
          <a:p>
            <a:pPr algn="ctr"/>
            <a:r>
              <a:rPr lang="en-US" sz="1600" smtClean="0">
                <a:latin typeface="ITC Franklin Gothic Std Dm Cd"/>
                <a:ea typeface="ＭＳ Ｐゴシック" pitchFamily="34" charset="-128"/>
                <a:cs typeface="ITC Franklin Gothic Std Dm Cd"/>
              </a:rPr>
              <a:t>Zona de fachadas</a:t>
            </a:r>
          </a:p>
        </p:txBody>
      </p:sp>
      <p:sp>
        <p:nvSpPr>
          <p:cNvPr id="23" name="Right Arrow 22"/>
          <p:cNvSpPr/>
          <p:nvPr/>
        </p:nvSpPr>
        <p:spPr>
          <a:xfrm rot="2201312">
            <a:off x="2903270" y="3148546"/>
            <a:ext cx="4161500" cy="343449"/>
          </a:xfrm>
          <a:prstGeom prst="rightArrow">
            <a:avLst>
              <a:gd name="adj1" fmla="val 22904"/>
              <a:gd name="adj2" fmla="val 64818"/>
            </a:avLst>
          </a:prstGeom>
          <a:gradFill flip="none" rotWithShape="1">
            <a:gsLst>
              <a:gs pos="100000">
                <a:schemeClr val="bg1"/>
              </a:gs>
              <a:gs pos="0">
                <a:srgbClr val="205595"/>
              </a:gs>
            </a:gsLst>
            <a:lin ang="0" scaled="1"/>
            <a:tileRect/>
          </a:gradFill>
          <a:ln w="19050" cap="flat" cmpd="sng" algn="ctr">
            <a:solidFill>
              <a:srgbClr val="20559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endParaRPr lang="en-US" sz="1600" dirty="0" smtClean="0">
              <a:solidFill>
                <a:schemeClr val="bg1"/>
              </a:solidFill>
              <a:latin typeface="ITC Franklin Gothic Std Dm Cd"/>
              <a:ea typeface="ＭＳ Ｐゴシック" pitchFamily="34" charset="-128"/>
              <a:cs typeface="ITC Franklin Gothic Std Dm Cd"/>
            </a:endParaRPr>
          </a:p>
        </p:txBody>
      </p:sp>
      <p:sp>
        <p:nvSpPr>
          <p:cNvPr id="24" name="Right Arrow 23"/>
          <p:cNvSpPr/>
          <p:nvPr/>
        </p:nvSpPr>
        <p:spPr>
          <a:xfrm rot="1042040">
            <a:off x="3217613" y="3576736"/>
            <a:ext cx="2175174" cy="343449"/>
          </a:xfrm>
          <a:prstGeom prst="rightArrow">
            <a:avLst>
              <a:gd name="adj1" fmla="val 22904"/>
              <a:gd name="adj2" fmla="val 64818"/>
            </a:avLst>
          </a:prstGeom>
          <a:gradFill flip="none" rotWithShape="1">
            <a:gsLst>
              <a:gs pos="100000">
                <a:schemeClr val="bg1"/>
              </a:gs>
              <a:gs pos="0">
                <a:srgbClr val="147B33"/>
              </a:gs>
            </a:gsLst>
            <a:lin ang="0" scaled="1"/>
            <a:tileRect/>
          </a:gradFill>
          <a:ln w="19050" cap="flat" cmpd="sng" algn="ctr">
            <a:solidFill>
              <a:srgbClr val="147B3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endParaRPr lang="en-US" sz="1600" dirty="0" smtClean="0">
              <a:solidFill>
                <a:schemeClr val="bg1"/>
              </a:solidFill>
              <a:latin typeface="ITC Franklin Gothic Std Dm Cd"/>
              <a:ea typeface="ＭＳ Ｐゴシック" pitchFamily="34" charset="-128"/>
              <a:cs typeface="ITC Franklin Gothic Std Dm Cd"/>
            </a:endParaRPr>
          </a:p>
        </p:txBody>
      </p:sp>
      <p:sp>
        <p:nvSpPr>
          <p:cNvPr id="25" name="Right Arrow 24"/>
          <p:cNvSpPr/>
          <p:nvPr/>
        </p:nvSpPr>
        <p:spPr>
          <a:xfrm rot="902170">
            <a:off x="3222554" y="4751237"/>
            <a:ext cx="2728288" cy="343449"/>
          </a:xfrm>
          <a:prstGeom prst="rightArrow">
            <a:avLst>
              <a:gd name="adj1" fmla="val 22904"/>
              <a:gd name="adj2" fmla="val 64818"/>
            </a:avLst>
          </a:prstGeom>
          <a:gradFill flip="none" rotWithShape="1">
            <a:gsLst>
              <a:gs pos="80000">
                <a:schemeClr val="bg1"/>
              </a:gs>
              <a:gs pos="0">
                <a:srgbClr val="3E2716"/>
              </a:gs>
            </a:gsLst>
            <a:lin ang="0" scaled="1"/>
            <a:tileRect/>
          </a:gradFill>
          <a:ln w="19050" cap="flat" cmpd="sng" algn="ctr">
            <a:solidFill>
              <a:srgbClr val="3E271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600" dirty="0" smtClean="0">
              <a:solidFill>
                <a:schemeClr val="bg1"/>
              </a:solidFill>
              <a:latin typeface="ITC Franklin Gothic Std Dm Cd"/>
              <a:ea typeface="ＭＳ Ｐゴシック" pitchFamily="34" charset="-128"/>
              <a:cs typeface="ITC Franklin Gothic Std Dm Cd"/>
            </a:endParaRPr>
          </a:p>
        </p:txBody>
      </p:sp>
      <p:sp>
        <p:nvSpPr>
          <p:cNvPr id="20" name="Right Arrow 19"/>
          <p:cNvSpPr/>
          <p:nvPr/>
        </p:nvSpPr>
        <p:spPr>
          <a:xfrm rot="5216267">
            <a:off x="7596609" y="3254840"/>
            <a:ext cx="382699" cy="343449"/>
          </a:xfrm>
          <a:prstGeom prst="rightArrow">
            <a:avLst>
              <a:gd name="adj1" fmla="val 22904"/>
              <a:gd name="adj2" fmla="val 64818"/>
            </a:avLst>
          </a:prstGeom>
          <a:gradFill flip="none" rotWithShape="1">
            <a:gsLst>
              <a:gs pos="80000">
                <a:schemeClr val="bg1"/>
              </a:gs>
              <a:gs pos="0">
                <a:srgbClr val="441A66"/>
              </a:gs>
            </a:gsLst>
            <a:lin ang="0" scaled="1"/>
            <a:tileRect/>
          </a:gra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endParaRPr lang="en-US" sz="1600" dirty="0" smtClean="0">
              <a:solidFill>
                <a:schemeClr val="bg1"/>
              </a:solidFill>
              <a:latin typeface="ITC Franklin Gothic Std Dm Cd"/>
              <a:ea typeface="ＭＳ Ｐゴシック" pitchFamily="34" charset="-128"/>
              <a:cs typeface="ITC Franklin Gothic Std Dm Cd"/>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smtClean="0">
                <a:solidFill>
                  <a:schemeClr val="bg1"/>
                </a:solidFill>
                <a:latin typeface="Berthold City Bold"/>
                <a:cs typeface="Berthold City Bold"/>
              </a:rPr>
              <a:t>Paso 2: Cruces de calles seguros y fáciles</a:t>
            </a:r>
            <a:endParaRPr lang="en-US" sz="2700" kern="0" cap="all" spc="15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684A58C7-8E72-BC4F-9938-9CDC1576D59F}" type="slidenum">
              <a:rPr kumimoji="0" lang="en-US" sz="1125" b="0" i="0" u="none" strike="noStrike" kern="1200" cap="none" spc="0" normalizeH="0" baseline="0" noProof="0" smtClean="0">
                <a:ln>
                  <a:noFill/>
                </a:ln>
                <a:solidFill>
                  <a:schemeClr val="tx1"/>
                </a:solidFill>
                <a:effectLst/>
                <a:uLnTx/>
                <a:uFillTx/>
                <a:latin typeface="Capitals"/>
                <a:ea typeface="+mn-ea"/>
                <a:cs typeface="Capitals"/>
              </a:rPr>
              <a:pPr marL="0" marR="0" lvl="0" indent="0" algn="ctr" defTabSz="457200" rtl="0" eaLnBrk="1" fontAlgn="auto" latinLnBrk="0" hangingPunct="1">
                <a:lnSpc>
                  <a:spcPct val="100000"/>
                </a:lnSpc>
                <a:spcBef>
                  <a:spcPts val="0"/>
                </a:spcBef>
                <a:spcAft>
                  <a:spcPts val="0"/>
                </a:spcAft>
                <a:buClrTx/>
                <a:buSzTx/>
                <a:buFontTx/>
                <a:buNone/>
                <a:tabLst/>
                <a:defRPr/>
              </a:pPr>
              <a:t>23</a:t>
            </a:fld>
            <a:endParaRPr kumimoji="0" lang="en-US" sz="1125" b="0" i="0" u="none" strike="noStrike" kern="1200" cap="none" spc="0" normalizeH="0" baseline="0" noProof="0" dirty="0" smtClean="0">
              <a:ln>
                <a:noFill/>
              </a:ln>
              <a:solidFill>
                <a:schemeClr val="tx1"/>
              </a:solidFill>
              <a:effectLst/>
              <a:uLnTx/>
              <a:uFillTx/>
              <a:latin typeface="Capitals"/>
              <a:ea typeface="+mn-ea"/>
              <a:cs typeface="Capitals"/>
            </a:endParaRPr>
          </a:p>
        </p:txBody>
      </p:sp>
      <p:sp>
        <p:nvSpPr>
          <p:cNvPr id="16" name="Rectangle 15"/>
          <p:cNvSpPr/>
          <p:nvPr/>
        </p:nvSpPr>
        <p:spPr>
          <a:xfrm>
            <a:off x="331755" y="889185"/>
            <a:ext cx="8480490" cy="1010533"/>
          </a:xfrm>
          <a:prstGeom prst="rect">
            <a:avLst/>
          </a:prstGeom>
        </p:spPr>
        <p:txBody>
          <a:bodyPr wrap="square">
            <a:spAutoFit/>
          </a:bodyPr>
          <a:lstStyle/>
          <a:p>
            <a:pPr marL="514350" indent="-514350" algn="ctr">
              <a:lnSpc>
                <a:spcPts val="3600"/>
              </a:lnSpc>
            </a:pPr>
            <a:r>
              <a:rPr lang="en-US" sz="3300" smtClean="0">
                <a:solidFill>
                  <a:srgbClr val="DEAB43"/>
                </a:solidFill>
                <a:latin typeface="Capitals"/>
                <a:ea typeface="ＭＳ Ｐゴシック" pitchFamily="34" charset="-128"/>
                <a:cs typeface="Capitals"/>
              </a:rPr>
              <a:t>Cruces de calles seguros y fáciles</a:t>
            </a:r>
          </a:p>
          <a:p>
            <a:pPr marL="514350" indent="-514350" algn="ctr">
              <a:lnSpc>
                <a:spcPts val="3600"/>
              </a:lnSpc>
            </a:pPr>
            <a:r>
              <a:rPr lang="en-US" sz="2800" smtClean="0">
                <a:solidFill>
                  <a:srgbClr val="DEAB43"/>
                </a:solidFill>
                <a:latin typeface="Capitals"/>
                <a:ea typeface="ＭＳ Ｐゴシック" pitchFamily="34" charset="-128"/>
                <a:cs typeface="Capitals"/>
              </a:rPr>
              <a:t>(aprox. cada 300 pies)</a:t>
            </a:r>
            <a:endParaRPr lang="en-US" sz="2800" dirty="0" smtClean="0">
              <a:solidFill>
                <a:srgbClr val="DEAB43"/>
              </a:solidFill>
              <a:latin typeface="Capitals"/>
              <a:ea typeface="ＭＳ Ｐゴシック" pitchFamily="34" charset="-128"/>
              <a:cs typeface="Capitals"/>
            </a:endParaRPr>
          </a:p>
        </p:txBody>
      </p:sp>
      <p:pic>
        <p:nvPicPr>
          <p:cNvPr id="26" name="Picture 5" descr="Pedestrian xing-unsafe"/>
          <p:cNvPicPr>
            <a:picLocks noChangeAspect="1" noChangeArrowheads="1"/>
          </p:cNvPicPr>
          <p:nvPr/>
        </p:nvPicPr>
        <p:blipFill>
          <a:blip r:embed="rId2">
            <a:lum/>
            <a:extLst>
              <a:ext uri="{28A0092B-C50C-407E-A947-70E740481C1C}">
                <a14:useLocalDpi xmlns:a14="http://schemas.microsoft.com/office/drawing/2010/main" val="0"/>
              </a:ext>
            </a:extLst>
          </a:blip>
          <a:srcRect l="2470" t="1927" r="1205" b="4552"/>
          <a:stretch>
            <a:fillRect/>
          </a:stretch>
        </p:blipFill>
        <p:spPr bwMode="auto">
          <a:xfrm>
            <a:off x="1748147" y="2208205"/>
            <a:ext cx="5647707" cy="3655508"/>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smtClean="0">
                <a:solidFill>
                  <a:schemeClr val="bg1"/>
                </a:solidFill>
                <a:latin typeface="Berthold City Bold"/>
                <a:cs typeface="Berthold City Bold"/>
              </a:rPr>
              <a:t>Paso 2: Cruces de calles seguros y fáciles</a:t>
            </a:r>
            <a:endParaRPr lang="en-US" sz="2700" kern="0" cap="all" spc="15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684A58C7-8E72-BC4F-9938-9CDC1576D59F}" type="slidenum">
              <a:rPr kumimoji="0" lang="en-US" sz="1125" b="0" i="0" u="none" strike="noStrike" kern="1200" cap="none" spc="0" normalizeH="0" baseline="0" noProof="0" smtClean="0">
                <a:ln>
                  <a:noFill/>
                </a:ln>
                <a:solidFill>
                  <a:schemeClr val="tx1"/>
                </a:solidFill>
                <a:effectLst/>
                <a:uLnTx/>
                <a:uFillTx/>
                <a:latin typeface="Capitals"/>
                <a:ea typeface="+mn-ea"/>
                <a:cs typeface="Capitals"/>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0" lang="en-US" sz="1125" b="0" i="0" u="none" strike="noStrike" kern="1200" cap="none" spc="0" normalizeH="0" baseline="0" noProof="0" dirty="0" smtClean="0">
              <a:ln>
                <a:noFill/>
              </a:ln>
              <a:solidFill>
                <a:schemeClr val="tx1"/>
              </a:solidFill>
              <a:effectLst/>
              <a:uLnTx/>
              <a:uFillTx/>
              <a:latin typeface="Capitals"/>
              <a:ea typeface="+mn-ea"/>
              <a:cs typeface="Capitals"/>
            </a:endParaRPr>
          </a:p>
        </p:txBody>
      </p:sp>
      <p:grpSp>
        <p:nvGrpSpPr>
          <p:cNvPr id="18" name="Group 17"/>
          <p:cNvGrpSpPr/>
          <p:nvPr/>
        </p:nvGrpSpPr>
        <p:grpSpPr>
          <a:xfrm>
            <a:off x="5730250" y="990600"/>
            <a:ext cx="3049367" cy="4876800"/>
            <a:chOff x="5596606" y="990600"/>
            <a:chExt cx="3049367" cy="4876800"/>
          </a:xfrm>
        </p:grpSpPr>
        <p:pic>
          <p:nvPicPr>
            <p:cNvPr id="9" name="Picture 10" descr="Crossing"/>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5596606" y="3581400"/>
              <a:ext cx="3049367" cy="2286000"/>
            </a:xfrm>
            <a:prstGeom prst="roundRect">
              <a:avLst>
                <a:gd name="adj" fmla="val 3307"/>
              </a:avLst>
            </a:prstGeom>
            <a:ln w="25400">
              <a:solidFill>
                <a:srgbClr val="DA5120"/>
              </a:solidFill>
            </a:ln>
            <a:effectLst/>
            <a:extLst>
              <a:ext uri="{909E8E84-426E-40DD-AFC4-6F175D3DCCD1}">
                <a14:hiddenFill xmlns:a14="http://schemas.microsoft.com/office/drawing/2010/main">
                  <a:solidFill>
                    <a:srgbClr val="FFFFFF"/>
                  </a:solidFill>
                </a14:hiddenFill>
              </a:ext>
            </a:extLst>
          </p:spPr>
        </p:pic>
        <p:pic>
          <p:nvPicPr>
            <p:cNvPr id="11" name="Picture 4" descr="Boyle Heights III 026"/>
            <p:cNvPicPr>
              <a:picLocks noChangeAspect="1" noChangeArrowheads="1"/>
            </p:cNvPicPr>
            <p:nvPr/>
          </p:nvPicPr>
          <p:blipFill>
            <a:blip r:embed="rId3">
              <a:lum/>
              <a:extLst>
                <a:ext uri="{28A0092B-C50C-407E-A947-70E740481C1C}">
                  <a14:useLocalDpi xmlns:a14="http://schemas.microsoft.com/office/drawing/2010/main" val="0"/>
                </a:ext>
              </a:extLst>
            </a:blip>
            <a:stretch>
              <a:fillRect/>
            </a:stretch>
          </p:blipFill>
          <p:spPr bwMode="auto">
            <a:xfrm>
              <a:off x="5596606" y="990600"/>
              <a:ext cx="3049367" cy="2286000"/>
            </a:xfrm>
            <a:prstGeom prst="roundRect">
              <a:avLst>
                <a:gd name="adj" fmla="val 3307"/>
              </a:avLst>
            </a:prstGeom>
            <a:ln w="25400">
              <a:solidFill>
                <a:srgbClr val="DA5120"/>
              </a:solidFill>
            </a:ln>
            <a:effectLst/>
            <a:extLst>
              <a:ext uri="{909E8E84-426E-40DD-AFC4-6F175D3DCCD1}">
                <a14:hiddenFill xmlns:a14="http://schemas.microsoft.com/office/drawing/2010/main">
                  <a:solidFill>
                    <a:srgbClr val="FFFFFF"/>
                  </a:solidFill>
                </a14:hiddenFill>
              </a:ext>
            </a:extLst>
          </p:spPr>
        </p:pic>
      </p:grpSp>
      <p:pic>
        <p:nvPicPr>
          <p:cNvPr id="10" name="Picture 2" descr="Island Circle blvd mother &amp; daughter xing 2nd half"/>
          <p:cNvPicPr>
            <a:picLocks noChangeArrowheads="1"/>
          </p:cNvPicPr>
          <p:nvPr/>
        </p:nvPicPr>
        <p:blipFill>
          <a:blip r:embed="rId4">
            <a:lum/>
            <a:extLst>
              <a:ext uri="{28A0092B-C50C-407E-A947-70E740481C1C}">
                <a14:useLocalDpi xmlns:a14="http://schemas.microsoft.com/office/drawing/2010/main" val="0"/>
              </a:ext>
            </a:extLst>
          </a:blip>
          <a:stretch>
            <a:fillRect/>
          </a:stretch>
        </p:blipFill>
        <p:spPr bwMode="auto">
          <a:xfrm>
            <a:off x="364384" y="990600"/>
            <a:ext cx="3054096" cy="2286000"/>
          </a:xfrm>
          <a:prstGeom prst="roundRect">
            <a:avLst>
              <a:gd name="adj" fmla="val 3307"/>
            </a:avLst>
          </a:prstGeom>
          <a:ln w="25400">
            <a:solidFill>
              <a:srgbClr val="DA5120"/>
            </a:solidFill>
          </a:ln>
          <a:effectLst/>
          <a:extLst>
            <a:ext uri="{909E8E84-426E-40DD-AFC4-6F175D3DCCD1}">
              <a14:hiddenFill xmlns:a14="http://schemas.microsoft.com/office/drawing/2010/main">
                <a:solidFill>
                  <a:srgbClr val="FFFFFF"/>
                </a:solidFill>
              </a14:hiddenFill>
            </a:ext>
          </a:extLst>
        </p:spPr>
      </p:pic>
      <p:pic>
        <p:nvPicPr>
          <p:cNvPr id="12" name="Picture 7" descr="000C3E3A-E952-1C34-80BD80D21AC3FE77"/>
          <p:cNvPicPr>
            <a:picLocks noChangeArrowheads="1"/>
          </p:cNvPicPr>
          <p:nvPr/>
        </p:nvPicPr>
        <p:blipFill>
          <a:blip r:embed="rId5">
            <a:lum/>
            <a:extLst>
              <a:ext uri="{28A0092B-C50C-407E-A947-70E740481C1C}">
                <a14:useLocalDpi xmlns:a14="http://schemas.microsoft.com/office/drawing/2010/main" val="0"/>
              </a:ext>
            </a:extLst>
          </a:blip>
          <a:stretch>
            <a:fillRect/>
          </a:stretch>
        </p:blipFill>
        <p:spPr bwMode="auto">
          <a:xfrm>
            <a:off x="364383" y="3581400"/>
            <a:ext cx="3054096" cy="2286000"/>
          </a:xfrm>
          <a:prstGeom prst="roundRect">
            <a:avLst>
              <a:gd name="adj" fmla="val 3307"/>
            </a:avLst>
          </a:prstGeom>
          <a:ln w="25400">
            <a:solidFill>
              <a:srgbClr val="DA5120"/>
            </a:solidFill>
          </a:ln>
          <a:effectLst/>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3625104" y="1520114"/>
            <a:ext cx="1898522" cy="3817772"/>
          </a:xfrm>
          <a:prstGeom prst="roundRect">
            <a:avLst>
              <a:gd name="adj" fmla="val 4755"/>
            </a:avLst>
          </a:prstGeom>
          <a:gradFill flip="none" rotWithShape="1">
            <a:gsLst>
              <a:gs pos="0">
                <a:srgbClr val="DA5120"/>
              </a:gs>
              <a:gs pos="100000">
                <a:srgbClr val="E78E23"/>
              </a:gs>
            </a:gsLst>
            <a:lin ang="16200000" scaled="0"/>
            <a:tileRect/>
          </a:gradFill>
          <a:ln w="25400">
            <a:solidFill>
              <a:srgbClr val="DA51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80"/>
              </a:lnSpc>
            </a:pPr>
            <a:r>
              <a:rPr lang="en-US" sz="2400" smtClean="0">
                <a:solidFill>
                  <a:schemeClr val="bg1"/>
                </a:solidFill>
                <a:latin typeface="ITC Franklin Gothic Std Bk Cd"/>
                <a:cs typeface="ITC Franklin Gothic Std Bk Cd"/>
              </a:rPr>
              <a:t>Los cruces de calles pueden </a:t>
            </a:r>
            <a:r>
              <a:rPr lang="en-US" sz="2400" b="1" i="1" smtClean="0">
                <a:solidFill>
                  <a:schemeClr val="bg1"/>
                </a:solidFill>
                <a:latin typeface="ITC Franklin Gothic Std Bk Cd"/>
                <a:cs typeface="ITC Franklin Gothic Std Bk Cd"/>
              </a:rPr>
              <a:t>pintarse</a:t>
            </a:r>
            <a:r>
              <a:rPr lang="en-US" sz="2400" smtClean="0">
                <a:solidFill>
                  <a:schemeClr val="bg1"/>
                </a:solidFill>
                <a:latin typeface="ITC Franklin Gothic Std Bk Cd"/>
                <a:cs typeface="ITC Franklin Gothic Std Bk Cd"/>
              </a:rPr>
              <a:t> para una mayor visibilidad o </a:t>
            </a:r>
            <a:r>
              <a:rPr lang="en-US" sz="2400" b="1" i="1" smtClean="0">
                <a:solidFill>
                  <a:schemeClr val="bg1"/>
                </a:solidFill>
                <a:latin typeface="ITC Franklin Gothic Std Bk Cd"/>
                <a:cs typeface="ITC Franklin Gothic Std Bk Cd"/>
              </a:rPr>
              <a:t>decorarse y texturizarse</a:t>
            </a:r>
            <a:r>
              <a:rPr lang="en-US" sz="2400" smtClean="0">
                <a:solidFill>
                  <a:schemeClr val="bg1"/>
                </a:solidFill>
                <a:latin typeface="ITC Franklin Gothic Std Bk Cd"/>
                <a:cs typeface="ITC Franklin Gothic Std Bk Cd"/>
              </a:rPr>
              <a:t> con ladrillo o concreto prensado</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8" descr="Oceansideraisedxwalk"/>
          <p:cNvPicPr>
            <a:picLocks noChangeAspect="1" noChangeArrowheads="1"/>
          </p:cNvPicPr>
          <p:nvPr/>
        </p:nvPicPr>
        <p:blipFill>
          <a:blip r:embed="rId2" cstate="print">
            <a:lum/>
            <a:extLst>
              <a:ext uri="{28A0092B-C50C-407E-A947-70E740481C1C}">
                <a14:useLocalDpi xmlns:a14="http://schemas.microsoft.com/office/drawing/2010/main" val="0"/>
              </a:ext>
            </a:extLst>
          </a:blip>
          <a:stretch>
            <a:fillRect/>
          </a:stretch>
        </p:blipFill>
        <p:spPr bwMode="auto">
          <a:xfrm>
            <a:off x="425800" y="1059997"/>
            <a:ext cx="3987889" cy="2990916"/>
          </a:xfrm>
          <a:prstGeom prst="roundRect">
            <a:avLst>
              <a:gd name="adj" fmla="val 3307"/>
            </a:avLst>
          </a:prstGeom>
          <a:ln w="25400">
            <a:solidFill>
              <a:srgbClr val="0098BA"/>
            </a:solidFill>
          </a:ln>
          <a:effectLst/>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smtClean="0">
                <a:solidFill>
                  <a:schemeClr val="bg1"/>
                </a:solidFill>
                <a:latin typeface="Berthold City Bold"/>
                <a:cs typeface="Berthold City Bold"/>
              </a:rPr>
              <a:t>Paso 2: Cruces de calles seguros y fáciles</a:t>
            </a:r>
            <a:endParaRPr lang="en-US" sz="2700" kern="0" cap="all" spc="15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684A58C7-8E72-BC4F-9938-9CDC1576D59F}" type="slidenum">
              <a:rPr kumimoji="0" lang="en-US" sz="1125" b="0" i="0" u="none" strike="noStrike" kern="1200" cap="none" spc="0" normalizeH="0" baseline="0" noProof="0" smtClean="0">
                <a:ln>
                  <a:noFill/>
                </a:ln>
                <a:solidFill>
                  <a:schemeClr val="tx1"/>
                </a:solidFill>
                <a:effectLst/>
                <a:uLnTx/>
                <a:uFillTx/>
                <a:latin typeface="Capitals"/>
                <a:ea typeface="+mn-ea"/>
                <a:cs typeface="Capitals"/>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0" lang="en-US" sz="1125" b="0" i="0" u="none" strike="noStrike" kern="1200" cap="none" spc="0" normalizeH="0" baseline="0" noProof="0" dirty="0" smtClean="0">
              <a:ln>
                <a:noFill/>
              </a:ln>
              <a:solidFill>
                <a:schemeClr val="tx1"/>
              </a:solidFill>
              <a:effectLst/>
              <a:uLnTx/>
              <a:uFillTx/>
              <a:latin typeface="Capitals"/>
              <a:ea typeface="+mn-ea"/>
              <a:cs typeface="Capitals"/>
            </a:endParaRPr>
          </a:p>
        </p:txBody>
      </p:sp>
      <p:pic>
        <p:nvPicPr>
          <p:cNvPr id="13" name="Picture 4" descr="raisedcrosswalk3"/>
          <p:cNvPicPr>
            <a:picLocks noChangeAspect="1" noChangeArrowheads="1"/>
          </p:cNvPicPr>
          <p:nvPr/>
        </p:nvPicPr>
        <p:blipFill>
          <a:blip r:embed="rId3">
            <a:lum/>
            <a:extLst>
              <a:ext uri="{28A0092B-C50C-407E-A947-70E740481C1C}">
                <a14:useLocalDpi xmlns:a14="http://schemas.microsoft.com/office/drawing/2010/main" val="0"/>
              </a:ext>
            </a:extLst>
          </a:blip>
          <a:stretch>
            <a:fillRect/>
          </a:stretch>
        </p:blipFill>
        <p:spPr bwMode="auto">
          <a:xfrm>
            <a:off x="4737893" y="2733133"/>
            <a:ext cx="3980307" cy="2990916"/>
          </a:xfrm>
          <a:prstGeom prst="roundRect">
            <a:avLst>
              <a:gd name="adj" fmla="val 3307"/>
            </a:avLst>
          </a:prstGeom>
          <a:ln w="25400">
            <a:solidFill>
              <a:srgbClr val="0098BA"/>
            </a:solidFill>
          </a:ln>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810791" y="1202418"/>
            <a:ext cx="3834512" cy="1383712"/>
          </a:xfrm>
          <a:prstGeom prst="rect">
            <a:avLst/>
          </a:prstGeom>
          <a:noFill/>
        </p:spPr>
        <p:txBody>
          <a:bodyPr wrap="square" rtlCol="0" anchor="ctr">
            <a:spAutoFit/>
          </a:bodyPr>
          <a:lstStyle/>
          <a:p>
            <a:pPr algn="ctr">
              <a:lnSpc>
                <a:spcPts val="3220"/>
              </a:lnSpc>
            </a:pPr>
            <a:r>
              <a:rPr lang="en-US" sz="3600" smtClean="0">
                <a:solidFill>
                  <a:srgbClr val="0098BA"/>
                </a:solidFill>
                <a:latin typeface="Capitals"/>
                <a:cs typeface="Capitals"/>
              </a:rPr>
              <a:t>Cruce de peatones elevado</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smtClean="0">
                <a:solidFill>
                  <a:schemeClr val="bg1"/>
                </a:solidFill>
                <a:latin typeface="Berthold City Bold"/>
                <a:cs typeface="Berthold City Bold"/>
              </a:rPr>
              <a:t>Paso 2: Cruces de calles seguros y fáciles</a:t>
            </a:r>
            <a:endParaRPr lang="en-US" sz="2700" kern="0" cap="all" spc="15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684A58C7-8E72-BC4F-9938-9CDC1576D59F}" type="slidenum">
              <a:rPr kumimoji="0" lang="en-US" sz="1125" b="0" i="0" u="none" strike="noStrike" kern="1200" cap="none" spc="0" normalizeH="0" baseline="0" noProof="0" smtClean="0">
                <a:ln>
                  <a:noFill/>
                </a:ln>
                <a:solidFill>
                  <a:schemeClr val="tx1"/>
                </a:solidFill>
                <a:effectLst/>
                <a:uLnTx/>
                <a:uFillTx/>
                <a:latin typeface="Capitals"/>
                <a:ea typeface="+mn-ea"/>
                <a:cs typeface="Capitals"/>
              </a:rPr>
              <a:pPr marL="0" marR="0" lvl="0" indent="0" algn="ctr" defTabSz="457200" rtl="0" eaLnBrk="1" fontAlgn="auto" latinLnBrk="0" hangingPunct="1">
                <a:lnSpc>
                  <a:spcPct val="100000"/>
                </a:lnSpc>
                <a:spcBef>
                  <a:spcPts val="0"/>
                </a:spcBef>
                <a:spcAft>
                  <a:spcPts val="0"/>
                </a:spcAft>
                <a:buClrTx/>
                <a:buSzTx/>
                <a:buFontTx/>
                <a:buNone/>
                <a:tabLst/>
                <a:defRPr/>
              </a:pPr>
              <a:t>26</a:t>
            </a:fld>
            <a:endParaRPr kumimoji="0" lang="en-US" sz="1125" b="0" i="0" u="none" strike="noStrike" kern="1200" cap="none" spc="0" normalizeH="0" baseline="0" noProof="0" dirty="0" smtClean="0">
              <a:ln>
                <a:noFill/>
              </a:ln>
              <a:solidFill>
                <a:schemeClr val="tx1"/>
              </a:solidFill>
              <a:effectLst/>
              <a:uLnTx/>
              <a:uFillTx/>
              <a:latin typeface="Capitals"/>
              <a:ea typeface="+mn-ea"/>
              <a:cs typeface="Capitals"/>
            </a:endParaRPr>
          </a:p>
        </p:txBody>
      </p:sp>
      <p:sp>
        <p:nvSpPr>
          <p:cNvPr id="17" name="TextBox 16"/>
          <p:cNvSpPr txBox="1"/>
          <p:nvPr/>
        </p:nvSpPr>
        <p:spPr>
          <a:xfrm>
            <a:off x="521434" y="1629642"/>
            <a:ext cx="3238207" cy="601447"/>
          </a:xfrm>
          <a:prstGeom prst="rect">
            <a:avLst/>
          </a:prstGeom>
          <a:noFill/>
        </p:spPr>
        <p:txBody>
          <a:bodyPr wrap="square" rtlCol="0">
            <a:spAutoFit/>
          </a:bodyPr>
          <a:lstStyle/>
          <a:p>
            <a:pPr marL="457200" indent="-457200" algn="ctr">
              <a:lnSpc>
                <a:spcPts val="3920"/>
              </a:lnSpc>
            </a:pPr>
            <a:r>
              <a:rPr lang="en-US" sz="3600" smtClean="0">
                <a:solidFill>
                  <a:srgbClr val="3E2716"/>
                </a:solidFill>
                <a:latin typeface="Capitals"/>
                <a:cs typeface="Capitals"/>
              </a:rPr>
              <a:t>Islas</a:t>
            </a:r>
            <a:endParaRPr lang="en-US" dirty="0">
              <a:solidFill>
                <a:srgbClr val="3E2716"/>
              </a:solidFill>
            </a:endParaRPr>
          </a:p>
        </p:txBody>
      </p:sp>
      <p:pic>
        <p:nvPicPr>
          <p:cNvPr id="9" name="Picture 3" descr="0001D621-E7A0-1C34-80BD80D21AC3FE77"/>
          <p:cNvPicPr>
            <a:picLocks noChangeAspect="1" noChangeArrowheads="1"/>
          </p:cNvPicPr>
          <p:nvPr/>
        </p:nvPicPr>
        <p:blipFill>
          <a:blip r:embed="rId2">
            <a:lum/>
            <a:extLst>
              <a:ext uri="{28A0092B-C50C-407E-A947-70E740481C1C}">
                <a14:useLocalDpi xmlns:a14="http://schemas.microsoft.com/office/drawing/2010/main" val="0"/>
              </a:ext>
            </a:extLst>
          </a:blip>
          <a:srcRect l="24347" t="9215" r="4022" b="1648"/>
          <a:stretch>
            <a:fillRect/>
          </a:stretch>
        </p:blipFill>
        <p:spPr bwMode="auto">
          <a:xfrm>
            <a:off x="4686138" y="1029809"/>
            <a:ext cx="3298613" cy="2743200"/>
          </a:xfrm>
          <a:prstGeom prst="roundRect">
            <a:avLst>
              <a:gd name="adj" fmla="val 3307"/>
            </a:avLst>
          </a:prstGeom>
          <a:ln w="25400">
            <a:solidFill>
              <a:srgbClr val="3E2716"/>
            </a:solidFill>
          </a:ln>
          <a:effectLst/>
          <a:extLst>
            <a:ext uri="{909E8E84-426E-40DD-AFC4-6F175D3DCCD1}">
              <a14:hiddenFill xmlns:a14="http://schemas.microsoft.com/office/drawing/2010/main">
                <a:solidFill>
                  <a:srgbClr val="FFFFFF"/>
                </a:solidFill>
              </a14:hiddenFill>
            </a:ext>
          </a:extLst>
        </p:spPr>
      </p:pic>
      <p:pic>
        <p:nvPicPr>
          <p:cNvPr id="10" name="Picture 5" descr="00069400-E853-1C34-80BD80D21AC3FE77"/>
          <p:cNvPicPr>
            <a:picLocks noChangeAspect="1" noChangeArrowheads="1"/>
          </p:cNvPicPr>
          <p:nvPr/>
        </p:nvPicPr>
        <p:blipFill>
          <a:blip r:embed="rId3">
            <a:lum/>
            <a:extLst>
              <a:ext uri="{28A0092B-C50C-407E-A947-70E740481C1C}">
                <a14:useLocalDpi xmlns:a14="http://schemas.microsoft.com/office/drawing/2010/main" val="0"/>
              </a:ext>
            </a:extLst>
          </a:blip>
          <a:srcRect l="10239" t="9087" r="7559"/>
          <a:stretch>
            <a:fillRect/>
          </a:stretch>
        </p:blipFill>
        <p:spPr bwMode="auto">
          <a:xfrm>
            <a:off x="490087" y="3084992"/>
            <a:ext cx="3300901" cy="2743200"/>
          </a:xfrm>
          <a:prstGeom prst="roundRect">
            <a:avLst>
              <a:gd name="adj" fmla="val 3307"/>
            </a:avLst>
          </a:prstGeom>
          <a:ln w="25400">
            <a:solidFill>
              <a:srgbClr val="3E2716"/>
            </a:solidFill>
          </a:ln>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4016976" y="4195657"/>
            <a:ext cx="4636937" cy="1088332"/>
          </a:xfrm>
          <a:prstGeom prst="rect">
            <a:avLst/>
          </a:prstGeom>
        </p:spPr>
        <p:txBody>
          <a:bodyPr wrap="square">
            <a:spAutoFit/>
          </a:bodyPr>
          <a:lstStyle/>
          <a:p>
            <a:pPr marL="274320" lvl="1" indent="-274320">
              <a:lnSpc>
                <a:spcPts val="2620"/>
              </a:lnSpc>
              <a:buClr>
                <a:schemeClr val="tx1"/>
              </a:buClr>
              <a:buFont typeface="Arial"/>
              <a:buChar char="•"/>
              <a:defRPr/>
            </a:pPr>
            <a:r>
              <a:rPr lang="en-US" sz="2000" smtClean="0">
                <a:ea typeface="ＭＳ Ｐゴシック" pitchFamily="34" charset="-128"/>
              </a:rPr>
              <a:t>Acortan la distancia de cruce</a:t>
            </a:r>
          </a:p>
          <a:p>
            <a:pPr marL="274320" lvl="1" indent="-274320">
              <a:lnSpc>
                <a:spcPts val="2620"/>
              </a:lnSpc>
              <a:buClr>
                <a:schemeClr val="tx1"/>
              </a:buClr>
              <a:buFont typeface="Arial"/>
              <a:buChar char="•"/>
              <a:defRPr/>
            </a:pPr>
            <a:r>
              <a:rPr lang="en-US" sz="2000" smtClean="0">
                <a:ea typeface="ＭＳ Ｐゴシック" pitchFamily="34" charset="-128"/>
              </a:rPr>
              <a:t>Le ofrecen refugio a los peatones</a:t>
            </a:r>
          </a:p>
          <a:p>
            <a:pPr marL="274320" lvl="1" indent="-274320">
              <a:lnSpc>
                <a:spcPts val="2620"/>
              </a:lnSpc>
              <a:buClr>
                <a:schemeClr val="tx1"/>
              </a:buClr>
              <a:buFont typeface="Arial"/>
              <a:buChar char="•"/>
              <a:defRPr/>
            </a:pPr>
            <a:r>
              <a:rPr lang="en-US" sz="2000" smtClean="0">
                <a:ea typeface="ＭＳ Ｐゴシック" pitchFamily="34" charset="-128"/>
              </a:rPr>
              <a:t>Pueden disminuir la velocidad del tráfico</a:t>
            </a:r>
          </a:p>
        </p:txBody>
      </p:sp>
      <p:sp>
        <p:nvSpPr>
          <p:cNvPr id="11" name="Oval 10"/>
          <p:cNvSpPr/>
          <p:nvPr/>
        </p:nvSpPr>
        <p:spPr>
          <a:xfrm>
            <a:off x="5096291" y="1261985"/>
            <a:ext cx="776578" cy="776578"/>
          </a:xfrm>
          <a:prstGeom prst="ellipse">
            <a:avLst/>
          </a:prstGeom>
          <a:noFill/>
          <a:ln w="25400">
            <a:solidFill>
              <a:srgbClr val="CD09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714160" y="1787817"/>
            <a:ext cx="1067796" cy="1067796"/>
          </a:xfrm>
          <a:prstGeom prst="ellipse">
            <a:avLst/>
          </a:prstGeom>
          <a:noFill/>
          <a:ln w="25400">
            <a:solidFill>
              <a:srgbClr val="CD09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smtClean="0">
                <a:solidFill>
                  <a:schemeClr val="bg1"/>
                </a:solidFill>
                <a:latin typeface="Berthold City Bold"/>
                <a:cs typeface="Berthold City Bold"/>
              </a:rPr>
              <a:t>Paso 2: Cruces de calles seguros y fáciles</a:t>
            </a:r>
            <a:endParaRPr lang="en-US" sz="2700" kern="0" cap="all" spc="15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684A58C7-8E72-BC4F-9938-9CDC1576D59F}" type="slidenum">
              <a:rPr kumimoji="0" lang="en-US" sz="1125" b="0" i="0" u="none" strike="noStrike" kern="1200" cap="none" spc="0" normalizeH="0" baseline="0" noProof="0" smtClean="0">
                <a:ln>
                  <a:noFill/>
                </a:ln>
                <a:solidFill>
                  <a:schemeClr val="tx1"/>
                </a:solidFill>
                <a:effectLst/>
                <a:uLnTx/>
                <a:uFillTx/>
                <a:latin typeface="Capitals"/>
                <a:ea typeface="+mn-ea"/>
                <a:cs typeface="Capitals"/>
              </a:rPr>
              <a:pPr marL="0" marR="0" lvl="0" indent="0" algn="ctr" defTabSz="457200" rtl="0" eaLnBrk="1" fontAlgn="auto" latinLnBrk="0" hangingPunct="1">
                <a:lnSpc>
                  <a:spcPct val="100000"/>
                </a:lnSpc>
                <a:spcBef>
                  <a:spcPts val="0"/>
                </a:spcBef>
                <a:spcAft>
                  <a:spcPts val="0"/>
                </a:spcAft>
                <a:buClrTx/>
                <a:buSzTx/>
                <a:buFontTx/>
                <a:buNone/>
                <a:tabLst/>
                <a:defRPr/>
              </a:pPr>
              <a:t>27</a:t>
            </a:fld>
            <a:endParaRPr kumimoji="0" lang="en-US" sz="1125" b="0" i="0" u="none" strike="noStrike" kern="1200" cap="none" spc="0" normalizeH="0" baseline="0" noProof="0" dirty="0" smtClean="0">
              <a:ln>
                <a:noFill/>
              </a:ln>
              <a:solidFill>
                <a:schemeClr val="tx1"/>
              </a:solidFill>
              <a:effectLst/>
              <a:uLnTx/>
              <a:uFillTx/>
              <a:latin typeface="Capitals"/>
              <a:ea typeface="+mn-ea"/>
              <a:cs typeface="Capitals"/>
            </a:endParaRPr>
          </a:p>
        </p:txBody>
      </p:sp>
      <p:sp>
        <p:nvSpPr>
          <p:cNvPr id="17" name="TextBox 16"/>
          <p:cNvSpPr txBox="1"/>
          <p:nvPr/>
        </p:nvSpPr>
        <p:spPr>
          <a:xfrm>
            <a:off x="477271" y="924959"/>
            <a:ext cx="5039665" cy="583493"/>
          </a:xfrm>
          <a:prstGeom prst="rect">
            <a:avLst/>
          </a:prstGeom>
          <a:noFill/>
        </p:spPr>
        <p:txBody>
          <a:bodyPr wrap="square" rtlCol="0">
            <a:spAutoFit/>
          </a:bodyPr>
          <a:lstStyle/>
          <a:p>
            <a:pPr algn="ctr">
              <a:lnSpc>
                <a:spcPts val="3920"/>
              </a:lnSpc>
            </a:pPr>
            <a:r>
              <a:rPr lang="en-US" sz="2900" dirty="0" smtClean="0">
                <a:solidFill>
                  <a:srgbClr val="791344"/>
                </a:solidFill>
                <a:latin typeface="Capitals"/>
                <a:cs typeface="Capitals"/>
              </a:rPr>
              <a:t>Extensiones del cordón</a:t>
            </a:r>
          </a:p>
        </p:txBody>
      </p:sp>
      <p:sp>
        <p:nvSpPr>
          <p:cNvPr id="12" name="Rectangle 11"/>
          <p:cNvSpPr/>
          <p:nvPr/>
        </p:nvSpPr>
        <p:spPr>
          <a:xfrm>
            <a:off x="440298" y="1599574"/>
            <a:ext cx="5020702" cy="1483740"/>
          </a:xfrm>
          <a:prstGeom prst="rect">
            <a:avLst/>
          </a:prstGeom>
        </p:spPr>
        <p:txBody>
          <a:bodyPr wrap="square">
            <a:spAutoFit/>
          </a:bodyPr>
          <a:lstStyle/>
          <a:p>
            <a:pPr marL="365760" lvl="1" indent="-365760">
              <a:lnSpc>
                <a:spcPts val="2100"/>
              </a:lnSpc>
              <a:spcAft>
                <a:spcPts val="1200"/>
              </a:spcAft>
              <a:buClr>
                <a:schemeClr val="tx1"/>
              </a:buClr>
              <a:buFont typeface="Arial"/>
              <a:buChar char="•"/>
              <a:defRPr/>
            </a:pPr>
            <a:r>
              <a:rPr lang="en-US" sz="2000" dirty="0" smtClean="0">
                <a:ea typeface="ＭＳ Ｐゴシック" pitchFamily="34" charset="-128"/>
              </a:rPr>
              <a:t>Acortan las distancias de cruce</a:t>
            </a:r>
          </a:p>
          <a:p>
            <a:pPr marL="365760" lvl="1" indent="-365760">
              <a:lnSpc>
                <a:spcPts val="2100"/>
              </a:lnSpc>
              <a:spcAft>
                <a:spcPts val="1200"/>
              </a:spcAft>
              <a:buClr>
                <a:schemeClr val="tx1"/>
              </a:buClr>
              <a:buFont typeface="Arial"/>
              <a:buChar char="•"/>
              <a:defRPr/>
            </a:pPr>
            <a:r>
              <a:rPr lang="en-US" sz="2000" dirty="0" smtClean="0">
                <a:ea typeface="ＭＳ Ｐゴシック" pitchFamily="34" charset="-128"/>
              </a:rPr>
              <a:t>Los conductores pueden ver a los peatones</a:t>
            </a:r>
          </a:p>
          <a:p>
            <a:pPr marL="365760" lvl="1" indent="-365760">
              <a:lnSpc>
                <a:spcPts val="2100"/>
              </a:lnSpc>
              <a:spcAft>
                <a:spcPts val="1200"/>
              </a:spcAft>
              <a:buClr>
                <a:schemeClr val="tx1"/>
              </a:buClr>
              <a:buFont typeface="Arial"/>
              <a:buChar char="•"/>
              <a:defRPr/>
            </a:pPr>
            <a:r>
              <a:rPr lang="en-US" sz="2000" dirty="0" smtClean="0">
                <a:ea typeface="ＭＳ Ｐゴシック" pitchFamily="34" charset="-128"/>
              </a:rPr>
              <a:t>Disminuyen la velocidad de los autos en </a:t>
            </a:r>
            <a:br>
              <a:rPr lang="en-US" sz="2000" dirty="0" smtClean="0">
                <a:ea typeface="ＭＳ Ｐゴシック" pitchFamily="34" charset="-128"/>
              </a:rPr>
            </a:br>
            <a:r>
              <a:rPr lang="en-US" sz="2000" dirty="0" smtClean="0">
                <a:ea typeface="ＭＳ Ｐゴシック" pitchFamily="34" charset="-128"/>
              </a:rPr>
              <a:t>los cruceros de las calles</a:t>
            </a:r>
          </a:p>
        </p:txBody>
      </p:sp>
      <p:pic>
        <p:nvPicPr>
          <p:cNvPr id="11" name="Picture 4" descr="ACFNGI0EbyIa"/>
          <p:cNvPicPr>
            <a:picLocks noChangeAspect="1" noChangeArrowheads="1"/>
          </p:cNvPicPr>
          <p:nvPr/>
        </p:nvPicPr>
        <p:blipFill>
          <a:blip r:embed="rId2">
            <a:lum/>
            <a:extLst>
              <a:ext uri="{28A0092B-C50C-407E-A947-70E740481C1C}">
                <a14:useLocalDpi xmlns:a14="http://schemas.microsoft.com/office/drawing/2010/main" val="0"/>
              </a:ext>
            </a:extLst>
          </a:blip>
          <a:srcRect l="3695"/>
          <a:stretch>
            <a:fillRect/>
          </a:stretch>
        </p:blipFill>
        <p:spPr bwMode="auto">
          <a:xfrm>
            <a:off x="5821240" y="883608"/>
            <a:ext cx="2784299" cy="1924672"/>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pic>
        <p:nvPicPr>
          <p:cNvPr id="13" name="Picture 2" descr="Y:\Resources\Photos\bulbout2.jpg"/>
          <p:cNvPicPr>
            <a:picLocks noChangeAspect="1" noChangeArrowheads="1"/>
          </p:cNvPicPr>
          <p:nvPr/>
        </p:nvPicPr>
        <p:blipFill>
          <a:blip r:embed="rId3">
            <a:lum/>
            <a:extLst>
              <a:ext uri="{28A0092B-C50C-407E-A947-70E740481C1C}">
                <a14:useLocalDpi xmlns:a14="http://schemas.microsoft.com/office/drawing/2010/main" val="0"/>
              </a:ext>
            </a:extLst>
          </a:blip>
          <a:stretch>
            <a:fillRect/>
          </a:stretch>
        </p:blipFill>
        <p:spPr bwMode="auto">
          <a:xfrm>
            <a:off x="4762639" y="3077250"/>
            <a:ext cx="3842900" cy="2887665"/>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pic>
        <p:nvPicPr>
          <p:cNvPr id="14" name="Picture 7" descr="1"/>
          <p:cNvPicPr>
            <a:picLocks noChangeAspect="1" noChangeArrowheads="1"/>
          </p:cNvPicPr>
          <p:nvPr/>
        </p:nvPicPr>
        <p:blipFill>
          <a:blip r:embed="rId4">
            <a:lum/>
            <a:extLst>
              <a:ext uri="{28A0092B-C50C-407E-A947-70E740481C1C}">
                <a14:useLocalDpi xmlns:a14="http://schemas.microsoft.com/office/drawing/2010/main" val="0"/>
              </a:ext>
            </a:extLst>
          </a:blip>
          <a:stretch>
            <a:fillRect/>
          </a:stretch>
        </p:blipFill>
        <p:spPr bwMode="auto">
          <a:xfrm>
            <a:off x="578410" y="3850156"/>
            <a:ext cx="3570603" cy="2114759"/>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bg1"/>
                </a:solidFill>
                <a:latin typeface="Berthold City Bold"/>
                <a:cs typeface="Berthold City Bold"/>
              </a:rPr>
              <a:t>Paso 3: Reducir la velocidad de los autos</a:t>
            </a:r>
            <a:endParaRPr lang="en-US" sz="2400" kern="0" cap="all" spc="15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684A58C7-8E72-BC4F-9938-9CDC1576D59F}" type="slidenum">
              <a:rPr kumimoji="0" lang="en-US" sz="1125" b="0" i="0" u="none" strike="noStrike" kern="1200" cap="none" spc="0" normalizeH="0" baseline="0" noProof="0" smtClean="0">
                <a:ln>
                  <a:noFill/>
                </a:ln>
                <a:solidFill>
                  <a:schemeClr val="tx1"/>
                </a:solidFill>
                <a:effectLst/>
                <a:uLnTx/>
                <a:uFillTx/>
                <a:latin typeface="Capitals"/>
                <a:ea typeface="+mn-ea"/>
                <a:cs typeface="Capitals"/>
              </a:rPr>
              <a:pPr marL="0" marR="0" lvl="0" indent="0" algn="ctr" defTabSz="457200" rtl="0" eaLnBrk="1" fontAlgn="auto" latinLnBrk="0" hangingPunct="1">
                <a:lnSpc>
                  <a:spcPct val="100000"/>
                </a:lnSpc>
                <a:spcBef>
                  <a:spcPts val="0"/>
                </a:spcBef>
                <a:spcAft>
                  <a:spcPts val="0"/>
                </a:spcAft>
                <a:buClrTx/>
                <a:buSzTx/>
                <a:buFontTx/>
                <a:buNone/>
                <a:tabLst/>
                <a:defRPr/>
              </a:pPr>
              <a:t>28</a:t>
            </a:fld>
            <a:endParaRPr kumimoji="0" lang="en-US" sz="1125" b="0" i="0" u="none" strike="noStrike" kern="1200" cap="none" spc="0" normalizeH="0" baseline="0" noProof="0" dirty="0" smtClean="0">
              <a:ln>
                <a:noFill/>
              </a:ln>
              <a:solidFill>
                <a:schemeClr val="tx1"/>
              </a:solidFill>
              <a:effectLst/>
              <a:uLnTx/>
              <a:uFillTx/>
              <a:latin typeface="Capitals"/>
              <a:ea typeface="+mn-ea"/>
              <a:cs typeface="Capitals"/>
            </a:endParaRPr>
          </a:p>
        </p:txBody>
      </p:sp>
      <p:graphicFrame>
        <p:nvGraphicFramePr>
          <p:cNvPr id="9" name="Object 2"/>
          <p:cNvGraphicFramePr>
            <a:graphicFrameLocks noChangeAspect="1"/>
          </p:cNvGraphicFramePr>
          <p:nvPr/>
        </p:nvGraphicFramePr>
        <p:xfrm>
          <a:off x="1393548" y="1427806"/>
          <a:ext cx="6356905" cy="4725166"/>
        </p:xfrm>
        <a:graphic>
          <a:graphicData uri="http://schemas.openxmlformats.org/drawingml/2006/chart">
            <c:chart xmlns:c="http://schemas.openxmlformats.org/drawingml/2006/chart" xmlns:r="http://schemas.openxmlformats.org/officeDocument/2006/relationships" r:id="rId2"/>
          </a:graphicData>
        </a:graphic>
      </p:graphicFrame>
      <p:sp>
        <p:nvSpPr>
          <p:cNvPr id="11" name="Rounded Rectangle 10"/>
          <p:cNvSpPr/>
          <p:nvPr/>
        </p:nvSpPr>
        <p:spPr>
          <a:xfrm>
            <a:off x="2471616" y="831736"/>
            <a:ext cx="4200770" cy="457200"/>
          </a:xfrm>
          <a:prstGeom prst="roundRect">
            <a:avLst>
              <a:gd name="adj" fmla="val 18537"/>
            </a:avLst>
          </a:prstGeom>
          <a:gradFill>
            <a:gsLst>
              <a:gs pos="0">
                <a:srgbClr val="DA5120"/>
              </a:gs>
              <a:gs pos="100000">
                <a:srgbClr val="E78E23"/>
              </a:gs>
            </a:gsLst>
          </a:gradFill>
          <a:ln w="25400">
            <a:solidFill>
              <a:srgbClr val="DA51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ITC Franklin Gothic Std Dm Cd"/>
                <a:cs typeface="ITC Franklin Gothic Std Dm Cd"/>
              </a:rPr>
              <a:t>Probabilidad de una lesión fatal</a:t>
            </a:r>
            <a:endParaRPr lang="en-US" sz="2000" dirty="0">
              <a:solidFill>
                <a:schemeClr val="tx1"/>
              </a:solidFill>
              <a:latin typeface="ITC Franklin Gothic Std Dm Cd"/>
              <a:cs typeface="ITC Franklin Gothic Std Dm Cd"/>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bg1"/>
                </a:solidFill>
                <a:latin typeface="Berthold City Bold"/>
                <a:cs typeface="Berthold City Bold"/>
              </a:rPr>
              <a:t>Paso 3: Reducir la velocidad de los autos</a:t>
            </a:r>
            <a:endParaRPr lang="en-US" sz="2400" kern="0" cap="all" spc="15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684A58C7-8E72-BC4F-9938-9CDC1576D59F}" type="slidenum">
              <a:rPr kumimoji="0" lang="en-US" sz="1125" b="0" i="0" u="none" strike="noStrike" kern="1200" cap="none" spc="0" normalizeH="0" baseline="0" noProof="0" smtClean="0">
                <a:ln>
                  <a:noFill/>
                </a:ln>
                <a:solidFill>
                  <a:schemeClr val="tx1"/>
                </a:solidFill>
                <a:effectLst/>
                <a:uLnTx/>
                <a:uFillTx/>
                <a:latin typeface="Capitals"/>
                <a:ea typeface="+mn-ea"/>
                <a:cs typeface="Capitals"/>
              </a:rPr>
              <a:pPr marL="0" marR="0" lvl="0" indent="0" algn="ctr" defTabSz="457200" rtl="0" eaLnBrk="1" fontAlgn="auto" latinLnBrk="0" hangingPunct="1">
                <a:lnSpc>
                  <a:spcPct val="100000"/>
                </a:lnSpc>
                <a:spcBef>
                  <a:spcPts val="0"/>
                </a:spcBef>
                <a:spcAft>
                  <a:spcPts val="0"/>
                </a:spcAft>
                <a:buClrTx/>
                <a:buSzTx/>
                <a:buFontTx/>
                <a:buNone/>
                <a:tabLst/>
                <a:defRPr/>
              </a:pPr>
              <a:t>29</a:t>
            </a:fld>
            <a:endParaRPr kumimoji="0" lang="en-US" sz="1125" b="0" i="0" u="none" strike="noStrike" kern="1200" cap="none" spc="0" normalizeH="0" baseline="0" noProof="0" dirty="0" smtClean="0">
              <a:ln>
                <a:noFill/>
              </a:ln>
              <a:solidFill>
                <a:schemeClr val="tx1"/>
              </a:solidFill>
              <a:effectLst/>
              <a:uLnTx/>
              <a:uFillTx/>
              <a:latin typeface="Capitals"/>
              <a:ea typeface="+mn-ea"/>
              <a:cs typeface="Capitals"/>
            </a:endParaRPr>
          </a:p>
        </p:txBody>
      </p:sp>
      <p:sp>
        <p:nvSpPr>
          <p:cNvPr id="19" name="TextBox 18"/>
          <p:cNvSpPr txBox="1"/>
          <p:nvPr/>
        </p:nvSpPr>
        <p:spPr>
          <a:xfrm>
            <a:off x="587155" y="903907"/>
            <a:ext cx="7868629" cy="1101584"/>
          </a:xfrm>
          <a:prstGeom prst="rect">
            <a:avLst/>
          </a:prstGeom>
          <a:noFill/>
        </p:spPr>
        <p:txBody>
          <a:bodyPr wrap="square" rtlCol="0">
            <a:spAutoFit/>
          </a:bodyPr>
          <a:lstStyle/>
          <a:p>
            <a:pPr marL="457200" indent="-457200" algn="ctr">
              <a:lnSpc>
                <a:spcPts val="3920"/>
              </a:lnSpc>
            </a:pPr>
            <a:r>
              <a:rPr lang="en-US" sz="3600" dirty="0" smtClean="0">
                <a:solidFill>
                  <a:srgbClr val="CD0920"/>
                </a:solidFill>
                <a:latin typeface="Capitals"/>
                <a:cs typeface="Capitals"/>
              </a:rPr>
              <a:t>¿En qué calle se puede manejar más rápido?  </a:t>
            </a:r>
          </a:p>
        </p:txBody>
      </p:sp>
      <p:grpSp>
        <p:nvGrpSpPr>
          <p:cNvPr id="24" name="Group 23"/>
          <p:cNvGrpSpPr/>
          <p:nvPr/>
        </p:nvGrpSpPr>
        <p:grpSpPr>
          <a:xfrm>
            <a:off x="458588" y="2729202"/>
            <a:ext cx="8346056" cy="2719288"/>
            <a:chOff x="174625" y="2400300"/>
            <a:chExt cx="6314585" cy="2057400"/>
          </a:xfrm>
        </p:grpSpPr>
        <p:pic>
          <p:nvPicPr>
            <p:cNvPr id="21" name="Picture 5" descr="TC1driver"/>
            <p:cNvPicPr>
              <a:picLocks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174625" y="2400300"/>
              <a:ext cx="3054096" cy="2057400"/>
            </a:xfrm>
            <a:prstGeom prst="roundRect">
              <a:avLst>
                <a:gd name="adj" fmla="val 3307"/>
              </a:avLst>
            </a:prstGeom>
            <a:ln w="25400">
              <a:solidFill>
                <a:srgbClr val="CD0920"/>
              </a:solidFill>
            </a:ln>
            <a:effectLst/>
            <a:extLst/>
          </p:spPr>
        </p:pic>
        <p:pic>
          <p:nvPicPr>
            <p:cNvPr id="22" name="Picture 6" descr="street3"/>
            <p:cNvPicPr>
              <a:picLocks noChangeAspect="1" noChangeArrowheads="1"/>
            </p:cNvPicPr>
            <p:nvPr/>
          </p:nvPicPr>
          <p:blipFill>
            <a:blip r:embed="rId3">
              <a:lum/>
              <a:extLst>
                <a:ext uri="{28A0092B-C50C-407E-A947-70E740481C1C}">
                  <a14:useLocalDpi xmlns:a14="http://schemas.microsoft.com/office/drawing/2010/main" val="0"/>
                </a:ext>
              </a:extLst>
            </a:blip>
            <a:stretch>
              <a:fillRect/>
            </a:stretch>
          </p:blipFill>
          <p:spPr bwMode="auto">
            <a:xfrm>
              <a:off x="3441210" y="2400300"/>
              <a:ext cx="3048000" cy="2057400"/>
            </a:xfrm>
            <a:prstGeom prst="roundRect">
              <a:avLst>
                <a:gd name="adj" fmla="val 3307"/>
              </a:avLst>
            </a:prstGeom>
            <a:ln w="25400">
              <a:solidFill>
                <a:srgbClr val="CD0920"/>
              </a:solidFill>
            </a:ln>
            <a:effectLst/>
            <a:extLst/>
          </p:spPr>
        </p:pic>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200" smtClean="0">
                <a:solidFill>
                  <a:schemeClr val="bg1"/>
                </a:solidFill>
                <a:latin typeface="Berthold City Bold"/>
                <a:cs typeface="Berthold City Bold"/>
              </a:rPr>
              <a:t>  Repaso de la sesión</a:t>
            </a:r>
            <a:endParaRPr lang="en-US" sz="2700" kern="0" cap="all" spc="20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531352" y="6254496"/>
            <a:ext cx="301752"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smtClean="0">
                <a:ln>
                  <a:noFill/>
                </a:ln>
                <a:solidFill>
                  <a:schemeClr val="tx1"/>
                </a:solidFill>
                <a:effectLst/>
                <a:uLnTx/>
                <a:uFillTx/>
                <a:latin typeface="Capitals"/>
                <a:ea typeface="+mn-ea"/>
                <a:cs typeface="Capitals"/>
              </a:rPr>
              <a:t>3</a:t>
            </a:r>
            <a:endParaRPr kumimoji="0" lang="en-US" sz="1125" b="0" i="0" u="none" strike="noStrike" kern="1200" cap="none" spc="0" normalizeH="0" baseline="0" noProof="0" dirty="0">
              <a:ln>
                <a:noFill/>
              </a:ln>
              <a:solidFill>
                <a:schemeClr val="tx1"/>
              </a:solidFill>
              <a:effectLst/>
              <a:uLnTx/>
              <a:uFillTx/>
              <a:latin typeface="Capitals"/>
              <a:ea typeface="+mn-ea"/>
              <a:cs typeface="Capitals"/>
            </a:endParaRPr>
          </a:p>
        </p:txBody>
      </p:sp>
      <p:sp>
        <p:nvSpPr>
          <p:cNvPr id="23" name="TextBox 22"/>
          <p:cNvSpPr txBox="1"/>
          <p:nvPr/>
        </p:nvSpPr>
        <p:spPr>
          <a:xfrm>
            <a:off x="1035410" y="2140827"/>
            <a:ext cx="7073181" cy="2576346"/>
          </a:xfrm>
          <a:prstGeom prst="rect">
            <a:avLst/>
          </a:prstGeom>
          <a:noFill/>
        </p:spPr>
        <p:txBody>
          <a:bodyPr wrap="square" rtlCol="0">
            <a:spAutoFit/>
          </a:bodyPr>
          <a:lstStyle/>
          <a:p>
            <a:pPr marL="457200" indent="-457200">
              <a:lnSpc>
                <a:spcPts val="3920"/>
              </a:lnSpc>
            </a:pPr>
            <a:r>
              <a:rPr lang="en-US" sz="2800" smtClean="0">
                <a:solidFill>
                  <a:srgbClr val="DEAB43"/>
                </a:solidFill>
                <a:latin typeface="Capitals"/>
                <a:cs typeface="Capitals"/>
              </a:rPr>
              <a:t>Determinantes sociales de salud</a:t>
            </a:r>
          </a:p>
          <a:p>
            <a:pPr marL="822960" lvl="1" indent="-365760">
              <a:lnSpc>
                <a:spcPts val="3920"/>
              </a:lnSpc>
              <a:buFont typeface="Arial"/>
              <a:buChar char="•"/>
            </a:pPr>
            <a:r>
              <a:rPr lang="en-US" sz="2600" smtClean="0">
                <a:ea typeface="ＭＳ Ｐゴシック" pitchFamily="34" charset="-128"/>
              </a:rPr>
              <a:t>Algo de utilidad que aprendió o que recuerde </a:t>
            </a:r>
          </a:p>
          <a:p>
            <a:pPr marL="822960" lvl="1" indent="-365760">
              <a:lnSpc>
                <a:spcPts val="3920"/>
              </a:lnSpc>
              <a:buFont typeface="Arial"/>
              <a:buChar char="•"/>
            </a:pPr>
            <a:r>
              <a:rPr lang="en-US" sz="2600" smtClean="0">
                <a:ea typeface="ＭＳ Ｐゴシック" pitchFamily="34" charset="-128"/>
              </a:rPr>
              <a:t>Una duda que le haya quedado</a:t>
            </a:r>
          </a:p>
          <a:p>
            <a:pPr marL="822960" lvl="1" indent="-365760">
              <a:lnSpc>
                <a:spcPts val="3920"/>
              </a:lnSpc>
              <a:buFont typeface="Arial"/>
              <a:buChar char="•"/>
            </a:pPr>
            <a:r>
              <a:rPr lang="en-US" sz="2600" smtClean="0">
                <a:ea typeface="ＭＳ Ｐゴシック" pitchFamily="34" charset="-128"/>
              </a:rPr>
              <a:t>Una actividad de tarea que haya finalizado</a:t>
            </a:r>
          </a:p>
          <a:p>
            <a:pPr marL="822960" lvl="1" indent="-365760">
              <a:lnSpc>
                <a:spcPts val="3920"/>
              </a:lnSpc>
              <a:buFont typeface="Arial"/>
              <a:buChar char="•"/>
            </a:pPr>
            <a:r>
              <a:rPr lang="en-US" sz="2600" smtClean="0">
                <a:ea typeface="ＭＳ Ｐゴシック" pitchFamily="34" charset="-128"/>
              </a:rPr>
              <a:t>Cosas que cambiaría o mejoraría de la Sesión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bg1"/>
                </a:solidFill>
                <a:latin typeface="Berthold City Bold"/>
                <a:cs typeface="Berthold City Bold"/>
              </a:rPr>
              <a:t>Paso 3: Reducir la velocidad de los autos</a:t>
            </a:r>
            <a:endParaRPr lang="en-US" sz="2400" kern="0" cap="all" spc="15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684A58C7-8E72-BC4F-9938-9CDC1576D59F}" type="slidenum">
              <a:rPr kumimoji="0" lang="en-US" sz="1125" b="0" i="0" u="none" strike="noStrike" kern="1200" cap="none" spc="0" normalizeH="0" baseline="0" noProof="0" smtClean="0">
                <a:ln>
                  <a:noFill/>
                </a:ln>
                <a:solidFill>
                  <a:schemeClr val="tx1"/>
                </a:solidFill>
                <a:effectLst/>
                <a:uLnTx/>
                <a:uFillTx/>
                <a:latin typeface="Capitals"/>
                <a:ea typeface="+mn-ea"/>
                <a:cs typeface="Capitals"/>
              </a:rPr>
              <a:pPr marL="0" marR="0" lvl="0" indent="0" algn="ctr" defTabSz="457200" rtl="0" eaLnBrk="1" fontAlgn="auto" latinLnBrk="0" hangingPunct="1">
                <a:lnSpc>
                  <a:spcPct val="100000"/>
                </a:lnSpc>
                <a:spcBef>
                  <a:spcPts val="0"/>
                </a:spcBef>
                <a:spcAft>
                  <a:spcPts val="0"/>
                </a:spcAft>
                <a:buClrTx/>
                <a:buSzTx/>
                <a:buFontTx/>
                <a:buNone/>
                <a:tabLst/>
                <a:defRPr/>
              </a:pPr>
              <a:t>30</a:t>
            </a:fld>
            <a:endParaRPr kumimoji="0" lang="en-US" sz="1125" b="0" i="0" u="none" strike="noStrike" kern="1200" cap="none" spc="0" normalizeH="0" baseline="0" noProof="0" dirty="0" smtClean="0">
              <a:ln>
                <a:noFill/>
              </a:ln>
              <a:solidFill>
                <a:schemeClr val="tx1"/>
              </a:solidFill>
              <a:effectLst/>
              <a:uLnTx/>
              <a:uFillTx/>
              <a:latin typeface="Capitals"/>
              <a:ea typeface="+mn-ea"/>
              <a:cs typeface="Capitals"/>
            </a:endParaRPr>
          </a:p>
        </p:txBody>
      </p:sp>
      <p:sp>
        <p:nvSpPr>
          <p:cNvPr id="19" name="TextBox 18"/>
          <p:cNvSpPr txBox="1"/>
          <p:nvPr/>
        </p:nvSpPr>
        <p:spPr>
          <a:xfrm>
            <a:off x="369497" y="651477"/>
            <a:ext cx="8405006" cy="1101584"/>
          </a:xfrm>
          <a:prstGeom prst="rect">
            <a:avLst/>
          </a:prstGeom>
          <a:noFill/>
        </p:spPr>
        <p:txBody>
          <a:bodyPr wrap="square" rtlCol="0" anchor="t">
            <a:spAutoFit/>
          </a:bodyPr>
          <a:lstStyle/>
          <a:p>
            <a:pPr marL="457200" indent="-457200" algn="ctr">
              <a:lnSpc>
                <a:spcPts val="3920"/>
              </a:lnSpc>
            </a:pPr>
            <a:r>
              <a:rPr lang="en-US" sz="2000" dirty="0" smtClean="0">
                <a:solidFill>
                  <a:srgbClr val="73B632"/>
                </a:solidFill>
                <a:latin typeface="Capitals"/>
                <a:cs typeface="Capitals"/>
              </a:rPr>
              <a:t>Herramienta para moderar el tráfico</a:t>
            </a:r>
          </a:p>
          <a:p>
            <a:pPr marL="457200" indent="-457200" algn="ctr">
              <a:lnSpc>
                <a:spcPts val="3920"/>
              </a:lnSpc>
            </a:pPr>
            <a:r>
              <a:rPr lang="en-US" sz="3600" dirty="0" smtClean="0">
                <a:solidFill>
                  <a:srgbClr val="73B632"/>
                </a:solidFill>
                <a:latin typeface="Capitals"/>
                <a:cs typeface="Capitals"/>
              </a:rPr>
              <a:t>una calle visualmente angosta</a:t>
            </a:r>
          </a:p>
        </p:txBody>
      </p:sp>
      <p:pic>
        <p:nvPicPr>
          <p:cNvPr id="10" name="Picture 2" descr="Bike lanes"/>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1518952" y="1845893"/>
            <a:ext cx="6106096" cy="4070730"/>
          </a:xfrm>
          <a:prstGeom prst="roundRect">
            <a:avLst>
              <a:gd name="adj" fmla="val 3307"/>
            </a:avLst>
          </a:prstGeom>
          <a:ln w="25400">
            <a:solidFill>
              <a:schemeClr val="accent3"/>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bg1"/>
                </a:solidFill>
                <a:latin typeface="Berthold City Bold"/>
                <a:cs typeface="Berthold City Bold"/>
              </a:rPr>
              <a:t>Paso 3: Reducir la velocidad de los autos</a:t>
            </a:r>
            <a:endParaRPr lang="en-US" sz="2400" kern="0" cap="all" spc="15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684A58C7-8E72-BC4F-9938-9CDC1576D59F}" type="slidenum">
              <a:rPr kumimoji="0" lang="en-US" sz="1125" b="0" i="0" u="none" strike="noStrike" kern="1200" cap="none" spc="0" normalizeH="0" baseline="0" noProof="0" smtClean="0">
                <a:ln>
                  <a:noFill/>
                </a:ln>
                <a:solidFill>
                  <a:schemeClr val="tx1"/>
                </a:solidFill>
                <a:effectLst/>
                <a:uLnTx/>
                <a:uFillTx/>
                <a:latin typeface="Capitals"/>
                <a:ea typeface="+mn-ea"/>
                <a:cs typeface="Capitals"/>
              </a:rPr>
              <a:pPr marL="0" marR="0" lvl="0" indent="0" algn="ctr" defTabSz="457200" rtl="0" eaLnBrk="1" fontAlgn="auto" latinLnBrk="0" hangingPunct="1">
                <a:lnSpc>
                  <a:spcPct val="100000"/>
                </a:lnSpc>
                <a:spcBef>
                  <a:spcPts val="0"/>
                </a:spcBef>
                <a:spcAft>
                  <a:spcPts val="0"/>
                </a:spcAft>
                <a:buClrTx/>
                <a:buSzTx/>
                <a:buFontTx/>
                <a:buNone/>
                <a:tabLst/>
                <a:defRPr/>
              </a:pPr>
              <a:t>31</a:t>
            </a:fld>
            <a:endParaRPr kumimoji="0" lang="en-US" sz="1125" b="0" i="0" u="none" strike="noStrike" kern="1200" cap="none" spc="0" normalizeH="0" baseline="0" noProof="0" dirty="0" smtClean="0">
              <a:ln>
                <a:noFill/>
              </a:ln>
              <a:solidFill>
                <a:schemeClr val="tx1"/>
              </a:solidFill>
              <a:effectLst/>
              <a:uLnTx/>
              <a:uFillTx/>
              <a:latin typeface="Capitals"/>
              <a:ea typeface="+mn-ea"/>
              <a:cs typeface="Capitals"/>
            </a:endParaRPr>
          </a:p>
        </p:txBody>
      </p:sp>
      <p:pic>
        <p:nvPicPr>
          <p:cNvPr id="9" name="Picture 7" descr="Navidad_2006 094"/>
          <p:cNvPicPr>
            <a:picLocks noChangeArrowheads="1"/>
          </p:cNvPicPr>
          <p:nvPr/>
        </p:nvPicPr>
        <p:blipFill>
          <a:blip r:embed="rId2">
            <a:lum/>
            <a:extLst>
              <a:ext uri="{28A0092B-C50C-407E-A947-70E740481C1C}">
                <a14:useLocalDpi xmlns:a14="http://schemas.microsoft.com/office/drawing/2010/main" val="0"/>
              </a:ext>
            </a:extLst>
          </a:blip>
          <a:srcRect t="4935" b="5565"/>
          <a:stretch>
            <a:fillRect/>
          </a:stretch>
        </p:blipFill>
        <p:spPr bwMode="auto">
          <a:xfrm>
            <a:off x="463202" y="2659611"/>
            <a:ext cx="3886200" cy="2606040"/>
          </a:xfrm>
          <a:prstGeom prst="roundRect">
            <a:avLst>
              <a:gd name="adj" fmla="val 3307"/>
            </a:avLst>
          </a:prstGeom>
          <a:ln w="25400">
            <a:solidFill>
              <a:schemeClr val="accent4"/>
            </a:solidFill>
          </a:ln>
          <a:effectLst/>
          <a:extLst>
            <a:ext uri="{909E8E84-426E-40DD-AFC4-6F175D3DCCD1}">
              <a14:hiddenFill xmlns:a14="http://schemas.microsoft.com/office/drawing/2010/main">
                <a:solidFill>
                  <a:srgbClr val="FFFFFF"/>
                </a:solidFill>
              </a14:hiddenFill>
            </a:ext>
          </a:extLst>
        </p:spPr>
      </p:pic>
      <p:pic>
        <p:nvPicPr>
          <p:cNvPr id="11" name="Picture 3" descr="000B6E07-E6EC-1C34-80BD80D21AC3FE77"/>
          <p:cNvPicPr>
            <a:picLocks noChangeAspect="1" noChangeArrowheads="1"/>
          </p:cNvPicPr>
          <p:nvPr/>
        </p:nvPicPr>
        <p:blipFill>
          <a:blip r:embed="rId3">
            <a:lum/>
            <a:extLst>
              <a:ext uri="{28A0092B-C50C-407E-A947-70E740481C1C}">
                <a14:useLocalDpi xmlns:a14="http://schemas.microsoft.com/office/drawing/2010/main" val="0"/>
              </a:ext>
            </a:extLst>
          </a:blip>
          <a:stretch>
            <a:fillRect/>
          </a:stretch>
        </p:blipFill>
        <p:spPr bwMode="auto">
          <a:xfrm>
            <a:off x="4575174" y="2663530"/>
            <a:ext cx="3886200" cy="2598202"/>
          </a:xfrm>
          <a:prstGeom prst="roundRect">
            <a:avLst>
              <a:gd name="adj" fmla="val 3307"/>
            </a:avLst>
          </a:prstGeom>
          <a:ln w="25400">
            <a:solidFill>
              <a:schemeClr val="accent4"/>
            </a:solidFill>
          </a:ln>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69497" y="651477"/>
            <a:ext cx="8405006" cy="1101584"/>
          </a:xfrm>
          <a:prstGeom prst="rect">
            <a:avLst/>
          </a:prstGeom>
          <a:noFill/>
        </p:spPr>
        <p:txBody>
          <a:bodyPr wrap="square" rtlCol="0" anchor="t">
            <a:spAutoFit/>
          </a:bodyPr>
          <a:lstStyle/>
          <a:p>
            <a:pPr marL="457200" indent="-457200" algn="ctr">
              <a:lnSpc>
                <a:spcPts val="3920"/>
              </a:lnSpc>
            </a:pPr>
            <a:r>
              <a:rPr lang="en-US" sz="2000" dirty="0" smtClean="0">
                <a:solidFill>
                  <a:srgbClr val="441A66"/>
                </a:solidFill>
                <a:latin typeface="Capitals"/>
                <a:cs typeface="Capitals"/>
              </a:rPr>
              <a:t>  Herramienta para moderar el tráfico</a:t>
            </a:r>
          </a:p>
          <a:p>
            <a:pPr marL="457200" indent="-457200" algn="ctr">
              <a:lnSpc>
                <a:spcPts val="3920"/>
              </a:lnSpc>
            </a:pPr>
            <a:r>
              <a:rPr lang="en-US" sz="3600" dirty="0" smtClean="0">
                <a:solidFill>
                  <a:srgbClr val="441A66"/>
                </a:solidFill>
                <a:latin typeface="Capitals"/>
                <a:cs typeface="Capitals"/>
              </a:rPr>
              <a:t>glorieta o rotonda</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bg1"/>
                </a:solidFill>
                <a:latin typeface="Berthold City Bold"/>
                <a:cs typeface="Berthold City Bold"/>
              </a:rPr>
              <a:t>Paso 3: Reducir la velocidad de los autos</a:t>
            </a:r>
            <a:endParaRPr lang="en-US" sz="2400" kern="0" cap="all" spc="15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32</a:t>
            </a:fld>
            <a:endParaRPr lang="en-US" sz="1125" dirty="0" smtClean="0">
              <a:solidFill>
                <a:prstClr val="black"/>
              </a:solidFill>
              <a:latin typeface="Capitals"/>
              <a:cs typeface="Capitals"/>
            </a:endParaRPr>
          </a:p>
        </p:txBody>
      </p:sp>
      <p:sp>
        <p:nvSpPr>
          <p:cNvPr id="12" name="TextBox 11"/>
          <p:cNvSpPr txBox="1"/>
          <p:nvPr/>
        </p:nvSpPr>
        <p:spPr>
          <a:xfrm>
            <a:off x="369497" y="651477"/>
            <a:ext cx="8405006" cy="1101584"/>
          </a:xfrm>
          <a:prstGeom prst="rect">
            <a:avLst/>
          </a:prstGeom>
          <a:noFill/>
        </p:spPr>
        <p:txBody>
          <a:bodyPr wrap="square" rtlCol="0" anchor="t">
            <a:spAutoFit/>
          </a:bodyPr>
          <a:lstStyle/>
          <a:p>
            <a:pPr marL="457200" indent="-457200" algn="ctr">
              <a:lnSpc>
                <a:spcPts val="3920"/>
              </a:lnSpc>
            </a:pPr>
            <a:r>
              <a:rPr lang="en-US" sz="2000" dirty="0" smtClean="0">
                <a:solidFill>
                  <a:srgbClr val="205595"/>
                </a:solidFill>
                <a:latin typeface="Capitals"/>
                <a:cs typeface="Capitals"/>
              </a:rPr>
              <a:t>Herramienta para moderar el tráfico</a:t>
            </a:r>
          </a:p>
          <a:p>
            <a:pPr marL="457200" indent="-457200" algn="ctr">
              <a:lnSpc>
                <a:spcPts val="3920"/>
              </a:lnSpc>
            </a:pPr>
            <a:r>
              <a:rPr lang="en-US" sz="3600" dirty="0" smtClean="0">
                <a:solidFill>
                  <a:srgbClr val="205595"/>
                </a:solidFill>
                <a:latin typeface="Capitals"/>
                <a:cs typeface="Capitals"/>
              </a:rPr>
              <a:t>islas o chicanas</a:t>
            </a:r>
          </a:p>
        </p:txBody>
      </p:sp>
      <p:grpSp>
        <p:nvGrpSpPr>
          <p:cNvPr id="2" name="Group 16"/>
          <p:cNvGrpSpPr/>
          <p:nvPr/>
        </p:nvGrpSpPr>
        <p:grpSpPr>
          <a:xfrm>
            <a:off x="572914" y="2703371"/>
            <a:ext cx="7998172" cy="2518519"/>
            <a:chOff x="572914" y="2659611"/>
            <a:chExt cx="7998172" cy="2518519"/>
          </a:xfrm>
        </p:grpSpPr>
        <p:pic>
          <p:nvPicPr>
            <p:cNvPr id="14" name="Picture 3" descr="000E2BBC-D245-1CD6-831880D21AC3FE77"/>
            <p:cNvPicPr>
              <a:picLocks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572914" y="2659611"/>
              <a:ext cx="3886200" cy="2514600"/>
            </a:xfrm>
            <a:prstGeom prst="roundRect">
              <a:avLst>
                <a:gd name="adj" fmla="val 3307"/>
              </a:avLst>
            </a:prstGeom>
            <a:ln w="25400">
              <a:solidFill>
                <a:schemeClr val="accent1"/>
              </a:solidFill>
            </a:ln>
            <a:effectLst/>
            <a:extLst>
              <a:ext uri="{909E8E84-426E-40DD-AFC4-6F175D3DCCD1}">
                <a14:hiddenFill xmlns:a14="http://schemas.microsoft.com/office/drawing/2010/main">
                  <a:solidFill>
                    <a:srgbClr val="FFFFFF"/>
                  </a:solidFill>
                </a14:hiddenFill>
              </a:ext>
            </a:extLst>
          </p:spPr>
        </p:pic>
        <p:pic>
          <p:nvPicPr>
            <p:cNvPr id="15" name="Picture 4" descr="P1010021"/>
            <p:cNvPicPr>
              <a:picLocks noChangeArrowheads="1"/>
            </p:cNvPicPr>
            <p:nvPr/>
          </p:nvPicPr>
          <p:blipFill>
            <a:blip r:embed="rId3">
              <a:lum/>
              <a:extLst>
                <a:ext uri="{28A0092B-C50C-407E-A947-70E740481C1C}">
                  <a14:useLocalDpi xmlns:a14="http://schemas.microsoft.com/office/drawing/2010/main" val="0"/>
                </a:ext>
              </a:extLst>
            </a:blip>
            <a:srcRect b="13146"/>
            <a:stretch>
              <a:fillRect/>
            </a:stretch>
          </p:blipFill>
          <p:spPr bwMode="auto">
            <a:xfrm>
              <a:off x="4684886" y="2663530"/>
              <a:ext cx="3886200" cy="2514600"/>
            </a:xfrm>
            <a:prstGeom prst="roundRect">
              <a:avLst>
                <a:gd name="adj" fmla="val 3307"/>
              </a:avLst>
            </a:prstGeom>
            <a:ln w="25400">
              <a:solidFill>
                <a:schemeClr val="accent1"/>
              </a:solidFill>
            </a:ln>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bg1"/>
                </a:solidFill>
                <a:latin typeface="Berthold City Bold"/>
                <a:cs typeface="Berthold City Bold"/>
              </a:rPr>
              <a:t>Paso 3: Reducir la velocidad de los autos</a:t>
            </a:r>
            <a:endParaRPr lang="en-US" sz="2400" kern="0" cap="all" spc="15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33</a:t>
            </a:fld>
            <a:endParaRPr lang="en-US" sz="1125" dirty="0" smtClean="0">
              <a:solidFill>
                <a:prstClr val="black"/>
              </a:solidFill>
              <a:latin typeface="Capitals"/>
              <a:cs typeface="Capitals"/>
            </a:endParaRPr>
          </a:p>
        </p:txBody>
      </p:sp>
      <p:sp>
        <p:nvSpPr>
          <p:cNvPr id="12" name="TextBox 11"/>
          <p:cNvSpPr txBox="1"/>
          <p:nvPr/>
        </p:nvSpPr>
        <p:spPr>
          <a:xfrm>
            <a:off x="369497" y="651477"/>
            <a:ext cx="8405006" cy="1101584"/>
          </a:xfrm>
          <a:prstGeom prst="rect">
            <a:avLst/>
          </a:prstGeom>
          <a:noFill/>
        </p:spPr>
        <p:txBody>
          <a:bodyPr wrap="square" rtlCol="0" anchor="t">
            <a:spAutoFit/>
          </a:bodyPr>
          <a:lstStyle/>
          <a:p>
            <a:pPr marL="457200" indent="-457200" algn="ctr">
              <a:lnSpc>
                <a:spcPts val="3920"/>
              </a:lnSpc>
            </a:pPr>
            <a:r>
              <a:rPr lang="en-US" sz="2000" dirty="0" smtClean="0">
                <a:solidFill>
                  <a:srgbClr val="147B33"/>
                </a:solidFill>
                <a:latin typeface="Capitals"/>
                <a:cs typeface="Capitals"/>
              </a:rPr>
              <a:t>Herramienta para moderar el tráfico</a:t>
            </a:r>
          </a:p>
          <a:p>
            <a:pPr marL="457200" indent="-457200" algn="ctr">
              <a:lnSpc>
                <a:spcPts val="3920"/>
              </a:lnSpc>
            </a:pPr>
            <a:r>
              <a:rPr lang="en-US" sz="3600" dirty="0" smtClean="0">
                <a:solidFill>
                  <a:srgbClr val="147B33"/>
                </a:solidFill>
                <a:latin typeface="Capitals"/>
                <a:cs typeface="Capitals"/>
              </a:rPr>
              <a:t>estacionamiento diagonal</a:t>
            </a:r>
          </a:p>
        </p:txBody>
      </p:sp>
      <p:sp>
        <p:nvSpPr>
          <p:cNvPr id="9" name="Rounded Rectangle 8"/>
          <p:cNvSpPr/>
          <p:nvPr/>
        </p:nvSpPr>
        <p:spPr>
          <a:xfrm>
            <a:off x="4144040" y="2310146"/>
            <a:ext cx="4066249" cy="1024362"/>
          </a:xfrm>
          <a:prstGeom prst="roundRect">
            <a:avLst>
              <a:gd name="adj" fmla="val 10242"/>
            </a:avLst>
          </a:prstGeom>
          <a:gradFill>
            <a:gsLst>
              <a:gs pos="0">
                <a:srgbClr val="104C28"/>
              </a:gs>
              <a:gs pos="100000">
                <a:srgbClr val="147B33"/>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005840">
              <a:lnSpc>
                <a:spcPts val="2000"/>
              </a:lnSpc>
            </a:pPr>
            <a:r>
              <a:rPr lang="en-US" sz="2200" dirty="0" smtClean="0">
                <a:latin typeface="ITC Franklin Gothic Std Bk Cd"/>
                <a:cs typeface="ITC Franklin Gothic Std Bk Cd"/>
              </a:rPr>
              <a:t>Estacionar en diagonal (en batería) y en reversa o con la trompa hacia afuera </a:t>
            </a:r>
          </a:p>
        </p:txBody>
      </p:sp>
      <p:pic>
        <p:nvPicPr>
          <p:cNvPr id="10" name="Picture 4"/>
          <p:cNvPicPr>
            <a:picLocks noChangeAspect="1" noChangeArrowheads="1"/>
          </p:cNvPicPr>
          <p:nvPr/>
        </p:nvPicPr>
        <p:blipFill>
          <a:blip r:embed="rId2">
            <a:lum/>
            <a:extLst>
              <a:ext uri="{28A0092B-C50C-407E-A947-70E740481C1C}">
                <a14:useLocalDpi xmlns:a14="http://schemas.microsoft.com/office/drawing/2010/main" val="0"/>
              </a:ext>
            </a:extLst>
          </a:blip>
          <a:srcRect t="20624" b="4279"/>
          <a:stretch>
            <a:fillRect/>
          </a:stretch>
        </p:blipFill>
        <p:spPr bwMode="auto">
          <a:xfrm>
            <a:off x="784351" y="1914414"/>
            <a:ext cx="4290123" cy="1815827"/>
          </a:xfrm>
          <a:prstGeom prst="roundRect">
            <a:avLst>
              <a:gd name="adj" fmla="val 3307"/>
            </a:avLst>
          </a:prstGeom>
          <a:ln w="25400">
            <a:solidFill>
              <a:srgbClr val="147B33"/>
            </a:solidFill>
          </a:ln>
          <a:effectLst/>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046929" y="3936117"/>
            <a:ext cx="6900782" cy="2027305"/>
            <a:chOff x="1430874" y="3936117"/>
            <a:chExt cx="6900782" cy="2027305"/>
          </a:xfrm>
        </p:grpSpPr>
        <p:sp>
          <p:nvSpPr>
            <p:cNvPr id="13" name="Rounded Rectangle 12"/>
            <p:cNvSpPr/>
            <p:nvPr/>
          </p:nvSpPr>
          <p:spPr>
            <a:xfrm>
              <a:off x="1430874" y="4437588"/>
              <a:ext cx="2848047" cy="1024362"/>
            </a:xfrm>
            <a:prstGeom prst="roundRect">
              <a:avLst>
                <a:gd name="adj" fmla="val 10242"/>
              </a:avLst>
            </a:prstGeom>
            <a:gradFill>
              <a:gsLst>
                <a:gs pos="0">
                  <a:srgbClr val="104C28"/>
                </a:gs>
                <a:gs pos="100000">
                  <a:srgbClr val="147B33"/>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ts val="2000"/>
                </a:lnSpc>
              </a:pPr>
              <a:r>
                <a:rPr lang="en-US" sz="2200" dirty="0" smtClean="0">
                  <a:latin typeface="ITC Franklin Gothic Std Bk Cd"/>
                  <a:cs typeface="ITC Franklin Gothic Std Bk Cd"/>
                </a:rPr>
                <a:t>Típica forma de estacionar con la parte trasera hacia afuera</a:t>
              </a:r>
            </a:p>
          </p:txBody>
        </p:sp>
        <p:pic>
          <p:nvPicPr>
            <p:cNvPr id="11" name="Picture 7" descr="Reverse angle parking.jpg"/>
            <p:cNvPicPr>
              <a:picLocks noChangeAspect="1"/>
            </p:cNvPicPr>
            <p:nvPr/>
          </p:nvPicPr>
          <p:blipFill>
            <a:blip r:embed="rId3">
              <a:lum/>
              <a:extLst>
                <a:ext uri="{28A0092B-C50C-407E-A947-70E740481C1C}">
                  <a14:useLocalDpi xmlns:a14="http://schemas.microsoft.com/office/drawing/2010/main" val="0"/>
                </a:ext>
              </a:extLst>
            </a:blip>
            <a:srcRect l="-85" t="29370" r="6166" b="11461"/>
            <a:stretch>
              <a:fillRect/>
            </a:stretch>
          </p:blipFill>
          <p:spPr bwMode="auto">
            <a:xfrm>
              <a:off x="4042091" y="3936117"/>
              <a:ext cx="4289565" cy="2027305"/>
            </a:xfrm>
            <a:prstGeom prst="roundRect">
              <a:avLst>
                <a:gd name="adj" fmla="val 3307"/>
              </a:avLst>
            </a:prstGeom>
            <a:ln w="25400">
              <a:solidFill>
                <a:srgbClr val="147B33"/>
              </a:solidFill>
            </a:ln>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ight Arrow 20"/>
          <p:cNvSpPr/>
          <p:nvPr/>
        </p:nvSpPr>
        <p:spPr>
          <a:xfrm rot="5400000">
            <a:off x="5061879" y="4095389"/>
            <a:ext cx="2002179" cy="323586"/>
          </a:xfrm>
          <a:prstGeom prst="rightArrow">
            <a:avLst/>
          </a:prstGeom>
          <a:gradFill flip="none" rotWithShape="1">
            <a:gsLst>
              <a:gs pos="0">
                <a:srgbClr val="600D13"/>
              </a:gs>
              <a:gs pos="100000">
                <a:srgbClr val="CD0920"/>
              </a:gs>
            </a:gsLst>
            <a:lin ang="0" scaled="1"/>
            <a:tileRect/>
          </a:gradFill>
          <a:ln w="1270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RedGraph.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223139" y="3470459"/>
            <a:ext cx="7333110" cy="2069035"/>
          </a:xfrm>
          <a:prstGeom prst="rect">
            <a:avLst/>
          </a:prstGeom>
        </p:spPr>
      </p:pic>
      <p:pic>
        <p:nvPicPr>
          <p:cNvPr id="18" name="Picture 17" descr="BlueGraph.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223139" y="3470459"/>
            <a:ext cx="7333110" cy="2069035"/>
          </a:xfrm>
          <a:prstGeom prst="rect">
            <a:avLst/>
          </a:prstGeom>
        </p:spPr>
      </p:pic>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bg1"/>
                </a:solidFill>
                <a:latin typeface="Berthold City Bold"/>
                <a:cs typeface="Berthold City Bold"/>
              </a:rPr>
              <a:t>Paso 3: Reducir la velocidad de los autos</a:t>
            </a:r>
            <a:endParaRPr lang="en-US" sz="2400" kern="0" cap="all" spc="15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34</a:t>
            </a:fld>
            <a:endParaRPr lang="en-US" sz="1125" dirty="0" smtClean="0">
              <a:solidFill>
                <a:prstClr val="black"/>
              </a:solidFill>
              <a:latin typeface="Capitals"/>
              <a:cs typeface="Capitals"/>
            </a:endParaRPr>
          </a:p>
        </p:txBody>
      </p:sp>
      <p:sp>
        <p:nvSpPr>
          <p:cNvPr id="12" name="TextBox 11"/>
          <p:cNvSpPr txBox="1"/>
          <p:nvPr/>
        </p:nvSpPr>
        <p:spPr>
          <a:xfrm>
            <a:off x="369497" y="638321"/>
            <a:ext cx="8405006" cy="575799"/>
          </a:xfrm>
          <a:prstGeom prst="rect">
            <a:avLst/>
          </a:prstGeom>
          <a:noFill/>
        </p:spPr>
        <p:txBody>
          <a:bodyPr wrap="square" rtlCol="0" anchor="t">
            <a:spAutoFit/>
          </a:bodyPr>
          <a:lstStyle/>
          <a:p>
            <a:pPr marL="457200" indent="-457200" algn="ctr">
              <a:lnSpc>
                <a:spcPts val="3920"/>
              </a:lnSpc>
            </a:pPr>
            <a:r>
              <a:rPr lang="en-US" sz="2600" dirty="0" smtClean="0">
                <a:solidFill>
                  <a:srgbClr val="C10C20"/>
                </a:solidFill>
                <a:latin typeface="Capitals"/>
                <a:cs typeface="Capitals"/>
              </a:rPr>
              <a:t>No se recomiendan:</a:t>
            </a:r>
          </a:p>
        </p:txBody>
      </p:sp>
      <p:sp>
        <p:nvSpPr>
          <p:cNvPr id="23" name="Text Box 6"/>
          <p:cNvSpPr txBox="1">
            <a:spLocks noChangeArrowheads="1"/>
          </p:cNvSpPr>
          <p:nvPr/>
        </p:nvSpPr>
        <p:spPr bwMode="auto">
          <a:xfrm>
            <a:off x="445490" y="3390778"/>
            <a:ext cx="1087154" cy="2288377"/>
          </a:xfrm>
          <a:prstGeom prst="rect">
            <a:avLst/>
          </a:prstGeom>
          <a:noFill/>
          <a:ln w="9525">
            <a:noFill/>
            <a:miter lim="800000"/>
            <a:headEnd/>
            <a:tailEnd/>
          </a:ln>
        </p:spPr>
        <p:txBody>
          <a:bodyPr wrap="square" lIns="96661" tIns="48331" rIns="96661" bIns="48331">
            <a:spAutoFit/>
          </a:bodyPr>
          <a:lstStyle/>
          <a:p>
            <a:pPr defTabSz="966788" eaLnBrk="0" hangingPunct="0">
              <a:lnSpc>
                <a:spcPts val="1850"/>
              </a:lnSpc>
              <a:defRPr/>
            </a:pPr>
            <a:r>
              <a:rPr lang="en-US" altLang="en-US" sz="1500" dirty="0">
                <a:latin typeface="ITC Franklin Gothic Std Dm Cd"/>
                <a:cs typeface="ITC Franklin Gothic Std Dm Cd"/>
              </a:rPr>
              <a:t>40 mph</a:t>
            </a:r>
          </a:p>
          <a:p>
            <a:pPr defTabSz="966788" eaLnBrk="0" hangingPunct="0">
              <a:lnSpc>
                <a:spcPts val="1850"/>
              </a:lnSpc>
              <a:defRPr/>
            </a:pPr>
            <a:endParaRPr lang="en-US" altLang="en-US" sz="1500" dirty="0">
              <a:latin typeface="ITC Franklin Gothic Std Dm Cd"/>
              <a:cs typeface="ITC Franklin Gothic Std Dm Cd"/>
            </a:endParaRPr>
          </a:p>
          <a:p>
            <a:pPr defTabSz="966788" eaLnBrk="0" hangingPunct="0">
              <a:lnSpc>
                <a:spcPts val="1850"/>
              </a:lnSpc>
              <a:defRPr/>
            </a:pPr>
            <a:r>
              <a:rPr lang="en-US" altLang="en-US" sz="1500" dirty="0">
                <a:latin typeface="ITC Franklin Gothic Std Dm Cd"/>
                <a:cs typeface="ITC Franklin Gothic Std Dm Cd"/>
              </a:rPr>
              <a:t>30 mph</a:t>
            </a:r>
          </a:p>
          <a:p>
            <a:pPr defTabSz="966788" eaLnBrk="0" hangingPunct="0">
              <a:lnSpc>
                <a:spcPts val="1850"/>
              </a:lnSpc>
              <a:defRPr/>
            </a:pPr>
            <a:endParaRPr lang="en-US" altLang="en-US" sz="1500" dirty="0">
              <a:latin typeface="ITC Franklin Gothic Std Dm Cd"/>
              <a:cs typeface="ITC Franklin Gothic Std Dm Cd"/>
            </a:endParaRPr>
          </a:p>
          <a:p>
            <a:pPr defTabSz="966788" eaLnBrk="0" hangingPunct="0">
              <a:lnSpc>
                <a:spcPts val="1850"/>
              </a:lnSpc>
              <a:defRPr/>
            </a:pPr>
            <a:r>
              <a:rPr lang="en-US" altLang="en-US" sz="1500" dirty="0">
                <a:latin typeface="ITC Franklin Gothic Std Dm Cd"/>
                <a:cs typeface="ITC Franklin Gothic Std Dm Cd"/>
              </a:rPr>
              <a:t>20 mph</a:t>
            </a:r>
          </a:p>
          <a:p>
            <a:pPr defTabSz="966788" eaLnBrk="0" hangingPunct="0">
              <a:lnSpc>
                <a:spcPts val="1850"/>
              </a:lnSpc>
              <a:defRPr/>
            </a:pPr>
            <a:endParaRPr lang="en-US" altLang="en-US" sz="1500" dirty="0">
              <a:latin typeface="ITC Franklin Gothic Std Dm Cd"/>
              <a:cs typeface="ITC Franklin Gothic Std Dm Cd"/>
            </a:endParaRPr>
          </a:p>
          <a:p>
            <a:pPr defTabSz="966788" eaLnBrk="0" hangingPunct="0">
              <a:lnSpc>
                <a:spcPts val="1850"/>
              </a:lnSpc>
              <a:defRPr/>
            </a:pPr>
            <a:r>
              <a:rPr lang="en-US" altLang="en-US" sz="1500" dirty="0">
                <a:latin typeface="ITC Franklin Gothic Std Dm Cd"/>
                <a:cs typeface="ITC Franklin Gothic Std Dm Cd"/>
              </a:rPr>
              <a:t>10 mph</a:t>
            </a:r>
          </a:p>
          <a:p>
            <a:pPr defTabSz="966788" eaLnBrk="0" hangingPunct="0">
              <a:lnSpc>
                <a:spcPts val="1850"/>
              </a:lnSpc>
              <a:defRPr/>
            </a:pPr>
            <a:endParaRPr lang="en-US" altLang="en-US" sz="1500" dirty="0">
              <a:latin typeface="ITC Franklin Gothic Std Dm Cd"/>
              <a:cs typeface="ITC Franklin Gothic Std Dm Cd"/>
            </a:endParaRPr>
          </a:p>
          <a:p>
            <a:pPr defTabSz="966788" eaLnBrk="0" hangingPunct="0">
              <a:lnSpc>
                <a:spcPts val="1850"/>
              </a:lnSpc>
              <a:defRPr/>
            </a:pPr>
            <a:r>
              <a:rPr lang="en-US" altLang="en-US" sz="1500" dirty="0">
                <a:latin typeface="ITC Franklin Gothic Std Dm Cd"/>
                <a:cs typeface="ITC Franklin Gothic Std Dm Cd"/>
              </a:rPr>
              <a:t>0 mph</a:t>
            </a:r>
          </a:p>
        </p:txBody>
      </p:sp>
      <p:sp>
        <p:nvSpPr>
          <p:cNvPr id="26" name="Line 9"/>
          <p:cNvSpPr>
            <a:spLocks noChangeShapeType="1"/>
          </p:cNvSpPr>
          <p:nvPr/>
        </p:nvSpPr>
        <p:spPr bwMode="auto">
          <a:xfrm>
            <a:off x="1359265" y="5680320"/>
            <a:ext cx="7174506" cy="495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Rounded Rectangle 31"/>
          <p:cNvSpPr/>
          <p:nvPr/>
        </p:nvSpPr>
        <p:spPr>
          <a:xfrm>
            <a:off x="1299308" y="2642623"/>
            <a:ext cx="3455081" cy="531197"/>
          </a:xfrm>
          <a:prstGeom prst="roundRect">
            <a:avLst>
              <a:gd name="adj" fmla="val 4755"/>
            </a:avLst>
          </a:prstGeom>
          <a:gradFill flip="none" rotWithShape="1">
            <a:gsLst>
              <a:gs pos="0">
                <a:srgbClr val="0098BA"/>
              </a:gs>
              <a:gs pos="100000">
                <a:srgbClr val="9FD4D0"/>
              </a:gs>
            </a:gsLst>
            <a:lin ang="16200000" scaled="0"/>
            <a:tileRect/>
          </a:gradFill>
          <a:ln w="25400">
            <a:solidFill>
              <a:srgbClr val="0098BA"/>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70000" lnSpcReduction="20000"/>
          </a:bodyPr>
          <a:lstStyle/>
          <a:p>
            <a:pPr algn="ctr">
              <a:lnSpc>
                <a:spcPts val="2780"/>
              </a:lnSpc>
            </a:pPr>
            <a:r>
              <a:rPr lang="en-US" sz="2400" cap="all" dirty="0" smtClean="0">
                <a:solidFill>
                  <a:schemeClr val="tx1"/>
                </a:solidFill>
                <a:latin typeface="ITC Franklin Gothic Std Dm Cd"/>
                <a:cs typeface="ITC Franklin Gothic Std Dm Cd"/>
              </a:rPr>
              <a:t>Moderación del tráfico</a:t>
            </a:r>
          </a:p>
        </p:txBody>
      </p:sp>
      <p:sp>
        <p:nvSpPr>
          <p:cNvPr id="33" name="Rounded Rectangle 32"/>
          <p:cNvSpPr/>
          <p:nvPr/>
        </p:nvSpPr>
        <p:spPr>
          <a:xfrm>
            <a:off x="5363495" y="2642623"/>
            <a:ext cx="2451890" cy="531197"/>
          </a:xfrm>
          <a:prstGeom prst="roundRect">
            <a:avLst>
              <a:gd name="adj" fmla="val 4755"/>
            </a:avLst>
          </a:prstGeom>
          <a:gradFill flip="none" rotWithShape="1">
            <a:gsLst>
              <a:gs pos="0">
                <a:srgbClr val="600D13"/>
              </a:gs>
              <a:gs pos="100000">
                <a:srgbClr val="C10C20"/>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lgn="ctr">
              <a:lnSpc>
                <a:spcPts val="2780"/>
              </a:lnSpc>
            </a:pPr>
            <a:r>
              <a:rPr lang="en-US" sz="2400" cap="all" dirty="0" smtClean="0">
                <a:solidFill>
                  <a:schemeClr val="bg1"/>
                </a:solidFill>
                <a:latin typeface="ITC Franklin Gothic Std Dm Cd"/>
                <a:cs typeface="ITC Franklin Gothic Std Dm Cd"/>
              </a:rPr>
              <a:t>Señales de alto</a:t>
            </a:r>
          </a:p>
        </p:txBody>
      </p:sp>
      <p:grpSp>
        <p:nvGrpSpPr>
          <p:cNvPr id="22" name="Group 21"/>
          <p:cNvGrpSpPr/>
          <p:nvPr/>
        </p:nvGrpSpPr>
        <p:grpSpPr>
          <a:xfrm>
            <a:off x="1221155" y="1291206"/>
            <a:ext cx="6701691" cy="1077218"/>
            <a:chOff x="1348155" y="1291206"/>
            <a:chExt cx="6701691" cy="1077218"/>
          </a:xfrm>
        </p:grpSpPr>
        <p:sp>
          <p:nvSpPr>
            <p:cNvPr id="38" name="Rectangle 37"/>
            <p:cNvSpPr/>
            <p:nvPr/>
          </p:nvSpPr>
          <p:spPr>
            <a:xfrm>
              <a:off x="1348155" y="1291206"/>
              <a:ext cx="3018692" cy="1077218"/>
            </a:xfrm>
            <a:prstGeom prst="rect">
              <a:avLst/>
            </a:prstGeom>
          </p:spPr>
          <p:txBody>
            <a:bodyPr wrap="square">
              <a:spAutoFit/>
            </a:bodyPr>
            <a:lstStyle/>
            <a:p>
              <a:pPr marL="274320" lvl="1" indent="-274320">
                <a:lnSpc>
                  <a:spcPts val="2380"/>
                </a:lnSpc>
                <a:spcAft>
                  <a:spcPts val="400"/>
                </a:spcAft>
                <a:buClr>
                  <a:schemeClr val="tx1"/>
                </a:buClr>
                <a:buFont typeface="Arial"/>
                <a:buChar char="•"/>
                <a:defRPr/>
              </a:pPr>
              <a:r>
                <a:rPr lang="en-US" sz="2400" dirty="0" smtClean="0">
                  <a:ea typeface="ＭＳ Ｐゴシック" pitchFamily="34" charset="-128"/>
                </a:rPr>
                <a:t>las señales de alto</a:t>
              </a:r>
            </a:p>
            <a:p>
              <a:pPr marL="274320" lvl="1" indent="-274320">
                <a:lnSpc>
                  <a:spcPts val="2380"/>
                </a:lnSpc>
                <a:spcAft>
                  <a:spcPts val="400"/>
                </a:spcAft>
                <a:buClr>
                  <a:schemeClr val="tx1"/>
                </a:buClr>
                <a:buFont typeface="Arial"/>
                <a:buChar char="•"/>
                <a:defRPr/>
              </a:pPr>
              <a:r>
                <a:rPr lang="en-US" sz="2400" dirty="0" smtClean="0">
                  <a:ea typeface="ＭＳ Ｐゴシック" pitchFamily="34" charset="-128"/>
                </a:rPr>
                <a:t>las señales de límite de velocidad</a:t>
              </a:r>
            </a:p>
          </p:txBody>
        </p:sp>
        <p:sp>
          <p:nvSpPr>
            <p:cNvPr id="39" name="Rectangle 38"/>
            <p:cNvSpPr/>
            <p:nvPr/>
          </p:nvSpPr>
          <p:spPr>
            <a:xfrm>
              <a:off x="4484077" y="1291206"/>
              <a:ext cx="3565769" cy="1077218"/>
            </a:xfrm>
            <a:prstGeom prst="rect">
              <a:avLst/>
            </a:prstGeom>
          </p:spPr>
          <p:txBody>
            <a:bodyPr wrap="square">
              <a:spAutoFit/>
            </a:bodyPr>
            <a:lstStyle/>
            <a:p>
              <a:pPr marL="274320" lvl="1" indent="-274320">
                <a:lnSpc>
                  <a:spcPts val="2380"/>
                </a:lnSpc>
                <a:spcAft>
                  <a:spcPts val="400"/>
                </a:spcAft>
                <a:buClr>
                  <a:schemeClr val="tx1"/>
                </a:buClr>
                <a:buFont typeface="Arial"/>
                <a:buChar char="•"/>
                <a:defRPr/>
              </a:pPr>
              <a:r>
                <a:rPr lang="en-US" sz="2400" dirty="0" smtClean="0">
                  <a:ea typeface="ＭＳ Ｐゴシック" pitchFamily="34" charset="-128"/>
                </a:rPr>
                <a:t>los topes (excepto en ciertas situaciones)</a:t>
              </a:r>
            </a:p>
            <a:p>
              <a:pPr marL="274320" lvl="1" indent="-274320">
                <a:lnSpc>
                  <a:spcPts val="2380"/>
                </a:lnSpc>
                <a:spcAft>
                  <a:spcPts val="400"/>
                </a:spcAft>
                <a:buClr>
                  <a:schemeClr val="tx1"/>
                </a:buClr>
                <a:buFont typeface="Arial"/>
                <a:buChar char="•"/>
                <a:defRPr/>
              </a:pPr>
              <a:r>
                <a:rPr lang="en-US" sz="2400" dirty="0" smtClean="0">
                  <a:ea typeface="ＭＳ Ｐゴシック" pitchFamily="34" charset="-128"/>
                </a:rPr>
                <a:t>sólo hacer cumplir la ley</a:t>
              </a:r>
            </a:p>
          </p:txBody>
        </p:sp>
      </p:grpSp>
      <p:sp>
        <p:nvSpPr>
          <p:cNvPr id="27" name="Right Arrow 26"/>
          <p:cNvSpPr/>
          <p:nvPr/>
        </p:nvSpPr>
        <p:spPr>
          <a:xfrm rot="5400000">
            <a:off x="2966749" y="3747536"/>
            <a:ext cx="1306472" cy="323586"/>
          </a:xfrm>
          <a:prstGeom prst="rightArrow">
            <a:avLst/>
          </a:prstGeom>
          <a:gradFill flip="none" rotWithShape="1">
            <a:gsLst>
              <a:gs pos="0">
                <a:schemeClr val="accent5"/>
              </a:gs>
              <a:gs pos="100000">
                <a:srgbClr val="9FD4D0"/>
              </a:gs>
            </a:gsLst>
            <a:lin ang="0" scaled="1"/>
            <a:tileRect/>
          </a:gradFill>
          <a:ln w="1270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 Box 3"/>
          <p:cNvSpPr txBox="1">
            <a:spLocks noChangeArrowheads="1"/>
          </p:cNvSpPr>
          <p:nvPr/>
        </p:nvSpPr>
        <p:spPr bwMode="auto">
          <a:xfrm>
            <a:off x="1122003" y="5713961"/>
            <a:ext cx="698101" cy="405383"/>
          </a:xfrm>
          <a:prstGeom prst="rect">
            <a:avLst/>
          </a:prstGeom>
          <a:noFill/>
          <a:ln w="9525">
            <a:noFill/>
            <a:miter lim="800000"/>
            <a:headEnd/>
            <a:tailEnd/>
          </a:ln>
        </p:spPr>
        <p:txBody>
          <a:bodyPr wrap="square" lIns="96661" tIns="48331" rIns="96661" bIns="48331">
            <a:normAutofit fontScale="70000" lnSpcReduction="20000"/>
          </a:bodyPr>
          <a:lstStyle/>
          <a:p>
            <a:pPr defTabSz="966788" eaLnBrk="0" hangingPunct="0">
              <a:defRPr/>
            </a:pPr>
            <a:r>
              <a:rPr lang="en-US" altLang="en-US" sz="2000" dirty="0" smtClean="0">
                <a:latin typeface="ITC Franklin Gothic Std Dm Cd"/>
                <a:cs typeface="ITC Franklin Gothic Std Dm Cd"/>
              </a:rPr>
              <a:t>ALTO</a:t>
            </a:r>
            <a:endParaRPr lang="en-US" altLang="en-US" sz="2000" dirty="0">
              <a:latin typeface="ITC Franklin Gothic Std Dm Cd"/>
              <a:cs typeface="ITC Franklin Gothic Std Dm Cd"/>
            </a:endParaRPr>
          </a:p>
        </p:txBody>
      </p:sp>
      <p:sp>
        <p:nvSpPr>
          <p:cNvPr id="25" name="Text Box 3"/>
          <p:cNvSpPr txBox="1">
            <a:spLocks noChangeArrowheads="1"/>
          </p:cNvSpPr>
          <p:nvPr/>
        </p:nvSpPr>
        <p:spPr bwMode="auto">
          <a:xfrm>
            <a:off x="3298038" y="5713961"/>
            <a:ext cx="698101" cy="405383"/>
          </a:xfrm>
          <a:prstGeom prst="rect">
            <a:avLst/>
          </a:prstGeom>
          <a:noFill/>
          <a:ln w="9525">
            <a:noFill/>
            <a:miter lim="800000"/>
            <a:headEnd/>
            <a:tailEnd/>
          </a:ln>
        </p:spPr>
        <p:txBody>
          <a:bodyPr wrap="square" lIns="96661" tIns="48331" rIns="96661" bIns="48331">
            <a:normAutofit fontScale="70000" lnSpcReduction="20000"/>
          </a:bodyPr>
          <a:lstStyle/>
          <a:p>
            <a:pPr defTabSz="966788" eaLnBrk="0" hangingPunct="0">
              <a:defRPr/>
            </a:pPr>
            <a:r>
              <a:rPr lang="en-US" altLang="en-US" sz="2000" dirty="0" smtClean="0">
                <a:latin typeface="ITC Franklin Gothic Std Dm Cd"/>
                <a:cs typeface="ITC Franklin Gothic Std Dm Cd"/>
              </a:rPr>
              <a:t>ALTO</a:t>
            </a:r>
            <a:endParaRPr lang="en-US" altLang="en-US" sz="2000" dirty="0">
              <a:latin typeface="ITC Franklin Gothic Std Dm Cd"/>
              <a:cs typeface="ITC Franklin Gothic Std Dm Cd"/>
            </a:endParaRPr>
          </a:p>
        </p:txBody>
      </p:sp>
      <p:sp>
        <p:nvSpPr>
          <p:cNvPr id="28" name="Text Box 3"/>
          <p:cNvSpPr txBox="1">
            <a:spLocks noChangeArrowheads="1"/>
          </p:cNvSpPr>
          <p:nvPr/>
        </p:nvSpPr>
        <p:spPr bwMode="auto">
          <a:xfrm>
            <a:off x="5708664" y="5713961"/>
            <a:ext cx="698101" cy="405383"/>
          </a:xfrm>
          <a:prstGeom prst="rect">
            <a:avLst/>
          </a:prstGeom>
          <a:noFill/>
          <a:ln w="9525">
            <a:noFill/>
            <a:miter lim="800000"/>
            <a:headEnd/>
            <a:tailEnd/>
          </a:ln>
        </p:spPr>
        <p:txBody>
          <a:bodyPr wrap="square" lIns="96661" tIns="48331" rIns="96661" bIns="48331">
            <a:normAutofit fontScale="70000" lnSpcReduction="20000"/>
          </a:bodyPr>
          <a:lstStyle/>
          <a:p>
            <a:pPr defTabSz="966788" eaLnBrk="0" hangingPunct="0">
              <a:defRPr/>
            </a:pPr>
            <a:r>
              <a:rPr lang="en-US" altLang="en-US" sz="2000" dirty="0" smtClean="0">
                <a:latin typeface="ITC Franklin Gothic Std Dm Cd"/>
                <a:cs typeface="ITC Franklin Gothic Std Dm Cd"/>
              </a:rPr>
              <a:t>ALTO</a:t>
            </a:r>
            <a:endParaRPr lang="en-US" altLang="en-US" sz="2000" dirty="0">
              <a:latin typeface="ITC Franklin Gothic Std Dm Cd"/>
              <a:cs typeface="ITC Franklin Gothic Std Dm Cd"/>
            </a:endParaRPr>
          </a:p>
        </p:txBody>
      </p:sp>
      <p:sp>
        <p:nvSpPr>
          <p:cNvPr id="29" name="Text Box 3"/>
          <p:cNvSpPr txBox="1">
            <a:spLocks noChangeArrowheads="1"/>
          </p:cNvSpPr>
          <p:nvPr/>
        </p:nvSpPr>
        <p:spPr bwMode="auto">
          <a:xfrm>
            <a:off x="7949414" y="5713961"/>
            <a:ext cx="698101" cy="405383"/>
          </a:xfrm>
          <a:prstGeom prst="rect">
            <a:avLst/>
          </a:prstGeom>
          <a:noFill/>
          <a:ln w="9525">
            <a:noFill/>
            <a:miter lim="800000"/>
            <a:headEnd/>
            <a:tailEnd/>
          </a:ln>
        </p:spPr>
        <p:txBody>
          <a:bodyPr wrap="square" lIns="96661" tIns="48331" rIns="96661" bIns="48331">
            <a:normAutofit fontScale="70000" lnSpcReduction="20000"/>
          </a:bodyPr>
          <a:lstStyle/>
          <a:p>
            <a:pPr defTabSz="966788" eaLnBrk="0" hangingPunct="0">
              <a:defRPr/>
            </a:pPr>
            <a:r>
              <a:rPr lang="en-US" altLang="en-US" sz="2000" dirty="0" smtClean="0">
                <a:latin typeface="ITC Franklin Gothic Std Dm Cd"/>
                <a:cs typeface="ITC Franklin Gothic Std Dm Cd"/>
              </a:rPr>
              <a:t>ALTO</a:t>
            </a:r>
            <a:endParaRPr lang="en-US" altLang="en-US" sz="2000" dirty="0">
              <a:latin typeface="ITC Franklin Gothic Std Dm Cd"/>
              <a:cs typeface="ITC Franklin Gothic Std Dm C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par>
                          <p:cTn id="8" fill="hold">
                            <p:stCondLst>
                              <p:cond delay="1000"/>
                            </p:stCondLst>
                            <p:childTnLst>
                              <p:par>
                                <p:cTn id="9" presetID="10" presetClass="entr" presetSubtype="0" fill="hold" grpId="1"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1000"/>
                                        <p:tgtEl>
                                          <p:spTgt spid="18"/>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up)">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2" grpId="0" animBg="1"/>
      <p:bldP spid="33" grpId="1" animBg="1"/>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prstClr val="white"/>
                </a:solidFill>
                <a:latin typeface="Berthold City Bold"/>
                <a:cs typeface="Berthold City Bold"/>
              </a:rPr>
              <a:t>Paso 4: Seguridad, confort y belleza</a:t>
            </a:r>
            <a:endParaRPr lang="en-US" sz="2400" kern="0" cap="all" spc="150" dirty="0">
              <a:solidFill>
                <a:prstClr val="white"/>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35</a:t>
            </a:fld>
            <a:endParaRPr lang="en-US" sz="1125" dirty="0" smtClean="0">
              <a:solidFill>
                <a:prstClr val="black"/>
              </a:solidFill>
              <a:latin typeface="Capitals"/>
              <a:cs typeface="Capitals"/>
            </a:endParaRPr>
          </a:p>
        </p:txBody>
      </p:sp>
      <p:sp>
        <p:nvSpPr>
          <p:cNvPr id="38" name="Rectangle 37"/>
          <p:cNvSpPr/>
          <p:nvPr/>
        </p:nvSpPr>
        <p:spPr>
          <a:xfrm>
            <a:off x="445241" y="1450454"/>
            <a:ext cx="3245110" cy="1109706"/>
          </a:xfrm>
          <a:prstGeom prst="rect">
            <a:avLst/>
          </a:prstGeom>
        </p:spPr>
        <p:txBody>
          <a:bodyPr wrap="square">
            <a:spAutoFit/>
          </a:bodyPr>
          <a:lstStyle/>
          <a:p>
            <a:pPr marL="365760" lvl="1" indent="-365760">
              <a:lnSpc>
                <a:spcPts val="2220"/>
              </a:lnSpc>
              <a:spcAft>
                <a:spcPts val="1200"/>
              </a:spcAft>
              <a:buClr>
                <a:schemeClr val="tx1"/>
              </a:buClr>
              <a:buFont typeface="Arial"/>
              <a:buChar char="•"/>
              <a:defRPr/>
            </a:pPr>
            <a:r>
              <a:rPr lang="en-US" sz="2500" dirty="0" smtClean="0">
                <a:ea typeface="ＭＳ Ｐゴシック" pitchFamily="34" charset="-128"/>
              </a:rPr>
              <a:t>Árboles</a:t>
            </a:r>
          </a:p>
          <a:p>
            <a:pPr marL="365760" lvl="1" indent="-365760">
              <a:lnSpc>
                <a:spcPts val="2220"/>
              </a:lnSpc>
              <a:spcAft>
                <a:spcPts val="1200"/>
              </a:spcAft>
              <a:buClr>
                <a:schemeClr val="tx1"/>
              </a:buClr>
              <a:buFont typeface="Arial"/>
              <a:buChar char="•"/>
              <a:defRPr/>
            </a:pPr>
            <a:r>
              <a:rPr lang="en-US" sz="2500" dirty="0" smtClean="0">
                <a:ea typeface="ＭＳ Ｐゴシック" pitchFamily="34" charset="-128"/>
              </a:rPr>
              <a:t>Lugares donde sentarse y descansar</a:t>
            </a:r>
          </a:p>
        </p:txBody>
      </p:sp>
      <p:sp>
        <p:nvSpPr>
          <p:cNvPr id="18" name="Rectangle 17"/>
          <p:cNvSpPr/>
          <p:nvPr/>
        </p:nvSpPr>
        <p:spPr>
          <a:xfrm>
            <a:off x="4470573" y="4725635"/>
            <a:ext cx="4292009" cy="1263594"/>
          </a:xfrm>
          <a:prstGeom prst="rect">
            <a:avLst/>
          </a:prstGeom>
        </p:spPr>
        <p:txBody>
          <a:bodyPr wrap="square">
            <a:spAutoFit/>
          </a:bodyPr>
          <a:lstStyle/>
          <a:p>
            <a:pPr marL="365760" lvl="1" indent="-365760">
              <a:lnSpc>
                <a:spcPts val="2220"/>
              </a:lnSpc>
              <a:spcAft>
                <a:spcPts val="1200"/>
              </a:spcAft>
              <a:buClr>
                <a:schemeClr val="tx1"/>
              </a:buClr>
              <a:buFont typeface="Arial"/>
              <a:buChar char="•"/>
              <a:defRPr/>
            </a:pPr>
            <a:r>
              <a:rPr lang="en-US" sz="2500" dirty="0" smtClean="0">
                <a:ea typeface="ＭＳ Ｐゴシック" pitchFamily="34" charset="-128"/>
              </a:rPr>
              <a:t>Limpieza y mantenimiento</a:t>
            </a:r>
          </a:p>
          <a:p>
            <a:pPr marL="365760" lvl="1" indent="-365760">
              <a:lnSpc>
                <a:spcPts val="2220"/>
              </a:lnSpc>
              <a:spcAft>
                <a:spcPts val="1200"/>
              </a:spcAft>
              <a:buClr>
                <a:schemeClr val="tx1"/>
              </a:buClr>
              <a:buFont typeface="Arial"/>
              <a:buChar char="•"/>
              <a:defRPr/>
            </a:pPr>
            <a:r>
              <a:rPr lang="en-US" sz="2500" dirty="0" smtClean="0">
                <a:ea typeface="ＭＳ Ｐゴシック" pitchFamily="34" charset="-128"/>
              </a:rPr>
              <a:t>Iluminación para peatones</a:t>
            </a:r>
          </a:p>
          <a:p>
            <a:pPr marL="365760" lvl="1" indent="-365760">
              <a:lnSpc>
                <a:spcPts val="2220"/>
              </a:lnSpc>
              <a:spcAft>
                <a:spcPts val="1200"/>
              </a:spcAft>
              <a:buClr>
                <a:schemeClr val="tx1"/>
              </a:buClr>
              <a:buFont typeface="Arial"/>
              <a:buChar char="•"/>
              <a:defRPr/>
            </a:pPr>
            <a:r>
              <a:rPr lang="en-US" sz="2500" dirty="0" smtClean="0">
                <a:ea typeface="ＭＳ Ｐゴシック" pitchFamily="34" charset="-128"/>
              </a:rPr>
              <a:t>Acceso a bebederos y baños</a:t>
            </a:r>
          </a:p>
        </p:txBody>
      </p:sp>
      <p:pic>
        <p:nvPicPr>
          <p:cNvPr id="19" name="Picture 2" descr="00080C00-EA8A-1C34-80BD80D21AC3FE77"/>
          <p:cNvPicPr>
            <a:picLocks noChangeAspect="1" noChangeArrowheads="1"/>
          </p:cNvPicPr>
          <p:nvPr/>
        </p:nvPicPr>
        <p:blipFill>
          <a:blip r:embed="rId2">
            <a:lum/>
            <a:extLst>
              <a:ext uri="{28A0092B-C50C-407E-A947-70E740481C1C}">
                <a14:useLocalDpi xmlns:a14="http://schemas.microsoft.com/office/drawing/2010/main" val="0"/>
              </a:ext>
            </a:extLst>
          </a:blip>
          <a:srcRect l="9294" t="17542" r="10141" b="5757"/>
          <a:stretch>
            <a:fillRect/>
          </a:stretch>
        </p:blipFill>
        <p:spPr bwMode="auto">
          <a:xfrm>
            <a:off x="4502419" y="1569785"/>
            <a:ext cx="3959705" cy="2843518"/>
          </a:xfrm>
          <a:prstGeom prst="roundRect">
            <a:avLst>
              <a:gd name="adj" fmla="val 3307"/>
            </a:avLst>
          </a:prstGeom>
          <a:ln w="25400">
            <a:solidFill>
              <a:srgbClr val="0098BA"/>
            </a:solidFill>
          </a:ln>
          <a:effectLst/>
          <a:extLst>
            <a:ext uri="{909E8E84-426E-40DD-AFC4-6F175D3DCCD1}">
              <a14:hiddenFill xmlns:a14="http://schemas.microsoft.com/office/drawing/2010/main">
                <a:solidFill>
                  <a:srgbClr val="FFFFFF"/>
                </a:solidFill>
              </a14:hiddenFill>
            </a:ext>
          </a:extLst>
        </p:spPr>
      </p:pic>
      <p:pic>
        <p:nvPicPr>
          <p:cNvPr id="21" name="Picture 5" descr="5th&amp;Univ Trees"/>
          <p:cNvPicPr>
            <a:picLocks noChangeAspect="1" noChangeArrowheads="1"/>
          </p:cNvPicPr>
          <p:nvPr/>
        </p:nvPicPr>
        <p:blipFill>
          <a:blip r:embed="rId3" cstate="print">
            <a:lum/>
            <a:extLst>
              <a:ext uri="{28A0092B-C50C-407E-A947-70E740481C1C}">
                <a14:useLocalDpi xmlns:a14="http://schemas.microsoft.com/office/drawing/2010/main" val="0"/>
              </a:ext>
            </a:extLst>
          </a:blip>
          <a:srcRect t="7609" b="6481"/>
          <a:stretch>
            <a:fillRect/>
          </a:stretch>
        </p:blipFill>
        <p:spPr bwMode="auto">
          <a:xfrm>
            <a:off x="640738" y="2642596"/>
            <a:ext cx="2921629" cy="3346633"/>
          </a:xfrm>
          <a:prstGeom prst="roundRect">
            <a:avLst>
              <a:gd name="adj" fmla="val 3307"/>
            </a:avLst>
          </a:prstGeom>
          <a:ln w="25400">
            <a:solidFill>
              <a:srgbClr val="0098BA"/>
            </a:solidFill>
          </a:ln>
          <a:effectLst/>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486834" y="804445"/>
            <a:ext cx="8170333" cy="601447"/>
          </a:xfrm>
          <a:prstGeom prst="rect">
            <a:avLst/>
          </a:prstGeom>
          <a:noFill/>
        </p:spPr>
        <p:txBody>
          <a:bodyPr wrap="square" rtlCol="0">
            <a:spAutoFit/>
          </a:bodyPr>
          <a:lstStyle/>
          <a:p>
            <a:pPr marL="457200" indent="-457200" algn="ctr">
              <a:lnSpc>
                <a:spcPts val="3920"/>
              </a:lnSpc>
            </a:pPr>
            <a:r>
              <a:rPr lang="en-US" sz="3600" dirty="0" smtClean="0">
                <a:solidFill>
                  <a:srgbClr val="0098BA"/>
                </a:solidFill>
                <a:latin typeface="Capitals"/>
                <a:cs typeface="Capitals"/>
              </a:rPr>
              <a:t> Seguridad, confort y belleza</a:t>
            </a:r>
            <a:endParaRPr lang="en-US" dirty="0">
              <a:solidFill>
                <a:srgbClr val="0098BA"/>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prstClr val="white"/>
                </a:solidFill>
                <a:latin typeface="Berthold City Bold"/>
                <a:cs typeface="Berthold City Bold"/>
              </a:rPr>
              <a:t>Paso 4: Seguridad, confort y belleza</a:t>
            </a:r>
            <a:endParaRPr lang="en-US" sz="2400" kern="0" cap="all" spc="150" dirty="0">
              <a:solidFill>
                <a:prstClr val="white"/>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36</a:t>
            </a:fld>
            <a:endParaRPr lang="en-US" sz="1125" dirty="0" smtClean="0">
              <a:solidFill>
                <a:prstClr val="black"/>
              </a:solidFill>
              <a:latin typeface="Capitals"/>
              <a:cs typeface="Capitals"/>
            </a:endParaRPr>
          </a:p>
        </p:txBody>
      </p:sp>
      <p:grpSp>
        <p:nvGrpSpPr>
          <p:cNvPr id="10" name="Group 9"/>
          <p:cNvGrpSpPr/>
          <p:nvPr/>
        </p:nvGrpSpPr>
        <p:grpSpPr>
          <a:xfrm>
            <a:off x="644451" y="868235"/>
            <a:ext cx="7855098" cy="5121530"/>
            <a:chOff x="370954" y="830944"/>
            <a:chExt cx="7855098" cy="5121530"/>
          </a:xfrm>
        </p:grpSpPr>
        <p:sp>
          <p:nvSpPr>
            <p:cNvPr id="38" name="Rectangle 37"/>
            <p:cNvSpPr/>
            <p:nvPr/>
          </p:nvSpPr>
          <p:spPr>
            <a:xfrm>
              <a:off x="815970" y="1551522"/>
              <a:ext cx="2717791" cy="1103721"/>
            </a:xfrm>
            <a:prstGeom prst="rect">
              <a:avLst/>
            </a:prstGeom>
          </p:spPr>
          <p:txBody>
            <a:bodyPr wrap="square">
              <a:spAutoFit/>
            </a:bodyPr>
            <a:lstStyle/>
            <a:p>
              <a:pPr marL="365760" lvl="1" indent="-365760">
                <a:lnSpc>
                  <a:spcPts val="2620"/>
                </a:lnSpc>
                <a:buClr>
                  <a:schemeClr val="tx1"/>
                </a:buClr>
                <a:buFont typeface="Arial"/>
                <a:buChar char="•"/>
                <a:defRPr/>
              </a:pPr>
              <a:r>
                <a:rPr lang="en-US" sz="2600" dirty="0" smtClean="0">
                  <a:ea typeface="ＭＳ Ｐゴシック" pitchFamily="34" charset="-128"/>
                </a:rPr>
                <a:t>Arte público que refleja a la comunidad </a:t>
              </a:r>
            </a:p>
          </p:txBody>
        </p:sp>
        <p:pic>
          <p:nvPicPr>
            <p:cNvPr id="12" name="Picture 5" descr="IMG_0586"/>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4463899" y="830944"/>
              <a:ext cx="3762153" cy="2707944"/>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pic>
          <p:nvPicPr>
            <p:cNvPr id="11" name="Picture 3" descr="P1010037"/>
            <p:cNvPicPr>
              <a:picLocks noChangeAspect="1" noChangeArrowheads="1"/>
            </p:cNvPicPr>
            <p:nvPr/>
          </p:nvPicPr>
          <p:blipFill>
            <a:blip r:embed="rId3">
              <a:lum/>
              <a:extLst>
                <a:ext uri="{28A0092B-C50C-407E-A947-70E740481C1C}">
                  <a14:useLocalDpi xmlns:a14="http://schemas.microsoft.com/office/drawing/2010/main" val="0"/>
                </a:ext>
              </a:extLst>
            </a:blip>
            <a:srcRect t="21030" b="7607"/>
            <a:stretch>
              <a:fillRect/>
            </a:stretch>
          </p:blipFill>
          <p:spPr bwMode="auto">
            <a:xfrm>
              <a:off x="370954" y="3666474"/>
              <a:ext cx="4269738" cy="2286000"/>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pic>
          <p:nvPicPr>
            <p:cNvPr id="13" name="Picture 2" descr="water fountain olympia, wa"/>
            <p:cNvPicPr>
              <a:picLocks noChangeAspect="1" noChangeArrowheads="1"/>
            </p:cNvPicPr>
            <p:nvPr/>
          </p:nvPicPr>
          <p:blipFill>
            <a:blip r:embed="rId4">
              <a:lum/>
              <a:extLst>
                <a:ext uri="{28A0092B-C50C-407E-A947-70E740481C1C}">
                  <a14:useLocalDpi xmlns:a14="http://schemas.microsoft.com/office/drawing/2010/main" val="0"/>
                </a:ext>
              </a:extLst>
            </a:blip>
            <a:srcRect l="2592" t="4118" r="1820" b="3234"/>
            <a:stretch>
              <a:fillRect/>
            </a:stretch>
          </p:blipFill>
          <p:spPr bwMode="auto">
            <a:xfrm>
              <a:off x="4796878" y="3666474"/>
              <a:ext cx="3424046" cy="2286000"/>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329643" y="4827716"/>
            <a:ext cx="4484714" cy="693461"/>
          </a:xfrm>
          <a:prstGeom prst="roundRect">
            <a:avLst>
              <a:gd name="adj" fmla="val 16356"/>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b"/>
          <a:lstStyle/>
          <a:p>
            <a:pPr marL="91440" indent="-91440" algn="ctr">
              <a:lnSpc>
                <a:spcPts val="5000"/>
              </a:lnSpc>
            </a:pPr>
            <a:r>
              <a:rPr lang="en-US" sz="3200" b="1" dirty="0" smtClean="0">
                <a:latin typeface="ITC Franklin Gothic Std Bk Cd"/>
                <a:cs typeface="ITC Franklin Gothic Std Bk Cd"/>
              </a:rPr>
              <a:t>Calle residencial fase 1</a:t>
            </a:r>
          </a:p>
        </p:txBody>
      </p:sp>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kern="0" cap="all" spc="120" dirty="0" smtClean="0">
                <a:solidFill>
                  <a:prstClr val="white"/>
                </a:solidFill>
                <a:latin typeface="Berthold City Bold"/>
                <a:cs typeface="Berthold City Bold"/>
              </a:rPr>
              <a:t>Paso 5: Crear </a:t>
            </a:r>
            <a:r>
              <a:rPr lang="en-US" sz="2200" kern="0" cap="all" spc="120" dirty="0" err="1" smtClean="0">
                <a:solidFill>
                  <a:prstClr val="white"/>
                </a:solidFill>
                <a:latin typeface="Berthold City Bold"/>
                <a:cs typeface="Berthold City Bold"/>
              </a:rPr>
              <a:t>comunidades</a:t>
            </a:r>
            <a:r>
              <a:rPr lang="en-US" sz="2200" kern="0" cap="all" spc="120" dirty="0" smtClean="0">
                <a:solidFill>
                  <a:prstClr val="white"/>
                </a:solidFill>
                <a:latin typeface="Berthold City Bold"/>
                <a:cs typeface="Berthold City Bold"/>
              </a:rPr>
              <a:t> seguras para los peatones</a:t>
            </a:r>
            <a:endParaRPr lang="en-US" sz="2200" kern="0" cap="all" spc="120" dirty="0">
              <a:solidFill>
                <a:prstClr val="white"/>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37</a:t>
            </a:fld>
            <a:endParaRPr lang="en-US" sz="1125" dirty="0" smtClean="0">
              <a:solidFill>
                <a:prstClr val="black"/>
              </a:solidFill>
              <a:latin typeface="Capitals"/>
              <a:cs typeface="Capitals"/>
            </a:endParaRPr>
          </a:p>
        </p:txBody>
      </p:sp>
      <p:sp>
        <p:nvSpPr>
          <p:cNvPr id="14" name="TextBox 13"/>
          <p:cNvSpPr txBox="1"/>
          <p:nvPr/>
        </p:nvSpPr>
        <p:spPr>
          <a:xfrm>
            <a:off x="399323" y="688849"/>
            <a:ext cx="8345355" cy="1096454"/>
          </a:xfrm>
          <a:prstGeom prst="rect">
            <a:avLst/>
          </a:prstGeom>
          <a:noFill/>
        </p:spPr>
        <p:txBody>
          <a:bodyPr wrap="square" rtlCol="0">
            <a:spAutoFit/>
          </a:bodyPr>
          <a:lstStyle/>
          <a:p>
            <a:pPr marL="457200" indent="-457200" algn="ctr">
              <a:lnSpc>
                <a:spcPts val="3920"/>
              </a:lnSpc>
            </a:pPr>
            <a:r>
              <a:rPr lang="en-US" sz="3400" dirty="0" smtClean="0">
                <a:solidFill>
                  <a:srgbClr val="791344"/>
                </a:solidFill>
                <a:latin typeface="Capitals"/>
                <a:cs typeface="Capitals"/>
              </a:rPr>
              <a:t>Crear </a:t>
            </a:r>
            <a:r>
              <a:rPr lang="en-US" sz="3400" dirty="0" err="1" smtClean="0">
                <a:solidFill>
                  <a:srgbClr val="791344"/>
                </a:solidFill>
                <a:latin typeface="Capitals"/>
                <a:cs typeface="Capitals"/>
              </a:rPr>
              <a:t>comunidades</a:t>
            </a:r>
            <a:r>
              <a:rPr lang="en-US" sz="3400" dirty="0" smtClean="0">
                <a:solidFill>
                  <a:srgbClr val="791344"/>
                </a:solidFill>
                <a:latin typeface="Capitals"/>
                <a:cs typeface="Capitals"/>
              </a:rPr>
              <a:t> seguras</a:t>
            </a:r>
          </a:p>
          <a:p>
            <a:pPr marL="457200" indent="-457200" algn="ctr">
              <a:lnSpc>
                <a:spcPts val="3920"/>
              </a:lnSpc>
            </a:pPr>
            <a:r>
              <a:rPr lang="en-US" sz="3400" dirty="0" smtClean="0">
                <a:solidFill>
                  <a:srgbClr val="791344"/>
                </a:solidFill>
                <a:latin typeface="Capitals"/>
                <a:cs typeface="Capitals"/>
              </a:rPr>
              <a:t>para los peatones</a:t>
            </a:r>
          </a:p>
        </p:txBody>
      </p:sp>
      <p:pic>
        <p:nvPicPr>
          <p:cNvPr id="10" name="Picture 2" descr="H1_01"/>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921642" y="1917363"/>
            <a:ext cx="7300718" cy="3032606"/>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329643" y="4827716"/>
            <a:ext cx="4484714" cy="693461"/>
          </a:xfrm>
          <a:prstGeom prst="roundRect">
            <a:avLst>
              <a:gd name="adj" fmla="val 16356"/>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b"/>
          <a:lstStyle/>
          <a:p>
            <a:pPr marL="91440" indent="-91440" algn="ctr">
              <a:lnSpc>
                <a:spcPts val="5000"/>
              </a:lnSpc>
            </a:pPr>
            <a:r>
              <a:rPr lang="en-US" sz="3200" b="1" dirty="0" smtClean="0">
                <a:latin typeface="ITC Franklin Gothic Std Bk Cd"/>
                <a:cs typeface="ITC Franklin Gothic Std Bk Cd"/>
              </a:rPr>
              <a:t>Calle residencial fase 2</a:t>
            </a:r>
          </a:p>
        </p:txBody>
      </p:sp>
      <p:pic>
        <p:nvPicPr>
          <p:cNvPr id="11" name="Picture 2" descr="H1_02"/>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913934" y="1917363"/>
            <a:ext cx="7308426" cy="3035808"/>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kern="0" cap="all" spc="120" dirty="0" smtClean="0">
                <a:solidFill>
                  <a:prstClr val="white"/>
                </a:solidFill>
                <a:latin typeface="Berthold City Bold"/>
                <a:cs typeface="Berthold City Bold"/>
              </a:rPr>
              <a:t>Paso 5: Crear </a:t>
            </a:r>
            <a:r>
              <a:rPr lang="en-US" sz="2200" kern="0" cap="all" spc="120" dirty="0" err="1" smtClean="0">
                <a:solidFill>
                  <a:prstClr val="white"/>
                </a:solidFill>
                <a:latin typeface="Berthold City Bold"/>
                <a:cs typeface="Berthold City Bold"/>
              </a:rPr>
              <a:t>comunidades</a:t>
            </a:r>
            <a:r>
              <a:rPr lang="en-US" sz="2200" kern="0" cap="all" spc="120" dirty="0" smtClean="0">
                <a:solidFill>
                  <a:prstClr val="white"/>
                </a:solidFill>
                <a:latin typeface="Berthold City Bold"/>
                <a:cs typeface="Berthold City Bold"/>
              </a:rPr>
              <a:t> seguras para los peatones</a:t>
            </a:r>
            <a:endParaRPr lang="en-US" sz="2200" kern="0" cap="all" spc="120" dirty="0">
              <a:solidFill>
                <a:prstClr val="white"/>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38</a:t>
            </a:fld>
            <a:endParaRPr lang="en-US" sz="1125" dirty="0" smtClean="0">
              <a:solidFill>
                <a:prstClr val="black"/>
              </a:solidFill>
              <a:latin typeface="Capitals"/>
              <a:cs typeface="Capitals"/>
            </a:endParaRPr>
          </a:p>
        </p:txBody>
      </p:sp>
      <p:sp>
        <p:nvSpPr>
          <p:cNvPr id="9" name="TextBox 8"/>
          <p:cNvSpPr txBox="1"/>
          <p:nvPr/>
        </p:nvSpPr>
        <p:spPr>
          <a:xfrm>
            <a:off x="399323" y="688849"/>
            <a:ext cx="8345355" cy="1096454"/>
          </a:xfrm>
          <a:prstGeom prst="rect">
            <a:avLst/>
          </a:prstGeom>
          <a:noFill/>
        </p:spPr>
        <p:txBody>
          <a:bodyPr wrap="square" rtlCol="0">
            <a:spAutoFit/>
          </a:bodyPr>
          <a:lstStyle/>
          <a:p>
            <a:pPr marL="457200" indent="-457200" algn="ctr">
              <a:lnSpc>
                <a:spcPts val="3920"/>
              </a:lnSpc>
            </a:pPr>
            <a:r>
              <a:rPr lang="en-US" sz="3400" dirty="0" smtClean="0">
                <a:solidFill>
                  <a:srgbClr val="791344"/>
                </a:solidFill>
                <a:latin typeface="Capitals"/>
                <a:cs typeface="Capitals"/>
              </a:rPr>
              <a:t>Crear </a:t>
            </a:r>
            <a:r>
              <a:rPr lang="en-US" sz="3400" dirty="0" err="1" smtClean="0">
                <a:solidFill>
                  <a:srgbClr val="791344"/>
                </a:solidFill>
                <a:latin typeface="Capitals"/>
                <a:cs typeface="Capitals"/>
              </a:rPr>
              <a:t>comunidades</a:t>
            </a:r>
            <a:r>
              <a:rPr lang="en-US" sz="3400" dirty="0" smtClean="0">
                <a:solidFill>
                  <a:srgbClr val="791344"/>
                </a:solidFill>
                <a:latin typeface="Capitals"/>
                <a:cs typeface="Capitals"/>
              </a:rPr>
              <a:t> seguras</a:t>
            </a:r>
          </a:p>
          <a:p>
            <a:pPr marL="457200" indent="-457200" algn="ctr">
              <a:lnSpc>
                <a:spcPts val="3920"/>
              </a:lnSpc>
            </a:pPr>
            <a:r>
              <a:rPr lang="en-US" sz="3400" dirty="0" smtClean="0">
                <a:solidFill>
                  <a:srgbClr val="791344"/>
                </a:solidFill>
                <a:latin typeface="Capitals"/>
                <a:cs typeface="Capitals"/>
              </a:rPr>
              <a:t>para los peatones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kern="0" cap="all" spc="120" dirty="0" smtClean="0">
                <a:solidFill>
                  <a:prstClr val="white"/>
                </a:solidFill>
                <a:latin typeface="Berthold City Bold"/>
                <a:cs typeface="Berthold City Bold"/>
              </a:rPr>
              <a:t>Paso 5: Crear </a:t>
            </a:r>
            <a:r>
              <a:rPr lang="en-US" sz="2200" kern="0" cap="all" spc="120" dirty="0" err="1" smtClean="0">
                <a:solidFill>
                  <a:prstClr val="white"/>
                </a:solidFill>
                <a:latin typeface="Berthold City Bold"/>
                <a:cs typeface="Berthold City Bold"/>
              </a:rPr>
              <a:t>comunidades</a:t>
            </a:r>
            <a:r>
              <a:rPr lang="en-US" sz="2200" kern="0" cap="all" spc="120" dirty="0" smtClean="0">
                <a:solidFill>
                  <a:prstClr val="white"/>
                </a:solidFill>
                <a:latin typeface="Berthold City Bold"/>
                <a:cs typeface="Berthold City Bold"/>
              </a:rPr>
              <a:t> seguras para los peatones</a:t>
            </a:r>
            <a:endParaRPr lang="en-US" sz="2200" kern="0" cap="all" spc="120" dirty="0">
              <a:solidFill>
                <a:prstClr val="white"/>
              </a:solidFill>
            </a:endParaRPr>
          </a:p>
        </p:txBody>
      </p:sp>
      <p:sp>
        <p:nvSpPr>
          <p:cNvPr id="15" name="Rounded Rectangle 14"/>
          <p:cNvSpPr/>
          <p:nvPr/>
        </p:nvSpPr>
        <p:spPr>
          <a:xfrm>
            <a:off x="2329643" y="4827716"/>
            <a:ext cx="4484714" cy="693461"/>
          </a:xfrm>
          <a:prstGeom prst="roundRect">
            <a:avLst>
              <a:gd name="adj" fmla="val 16356"/>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b"/>
          <a:lstStyle/>
          <a:p>
            <a:pPr marL="91440" indent="-91440" algn="ctr">
              <a:lnSpc>
                <a:spcPts val="5000"/>
              </a:lnSpc>
            </a:pPr>
            <a:r>
              <a:rPr lang="en-US" sz="3200" b="1" dirty="0" smtClean="0">
                <a:latin typeface="ITC Franklin Gothic Std Bk Cd"/>
                <a:cs typeface="ITC Franklin Gothic Std Bk Cd"/>
              </a:rPr>
              <a:t>Calle residencial fase 3 </a:t>
            </a:r>
          </a:p>
        </p:txBody>
      </p:sp>
      <p:pic>
        <p:nvPicPr>
          <p:cNvPr id="9" name="Picture 2" descr="H1_03"/>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913933" y="1917363"/>
            <a:ext cx="7308427" cy="3035808"/>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39</a:t>
            </a:fld>
            <a:endParaRPr lang="en-US" sz="1125" dirty="0" smtClean="0">
              <a:solidFill>
                <a:prstClr val="black"/>
              </a:solidFill>
              <a:latin typeface="Capitals"/>
              <a:cs typeface="Capitals"/>
            </a:endParaRPr>
          </a:p>
        </p:txBody>
      </p:sp>
      <p:sp>
        <p:nvSpPr>
          <p:cNvPr id="10" name="TextBox 9"/>
          <p:cNvSpPr txBox="1"/>
          <p:nvPr/>
        </p:nvSpPr>
        <p:spPr>
          <a:xfrm>
            <a:off x="399323" y="688849"/>
            <a:ext cx="8345355" cy="1096454"/>
          </a:xfrm>
          <a:prstGeom prst="rect">
            <a:avLst/>
          </a:prstGeom>
          <a:noFill/>
        </p:spPr>
        <p:txBody>
          <a:bodyPr wrap="square" rtlCol="0">
            <a:spAutoFit/>
          </a:bodyPr>
          <a:lstStyle/>
          <a:p>
            <a:pPr marL="457200" indent="-457200" algn="ctr">
              <a:lnSpc>
                <a:spcPts val="3920"/>
              </a:lnSpc>
            </a:pPr>
            <a:r>
              <a:rPr lang="en-US" sz="3400" dirty="0" smtClean="0">
                <a:solidFill>
                  <a:srgbClr val="791344"/>
                </a:solidFill>
                <a:latin typeface="Capitals"/>
                <a:cs typeface="Capitals"/>
              </a:rPr>
              <a:t>Crear </a:t>
            </a:r>
            <a:r>
              <a:rPr lang="en-US" sz="3400" dirty="0" err="1" smtClean="0">
                <a:solidFill>
                  <a:srgbClr val="791344"/>
                </a:solidFill>
                <a:latin typeface="Capitals"/>
                <a:cs typeface="Capitals"/>
              </a:rPr>
              <a:t>comunidades</a:t>
            </a:r>
            <a:r>
              <a:rPr lang="en-US" sz="3400" dirty="0" smtClean="0">
                <a:solidFill>
                  <a:srgbClr val="791344"/>
                </a:solidFill>
                <a:latin typeface="Capitals"/>
                <a:cs typeface="Capitals"/>
              </a:rPr>
              <a:t> seguras</a:t>
            </a:r>
          </a:p>
          <a:p>
            <a:pPr marL="457200" indent="-457200" algn="ctr">
              <a:lnSpc>
                <a:spcPts val="3920"/>
              </a:lnSpc>
            </a:pPr>
            <a:r>
              <a:rPr lang="en-US" sz="3400" dirty="0" smtClean="0">
                <a:solidFill>
                  <a:srgbClr val="791344"/>
                </a:solidFill>
                <a:latin typeface="Capitals"/>
                <a:cs typeface="Capitals"/>
              </a:rPr>
              <a:t>para los peatones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kern="0" cap="all" spc="100" smtClean="0">
                <a:solidFill>
                  <a:schemeClr val="bg1"/>
                </a:solidFill>
                <a:latin typeface="Berthold City Bold"/>
                <a:cs typeface="Berthold City Bold"/>
              </a:rPr>
              <a:t>Los principios de la seguridad de los peatones </a:t>
            </a:r>
            <a:endParaRPr lang="en-US" sz="2600" kern="0" cap="all" spc="10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531352" y="6254496"/>
            <a:ext cx="301752"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smtClean="0">
                <a:ln>
                  <a:noFill/>
                </a:ln>
                <a:solidFill>
                  <a:schemeClr val="tx1"/>
                </a:solidFill>
                <a:effectLst/>
                <a:uLnTx/>
                <a:uFillTx/>
                <a:latin typeface="Capitals"/>
                <a:ea typeface="+mn-ea"/>
                <a:cs typeface="Capitals"/>
              </a:rPr>
              <a:t>4</a:t>
            </a:r>
            <a:endParaRPr kumimoji="0" lang="en-US" sz="1125" b="0" i="0" u="none" strike="noStrike" kern="1200" cap="none" spc="0" normalizeH="0" baseline="0" noProof="0" dirty="0">
              <a:ln>
                <a:noFill/>
              </a:ln>
              <a:solidFill>
                <a:schemeClr val="tx1"/>
              </a:solidFill>
              <a:effectLst/>
              <a:uLnTx/>
              <a:uFillTx/>
              <a:latin typeface="Capitals"/>
              <a:ea typeface="+mn-ea"/>
              <a:cs typeface="Capitals"/>
            </a:endParaRPr>
          </a:p>
        </p:txBody>
      </p:sp>
      <p:sp>
        <p:nvSpPr>
          <p:cNvPr id="10" name="TextBox 9"/>
          <p:cNvSpPr txBox="1"/>
          <p:nvPr/>
        </p:nvSpPr>
        <p:spPr>
          <a:xfrm>
            <a:off x="647791" y="2132278"/>
            <a:ext cx="7848419" cy="2593445"/>
          </a:xfrm>
          <a:prstGeom prst="rect">
            <a:avLst/>
          </a:prstGeom>
          <a:noFill/>
        </p:spPr>
        <p:txBody>
          <a:bodyPr wrap="square" rtlCol="0">
            <a:spAutoFit/>
          </a:bodyPr>
          <a:lstStyle/>
          <a:p>
            <a:pPr algn="ctr">
              <a:lnSpc>
                <a:spcPts val="4800"/>
              </a:lnSpc>
            </a:pPr>
            <a:r>
              <a:rPr lang="en-US" sz="3600" smtClean="0">
                <a:solidFill>
                  <a:srgbClr val="000000"/>
                </a:solidFill>
                <a:latin typeface="Capitals"/>
                <a:cs typeface="Capitals"/>
              </a:rPr>
              <a:t>LOS ELEMENTOS CENTRALES</a:t>
            </a:r>
            <a:br>
              <a:rPr lang="en-US" sz="3600" smtClean="0">
                <a:solidFill>
                  <a:srgbClr val="000000"/>
                </a:solidFill>
                <a:latin typeface="Capitals"/>
                <a:cs typeface="Capitals"/>
              </a:rPr>
            </a:br>
            <a:r>
              <a:rPr lang="en-US" sz="3600" smtClean="0">
                <a:solidFill>
                  <a:srgbClr val="000000"/>
                </a:solidFill>
                <a:latin typeface="Capitals"/>
                <a:cs typeface="Capitals"/>
              </a:rPr>
              <a:t>DE UNA COMUNIDAD</a:t>
            </a:r>
            <a:br>
              <a:rPr lang="en-US" sz="3600" smtClean="0">
                <a:solidFill>
                  <a:srgbClr val="000000"/>
                </a:solidFill>
                <a:latin typeface="Capitals"/>
                <a:cs typeface="Capitals"/>
              </a:rPr>
            </a:br>
            <a:r>
              <a:rPr lang="en-US" sz="3600" smtClean="0">
                <a:solidFill>
                  <a:srgbClr val="000000"/>
                </a:solidFill>
                <a:latin typeface="Capitals"/>
                <a:cs typeface="Capitals"/>
              </a:rPr>
              <a:t>SEGURA PARA LOS PEATONES</a:t>
            </a:r>
          </a:p>
          <a:p>
            <a:pPr algn="ctr">
              <a:lnSpc>
                <a:spcPts val="4800"/>
              </a:lnSpc>
            </a:pPr>
            <a:r>
              <a:rPr lang="en-US" sz="3600" smtClean="0">
                <a:solidFill>
                  <a:srgbClr val="000000"/>
                </a:solidFill>
                <a:latin typeface="Capitals"/>
                <a:cs typeface="Capitals"/>
              </a:rPr>
              <a:t>EJEMPLOS DE CASOS DE ESTUDIO</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kern="0" cap="all" spc="120" dirty="0" smtClean="0">
                <a:solidFill>
                  <a:prstClr val="white"/>
                </a:solidFill>
                <a:latin typeface="Berthold City Bold"/>
                <a:cs typeface="Berthold City Bold"/>
              </a:rPr>
              <a:t>Paso 5: Crear </a:t>
            </a:r>
            <a:r>
              <a:rPr lang="en-US" sz="2200" kern="0" cap="all" spc="120" dirty="0" err="1" smtClean="0">
                <a:solidFill>
                  <a:prstClr val="white"/>
                </a:solidFill>
                <a:latin typeface="Berthold City Bold"/>
                <a:cs typeface="Berthold City Bold"/>
              </a:rPr>
              <a:t>comunidades</a:t>
            </a:r>
            <a:r>
              <a:rPr lang="en-US" sz="2200" kern="0" cap="all" spc="120" dirty="0" smtClean="0">
                <a:solidFill>
                  <a:prstClr val="white"/>
                </a:solidFill>
                <a:latin typeface="Berthold City Bold"/>
                <a:cs typeface="Berthold City Bold"/>
              </a:rPr>
              <a:t> seguras para los peatones</a:t>
            </a:r>
            <a:endParaRPr lang="en-US" sz="2200" kern="0" cap="all" spc="120" dirty="0">
              <a:solidFill>
                <a:prstClr val="white"/>
              </a:solidFill>
            </a:endParaRPr>
          </a:p>
        </p:txBody>
      </p:sp>
      <p:sp>
        <p:nvSpPr>
          <p:cNvPr id="16" name="Rounded Rectangle 15"/>
          <p:cNvSpPr/>
          <p:nvPr/>
        </p:nvSpPr>
        <p:spPr>
          <a:xfrm>
            <a:off x="2329643" y="5094447"/>
            <a:ext cx="4484714" cy="602421"/>
          </a:xfrm>
          <a:prstGeom prst="roundRect">
            <a:avLst>
              <a:gd name="adj" fmla="val 16356"/>
            </a:avLst>
          </a:prstGeom>
          <a:gradFill>
            <a:gsLst>
              <a:gs pos="0">
                <a:srgbClr val="104C28"/>
              </a:gs>
              <a:gs pos="100000">
                <a:srgbClr val="147B33"/>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b"/>
          <a:lstStyle/>
          <a:p>
            <a:pPr marL="91440" indent="-91440" algn="ctr">
              <a:lnSpc>
                <a:spcPts val="5000"/>
              </a:lnSpc>
            </a:pPr>
            <a:r>
              <a:rPr lang="en-US" sz="3200" b="1" dirty="0" smtClean="0">
                <a:latin typeface="ITC Franklin Gothic Std Bk Cd"/>
                <a:cs typeface="ITC Franklin Gothic Std Bk Cd"/>
              </a:rPr>
              <a:t>Zona comercial fase 1</a:t>
            </a: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40</a:t>
            </a:fld>
            <a:endParaRPr lang="en-US" sz="1125" dirty="0" smtClean="0">
              <a:solidFill>
                <a:prstClr val="black"/>
              </a:solidFill>
              <a:latin typeface="Capitals"/>
              <a:cs typeface="Capitals"/>
            </a:endParaRPr>
          </a:p>
        </p:txBody>
      </p:sp>
      <p:pic>
        <p:nvPicPr>
          <p:cNvPr id="10" name="Picture 2" descr="Ba_01"/>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914400" y="1702219"/>
            <a:ext cx="7315200" cy="3443771"/>
          </a:xfrm>
          <a:prstGeom prst="roundRect">
            <a:avLst>
              <a:gd name="adj" fmla="val 3307"/>
            </a:avLst>
          </a:prstGeom>
          <a:ln w="25400">
            <a:solidFill>
              <a:srgbClr val="104C28"/>
            </a:solidFill>
          </a:ln>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99323" y="800667"/>
            <a:ext cx="8345355" cy="570669"/>
          </a:xfrm>
          <a:prstGeom prst="rect">
            <a:avLst/>
          </a:prstGeom>
          <a:noFill/>
        </p:spPr>
        <p:txBody>
          <a:bodyPr wrap="square" rtlCol="0">
            <a:spAutoFit/>
          </a:bodyPr>
          <a:lstStyle/>
          <a:p>
            <a:pPr marL="457200" indent="-457200" algn="ctr">
              <a:lnSpc>
                <a:spcPts val="3920"/>
              </a:lnSpc>
            </a:pPr>
            <a:r>
              <a:rPr lang="en-US" sz="2400" dirty="0" smtClean="0">
                <a:solidFill>
                  <a:srgbClr val="108837"/>
                </a:solidFill>
                <a:latin typeface="Capitals"/>
                <a:cs typeface="Capitals"/>
              </a:rPr>
              <a:t>Crear </a:t>
            </a:r>
            <a:r>
              <a:rPr lang="en-US" sz="2400" dirty="0" err="1" smtClean="0">
                <a:solidFill>
                  <a:srgbClr val="108837"/>
                </a:solidFill>
                <a:latin typeface="Capitals"/>
                <a:cs typeface="Capitals"/>
              </a:rPr>
              <a:t>comunidades</a:t>
            </a:r>
            <a:r>
              <a:rPr lang="en-US" sz="2400" dirty="0" smtClean="0">
                <a:solidFill>
                  <a:srgbClr val="108837"/>
                </a:solidFill>
                <a:latin typeface="Capitals"/>
                <a:cs typeface="Capitals"/>
              </a:rPr>
              <a:t> seguras para los peatones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329643" y="5094447"/>
            <a:ext cx="4484714" cy="602421"/>
          </a:xfrm>
          <a:prstGeom prst="roundRect">
            <a:avLst>
              <a:gd name="adj" fmla="val 16356"/>
            </a:avLst>
          </a:prstGeom>
          <a:gradFill>
            <a:gsLst>
              <a:gs pos="0">
                <a:srgbClr val="104C28"/>
              </a:gs>
              <a:gs pos="100000">
                <a:srgbClr val="147B33"/>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b"/>
          <a:lstStyle/>
          <a:p>
            <a:pPr marL="91440" indent="-91440" algn="ctr">
              <a:lnSpc>
                <a:spcPts val="5000"/>
              </a:lnSpc>
            </a:pPr>
            <a:r>
              <a:rPr lang="en-US" sz="3200" b="1" dirty="0" smtClean="0">
                <a:latin typeface="ITC Franklin Gothic Std Bk Cd"/>
                <a:cs typeface="ITC Franklin Gothic Std Bk Cd"/>
              </a:rPr>
              <a:t>Zona comercial fase 2</a:t>
            </a:r>
          </a:p>
        </p:txBody>
      </p:sp>
      <p:pic>
        <p:nvPicPr>
          <p:cNvPr id="11" name="Picture 2" descr="Ba_03"/>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914400" y="1702219"/>
            <a:ext cx="7315200" cy="3443771"/>
          </a:xfrm>
          <a:prstGeom prst="roundRect">
            <a:avLst>
              <a:gd name="adj" fmla="val 3307"/>
            </a:avLst>
          </a:prstGeom>
          <a:ln w="25400">
            <a:solidFill>
              <a:srgbClr val="104C28"/>
            </a:solidFill>
          </a:ln>
          <a:effectLst/>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kern="0" cap="all" spc="120" dirty="0" smtClean="0">
                <a:solidFill>
                  <a:prstClr val="white"/>
                </a:solidFill>
                <a:latin typeface="Berthold City Bold"/>
                <a:cs typeface="Berthold City Bold"/>
              </a:rPr>
              <a:t>Paso 5: Crear </a:t>
            </a:r>
            <a:r>
              <a:rPr lang="en-US" sz="2200" kern="0" cap="all" spc="120" dirty="0" err="1" smtClean="0">
                <a:solidFill>
                  <a:prstClr val="white"/>
                </a:solidFill>
                <a:latin typeface="Berthold City Bold"/>
                <a:cs typeface="Berthold City Bold"/>
              </a:rPr>
              <a:t>comunidades</a:t>
            </a:r>
            <a:r>
              <a:rPr lang="en-US" sz="2200" kern="0" cap="all" spc="120" dirty="0" smtClean="0">
                <a:solidFill>
                  <a:prstClr val="white"/>
                </a:solidFill>
                <a:latin typeface="Berthold City Bold"/>
                <a:cs typeface="Berthold City Bold"/>
              </a:rPr>
              <a:t> seguras para los peatones</a:t>
            </a:r>
            <a:endParaRPr lang="en-US" sz="2200" kern="0" cap="all" spc="120" dirty="0">
              <a:solidFill>
                <a:prstClr val="white"/>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41</a:t>
            </a:fld>
            <a:endParaRPr lang="en-US" sz="1125" dirty="0" smtClean="0">
              <a:solidFill>
                <a:prstClr val="black"/>
              </a:solidFill>
              <a:latin typeface="Capitals"/>
              <a:cs typeface="Capitals"/>
            </a:endParaRPr>
          </a:p>
        </p:txBody>
      </p:sp>
      <p:sp>
        <p:nvSpPr>
          <p:cNvPr id="9" name="TextBox 8"/>
          <p:cNvSpPr txBox="1"/>
          <p:nvPr/>
        </p:nvSpPr>
        <p:spPr>
          <a:xfrm>
            <a:off x="399323" y="800667"/>
            <a:ext cx="8345355" cy="570669"/>
          </a:xfrm>
          <a:prstGeom prst="rect">
            <a:avLst/>
          </a:prstGeom>
          <a:noFill/>
        </p:spPr>
        <p:txBody>
          <a:bodyPr wrap="square" rtlCol="0">
            <a:spAutoFit/>
          </a:bodyPr>
          <a:lstStyle/>
          <a:p>
            <a:pPr marL="457200" indent="-457200" algn="ctr">
              <a:lnSpc>
                <a:spcPts val="3920"/>
              </a:lnSpc>
            </a:pPr>
            <a:r>
              <a:rPr lang="en-US" sz="2400" dirty="0" smtClean="0">
                <a:solidFill>
                  <a:srgbClr val="108837"/>
                </a:solidFill>
                <a:latin typeface="Capitals"/>
                <a:cs typeface="Capitals"/>
              </a:rPr>
              <a:t>Crear </a:t>
            </a:r>
            <a:r>
              <a:rPr lang="en-US" sz="2400" dirty="0" err="1" smtClean="0">
                <a:solidFill>
                  <a:srgbClr val="108837"/>
                </a:solidFill>
                <a:latin typeface="Capitals"/>
                <a:cs typeface="Capitals"/>
              </a:rPr>
              <a:t>comunidades</a:t>
            </a:r>
            <a:r>
              <a:rPr lang="en-US" sz="2400" dirty="0" smtClean="0">
                <a:solidFill>
                  <a:srgbClr val="108837"/>
                </a:solidFill>
                <a:latin typeface="Capitals"/>
                <a:cs typeface="Capitals"/>
              </a:rPr>
              <a:t> seguras para los peatones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329643" y="5094447"/>
            <a:ext cx="4484714" cy="602421"/>
          </a:xfrm>
          <a:prstGeom prst="roundRect">
            <a:avLst>
              <a:gd name="adj" fmla="val 16356"/>
            </a:avLst>
          </a:prstGeom>
          <a:gradFill>
            <a:gsLst>
              <a:gs pos="0">
                <a:srgbClr val="104C28"/>
              </a:gs>
              <a:gs pos="100000">
                <a:srgbClr val="147B33"/>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b"/>
          <a:lstStyle/>
          <a:p>
            <a:pPr marL="91440" indent="-91440" algn="ctr">
              <a:lnSpc>
                <a:spcPts val="5000"/>
              </a:lnSpc>
            </a:pPr>
            <a:r>
              <a:rPr lang="en-US" sz="3200" b="1" dirty="0" smtClean="0">
                <a:latin typeface="ITC Franklin Gothic Std Bk Cd"/>
                <a:cs typeface="ITC Franklin Gothic Std Bk Cd"/>
              </a:rPr>
              <a:t>Zona comercial fase 3</a:t>
            </a:r>
          </a:p>
        </p:txBody>
      </p:sp>
      <p:pic>
        <p:nvPicPr>
          <p:cNvPr id="11" name="Picture 2" descr="Ba_04"/>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914400" y="1702219"/>
            <a:ext cx="7315200" cy="3443771"/>
          </a:xfrm>
          <a:prstGeom prst="roundRect">
            <a:avLst>
              <a:gd name="adj" fmla="val 3307"/>
            </a:avLst>
          </a:prstGeom>
          <a:ln w="25400">
            <a:solidFill>
              <a:srgbClr val="104C28"/>
            </a:solidFill>
          </a:ln>
          <a:effectLst/>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kern="0" cap="all" spc="120" dirty="0" smtClean="0">
                <a:solidFill>
                  <a:prstClr val="white"/>
                </a:solidFill>
                <a:latin typeface="Berthold City Bold"/>
                <a:cs typeface="Berthold City Bold"/>
              </a:rPr>
              <a:t>Paso 5: Crear </a:t>
            </a:r>
            <a:r>
              <a:rPr lang="en-US" sz="2200" kern="0" cap="all" spc="120" dirty="0" err="1" smtClean="0">
                <a:solidFill>
                  <a:prstClr val="white"/>
                </a:solidFill>
                <a:latin typeface="Berthold City Bold"/>
                <a:cs typeface="Berthold City Bold"/>
              </a:rPr>
              <a:t>comunidades</a:t>
            </a:r>
            <a:r>
              <a:rPr lang="en-US" sz="2200" kern="0" cap="all" spc="120" dirty="0" smtClean="0">
                <a:solidFill>
                  <a:prstClr val="white"/>
                </a:solidFill>
                <a:latin typeface="Berthold City Bold"/>
                <a:cs typeface="Berthold City Bold"/>
              </a:rPr>
              <a:t> seguras para los peatones</a:t>
            </a:r>
            <a:endParaRPr lang="en-US" sz="2200" kern="0" cap="all" spc="120" dirty="0">
              <a:solidFill>
                <a:prstClr val="white"/>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42</a:t>
            </a:fld>
            <a:endParaRPr lang="en-US" sz="1125" dirty="0" smtClean="0">
              <a:solidFill>
                <a:prstClr val="black"/>
              </a:solidFill>
              <a:latin typeface="Capitals"/>
              <a:cs typeface="Capitals"/>
            </a:endParaRPr>
          </a:p>
        </p:txBody>
      </p:sp>
      <p:sp>
        <p:nvSpPr>
          <p:cNvPr id="9" name="TextBox 8"/>
          <p:cNvSpPr txBox="1"/>
          <p:nvPr/>
        </p:nvSpPr>
        <p:spPr>
          <a:xfrm>
            <a:off x="399323" y="800667"/>
            <a:ext cx="8345355" cy="570669"/>
          </a:xfrm>
          <a:prstGeom prst="rect">
            <a:avLst/>
          </a:prstGeom>
          <a:noFill/>
        </p:spPr>
        <p:txBody>
          <a:bodyPr wrap="square" rtlCol="0">
            <a:spAutoFit/>
          </a:bodyPr>
          <a:lstStyle/>
          <a:p>
            <a:pPr marL="457200" indent="-457200" algn="ctr">
              <a:lnSpc>
                <a:spcPts val="3920"/>
              </a:lnSpc>
            </a:pPr>
            <a:r>
              <a:rPr lang="en-US" sz="2400" dirty="0" smtClean="0">
                <a:solidFill>
                  <a:srgbClr val="108837"/>
                </a:solidFill>
                <a:latin typeface="Capitals"/>
                <a:cs typeface="Capitals"/>
              </a:rPr>
              <a:t>Crear </a:t>
            </a:r>
            <a:r>
              <a:rPr lang="en-US" sz="2400" dirty="0" err="1" smtClean="0">
                <a:solidFill>
                  <a:srgbClr val="108837"/>
                </a:solidFill>
                <a:latin typeface="Capitals"/>
                <a:cs typeface="Capitals"/>
              </a:rPr>
              <a:t>comunidades</a:t>
            </a:r>
            <a:r>
              <a:rPr lang="en-US" sz="2400" dirty="0" smtClean="0">
                <a:solidFill>
                  <a:srgbClr val="108837"/>
                </a:solidFill>
                <a:latin typeface="Capitals"/>
                <a:cs typeface="Capitals"/>
              </a:rPr>
              <a:t> seguras para los peatones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50" kern="0" cap="all" spc="100" dirty="0" smtClean="0">
                <a:solidFill>
                  <a:prstClr val="white"/>
                </a:solidFill>
                <a:latin typeface="Berthold City Bold"/>
                <a:cs typeface="Berthold City Bold"/>
              </a:rPr>
              <a:t>Diseño y verdades sobre la seguridad de los peatones </a:t>
            </a:r>
            <a:endParaRPr lang="en-US" sz="2150" kern="0" cap="all" spc="100" dirty="0">
              <a:solidFill>
                <a:prstClr val="white"/>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43</a:t>
            </a:fld>
            <a:endParaRPr lang="en-US" sz="1125" dirty="0" smtClean="0">
              <a:solidFill>
                <a:prstClr val="black"/>
              </a:solidFill>
              <a:latin typeface="Capitals"/>
              <a:cs typeface="Capitals"/>
            </a:endParaRPr>
          </a:p>
        </p:txBody>
      </p:sp>
      <p:sp>
        <p:nvSpPr>
          <p:cNvPr id="9" name="Rectangle 8"/>
          <p:cNvSpPr/>
          <p:nvPr/>
        </p:nvSpPr>
        <p:spPr>
          <a:xfrm>
            <a:off x="563562" y="1146110"/>
            <a:ext cx="8016876" cy="4565780"/>
          </a:xfrm>
          <a:prstGeom prst="rect">
            <a:avLst/>
          </a:prstGeom>
        </p:spPr>
        <p:txBody>
          <a:bodyPr wrap="square">
            <a:spAutoFit/>
          </a:bodyPr>
          <a:lstStyle/>
          <a:p>
            <a:pPr marL="365760" lvl="1" indent="-365760">
              <a:lnSpc>
                <a:spcPts val="2500"/>
              </a:lnSpc>
              <a:spcAft>
                <a:spcPts val="2400"/>
              </a:spcAft>
              <a:buClr>
                <a:schemeClr val="tx1"/>
              </a:buClr>
              <a:buFont typeface="Arial"/>
              <a:buChar char="•"/>
              <a:defRPr/>
            </a:pPr>
            <a:r>
              <a:rPr lang="en-US" sz="2500" dirty="0" smtClean="0">
                <a:ea typeface="ＭＳ Ｐゴシック" pitchFamily="34" charset="-128"/>
              </a:rPr>
              <a:t>La gente es más activa en los vecindarios que se perciben como seguros. De aquellos que dicen vivir en vecindarios inseguros, aproximadamente la mitad de las mujeres y adultos mayores son inactivos</a:t>
            </a:r>
          </a:p>
          <a:p>
            <a:pPr marL="365760" lvl="1" indent="-365760">
              <a:lnSpc>
                <a:spcPts val="2500"/>
              </a:lnSpc>
              <a:spcAft>
                <a:spcPts val="2400"/>
              </a:spcAft>
              <a:buClr>
                <a:schemeClr val="tx1"/>
              </a:buClr>
              <a:buFont typeface="Arial"/>
              <a:buChar char="•"/>
              <a:defRPr/>
            </a:pPr>
            <a:r>
              <a:rPr lang="en-US" sz="2500" dirty="0" smtClean="0">
                <a:ea typeface="ＭＳ Ｐゴシック" pitchFamily="34" charset="-128"/>
              </a:rPr>
              <a:t>En los vecindarios con cuadras cuadradas, las personas caminan hasta tres veces más que en los vecindarios con calles o callejones sin salida o con otras características que hacen que las calles no estén conectadas</a:t>
            </a:r>
          </a:p>
          <a:p>
            <a:pPr marL="365760" lvl="1" indent="-365760">
              <a:lnSpc>
                <a:spcPts val="2500"/>
              </a:lnSpc>
              <a:spcAft>
                <a:spcPts val="2400"/>
              </a:spcAft>
              <a:buClr>
                <a:schemeClr val="tx1"/>
              </a:buClr>
              <a:buFont typeface="Arial"/>
              <a:buChar char="•"/>
              <a:defRPr/>
            </a:pPr>
            <a:r>
              <a:rPr lang="en-US" sz="2500" dirty="0" smtClean="0">
                <a:ea typeface="ＭＳ Ｐゴシック" pitchFamily="34" charset="-128"/>
              </a:rPr>
              <a:t>Hasta el doble de personas pueden caminar o andar en bicicleta en vecindarios que están destinados para tránsito en comparación con vecindarios orientados al tránsito vehicular</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kern="0" cap="all" spc="100" dirty="0" smtClean="0">
                <a:solidFill>
                  <a:prstClr val="white"/>
                </a:solidFill>
                <a:latin typeface="Berthold City Bold"/>
                <a:cs typeface="Berthold City Bold"/>
              </a:rPr>
              <a:t>  mejora de seguridad de los peatones </a:t>
            </a:r>
            <a:endParaRPr lang="en-US" sz="2400" kern="0" cap="all" spc="100" dirty="0">
              <a:solidFill>
                <a:prstClr val="white"/>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44</a:t>
            </a:fld>
            <a:endParaRPr lang="en-US" sz="1125" dirty="0" smtClean="0">
              <a:solidFill>
                <a:prstClr val="black"/>
              </a:solidFill>
              <a:latin typeface="Capitals"/>
              <a:cs typeface="Capitals"/>
            </a:endParaRPr>
          </a:p>
        </p:txBody>
      </p:sp>
      <p:pic>
        <p:nvPicPr>
          <p:cNvPr id="10" name="Picture 5" descr="Aerial of street scene-dburden"/>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3742020" y="2364631"/>
            <a:ext cx="4961449" cy="3317083"/>
          </a:xfrm>
          <a:prstGeom prst="roundRect">
            <a:avLst>
              <a:gd name="adj" fmla="val 3307"/>
            </a:avLst>
          </a:prstGeom>
          <a:ln w="25400">
            <a:solidFill>
              <a:schemeClr val="accent5"/>
            </a:solidFill>
          </a:ln>
          <a:effectLst/>
          <a:extLst/>
        </p:spPr>
      </p:pic>
      <p:sp>
        <p:nvSpPr>
          <p:cNvPr id="16" name="Rectangle 15"/>
          <p:cNvSpPr/>
          <p:nvPr/>
        </p:nvSpPr>
        <p:spPr>
          <a:xfrm>
            <a:off x="440531" y="2253457"/>
            <a:ext cx="2962311" cy="3562514"/>
          </a:xfrm>
          <a:prstGeom prst="rect">
            <a:avLst/>
          </a:prstGeom>
        </p:spPr>
        <p:txBody>
          <a:bodyPr wrap="square">
            <a:spAutoFit/>
          </a:bodyPr>
          <a:lstStyle/>
          <a:p>
            <a:pPr>
              <a:lnSpc>
                <a:spcPts val="2960"/>
              </a:lnSpc>
              <a:defRPr/>
            </a:pPr>
            <a:r>
              <a:rPr lang="en-US" sz="2800" b="1" i="1" dirty="0" smtClean="0">
                <a:cs typeface="Calibri"/>
              </a:rPr>
              <a:t>Cercanía</a:t>
            </a:r>
          </a:p>
          <a:p>
            <a:pPr>
              <a:lnSpc>
                <a:spcPts val="2960"/>
              </a:lnSpc>
              <a:defRPr/>
            </a:pPr>
            <a:r>
              <a:rPr lang="es-US" sz="2800" dirty="0" smtClean="0">
                <a:ea typeface="ＭＳ Ｐゴシック"/>
              </a:rPr>
              <a:t>¿Hay lugares cerca adónde se pueda ir caminando?</a:t>
            </a:r>
          </a:p>
          <a:p>
            <a:pPr>
              <a:lnSpc>
                <a:spcPts val="2960"/>
              </a:lnSpc>
              <a:defRPr/>
            </a:pPr>
            <a:endParaRPr lang="en-US" sz="2800" dirty="0" smtClean="0"/>
          </a:p>
          <a:p>
            <a:pPr>
              <a:lnSpc>
                <a:spcPts val="2960"/>
              </a:lnSpc>
              <a:defRPr/>
            </a:pPr>
            <a:r>
              <a:rPr lang="en-US" sz="2800" b="1" i="1" dirty="0" smtClean="0">
                <a:cs typeface="Calibri"/>
              </a:rPr>
              <a:t>Conectividad</a:t>
            </a:r>
          </a:p>
          <a:p>
            <a:pPr>
              <a:lnSpc>
                <a:spcPts val="2960"/>
              </a:lnSpc>
              <a:defRPr/>
            </a:pPr>
            <a:r>
              <a:rPr lang="es-US" sz="2800" dirty="0" smtClean="0">
                <a:ea typeface="ＭＳ Ｐゴシック"/>
              </a:rPr>
              <a:t>¿Hay formas seguras y directas de trasladarse?</a:t>
            </a:r>
            <a:endParaRPr lang="en-US" sz="2800" dirty="0"/>
          </a:p>
        </p:txBody>
      </p:sp>
      <p:sp>
        <p:nvSpPr>
          <p:cNvPr id="17" name="TextBox 16"/>
          <p:cNvSpPr txBox="1"/>
          <p:nvPr/>
        </p:nvSpPr>
        <p:spPr>
          <a:xfrm>
            <a:off x="399323" y="777692"/>
            <a:ext cx="8345355" cy="1096454"/>
          </a:xfrm>
          <a:prstGeom prst="rect">
            <a:avLst/>
          </a:prstGeom>
          <a:noFill/>
        </p:spPr>
        <p:txBody>
          <a:bodyPr wrap="square" rtlCol="0">
            <a:spAutoFit/>
          </a:bodyPr>
          <a:lstStyle/>
          <a:p>
            <a:pPr algn="ctr">
              <a:lnSpc>
                <a:spcPts val="3920"/>
              </a:lnSpc>
            </a:pPr>
            <a:r>
              <a:rPr lang="en-US" sz="3400" dirty="0" smtClean="0">
                <a:solidFill>
                  <a:schemeClr val="accent5"/>
                </a:solidFill>
                <a:latin typeface="Capitals"/>
                <a:cs typeface="Capitals"/>
              </a:rPr>
              <a:t>Diseñar para estilos de vida activos y mayor circulación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kern="0" cap="all" spc="100" dirty="0" smtClean="0">
                <a:solidFill>
                  <a:prstClr val="white"/>
                </a:solidFill>
                <a:latin typeface="Berthold City Bold"/>
                <a:cs typeface="Berthold City Bold"/>
              </a:rPr>
              <a:t>  mejora de seguridad de los peatones </a:t>
            </a:r>
            <a:endParaRPr lang="en-US" sz="2800" kern="0" cap="all" spc="100" dirty="0">
              <a:solidFill>
                <a:prstClr val="white"/>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prstClr val="white"/>
                </a:solidFill>
                <a:latin typeface="ITC Franklin Gothic Std Dm Cd"/>
                <a:cs typeface="ITC Franklin Gothic Std Dm Cd"/>
              </a:rPr>
              <a:t>Fuente: </a:t>
            </a:r>
            <a:r>
              <a:rPr lang="en-US" dirty="0" smtClean="0">
                <a:solidFill>
                  <a:prstClr val="white"/>
                </a:solidFill>
                <a:latin typeface="ITC Franklin Gothic Std Bk Cd"/>
                <a:cs typeface="ITC Franklin Gothic Std Bk Cd"/>
              </a:rPr>
              <a:t>Ewing, R. </a:t>
            </a:r>
            <a:r>
              <a:rPr lang="en-US" dirty="0" smtClean="0">
                <a:solidFill>
                  <a:prstClr val="white"/>
                </a:solidFill>
                <a:latin typeface="ITC Franklin Gothic Std Bk CdIt"/>
                <a:cs typeface="ITC Franklin Gothic Std Bk CdIt"/>
              </a:rPr>
              <a:t>American Journal of Health Promotion</a:t>
            </a:r>
            <a:r>
              <a:rPr lang="en-US" dirty="0" smtClean="0">
                <a:solidFill>
                  <a:prstClr val="white"/>
                </a:solidFill>
                <a:latin typeface="ITC Franklin Gothic Std Bk Cd"/>
                <a:cs typeface="ITC Franklin Gothic Std Bk Cd"/>
              </a:rPr>
              <a:t> 2003</a:t>
            </a: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45</a:t>
            </a:fld>
            <a:endParaRPr lang="en-US" sz="1125" dirty="0" smtClean="0">
              <a:solidFill>
                <a:prstClr val="black"/>
              </a:solidFill>
              <a:latin typeface="Capitals"/>
              <a:cs typeface="Capitals"/>
            </a:endParaRPr>
          </a:p>
        </p:txBody>
      </p:sp>
      <p:sp>
        <p:nvSpPr>
          <p:cNvPr id="17" name="TextBox 16"/>
          <p:cNvSpPr txBox="1"/>
          <p:nvPr/>
        </p:nvSpPr>
        <p:spPr>
          <a:xfrm>
            <a:off x="399323" y="808748"/>
            <a:ext cx="8345355" cy="1093889"/>
          </a:xfrm>
          <a:prstGeom prst="rect">
            <a:avLst/>
          </a:prstGeom>
          <a:noFill/>
        </p:spPr>
        <p:txBody>
          <a:bodyPr wrap="square" rtlCol="0" anchor="t">
            <a:spAutoFit/>
          </a:bodyPr>
          <a:lstStyle/>
          <a:p>
            <a:pPr marL="457200" indent="-457200" algn="ctr">
              <a:lnSpc>
                <a:spcPts val="3920"/>
              </a:lnSpc>
            </a:pPr>
            <a:r>
              <a:rPr lang="en-US" sz="3400" dirty="0" smtClean="0">
                <a:solidFill>
                  <a:srgbClr val="DEAB43"/>
                </a:solidFill>
                <a:latin typeface="Capitals"/>
                <a:cs typeface="Capitals"/>
              </a:rPr>
              <a:t>Las personas que viven</a:t>
            </a:r>
          </a:p>
          <a:p>
            <a:pPr marL="457200" indent="-457200" algn="ctr">
              <a:lnSpc>
                <a:spcPts val="3920"/>
              </a:lnSpc>
            </a:pPr>
            <a:r>
              <a:rPr lang="en-US" sz="3400" dirty="0" smtClean="0">
                <a:solidFill>
                  <a:srgbClr val="DEAB43"/>
                </a:solidFill>
                <a:latin typeface="Capitals"/>
                <a:cs typeface="Capitals"/>
              </a:rPr>
              <a:t>en </a:t>
            </a:r>
            <a:r>
              <a:rPr lang="en-US" sz="3400" dirty="0" err="1" smtClean="0">
                <a:solidFill>
                  <a:srgbClr val="DEAB43"/>
                </a:solidFill>
                <a:latin typeface="Capitals"/>
                <a:cs typeface="Capitals"/>
              </a:rPr>
              <a:t>comunidades</a:t>
            </a:r>
            <a:r>
              <a:rPr lang="en-US" sz="3400" dirty="0" smtClean="0">
                <a:solidFill>
                  <a:srgbClr val="DEAB43"/>
                </a:solidFill>
                <a:latin typeface="Capitals"/>
                <a:cs typeface="Capitals"/>
              </a:rPr>
              <a:t> expandidas:</a:t>
            </a:r>
          </a:p>
        </p:txBody>
      </p:sp>
      <p:sp>
        <p:nvSpPr>
          <p:cNvPr id="16" name="Rectangle 15"/>
          <p:cNvSpPr/>
          <p:nvPr/>
        </p:nvSpPr>
        <p:spPr>
          <a:xfrm>
            <a:off x="376629" y="2208964"/>
            <a:ext cx="3337753" cy="3565934"/>
          </a:xfrm>
          <a:prstGeom prst="rect">
            <a:avLst/>
          </a:prstGeom>
        </p:spPr>
        <p:txBody>
          <a:bodyPr wrap="square">
            <a:spAutoFit/>
          </a:bodyPr>
          <a:lstStyle/>
          <a:p>
            <a:pPr marL="365760" lvl="1" indent="-365760">
              <a:lnSpc>
                <a:spcPts val="2560"/>
              </a:lnSpc>
              <a:spcAft>
                <a:spcPts val="1200"/>
              </a:spcAft>
              <a:buClr>
                <a:schemeClr val="tx1"/>
              </a:buClr>
              <a:buFont typeface="Arial" pitchFamily="34" charset="0"/>
              <a:buChar char="•"/>
            </a:pPr>
            <a:r>
              <a:rPr lang="en-US" sz="2600" dirty="0" smtClean="0">
                <a:ea typeface="ＭＳ Ｐゴシック" pitchFamily="34" charset="-128"/>
              </a:rPr>
              <a:t>Caminan menos en su tiempo libre </a:t>
            </a:r>
          </a:p>
          <a:p>
            <a:pPr marL="365760" lvl="1" indent="-365760">
              <a:lnSpc>
                <a:spcPts val="2560"/>
              </a:lnSpc>
              <a:spcAft>
                <a:spcPts val="1200"/>
              </a:spcAft>
              <a:buClr>
                <a:schemeClr val="tx1"/>
              </a:buClr>
              <a:buFont typeface="Arial" pitchFamily="34" charset="0"/>
              <a:buChar char="•"/>
            </a:pPr>
            <a:r>
              <a:rPr lang="en-US" sz="2600" dirty="0" smtClean="0">
                <a:ea typeface="ＭＳ Ｐゴシック" pitchFamily="34" charset="-128"/>
              </a:rPr>
              <a:t>Tienen IMCs más altos</a:t>
            </a:r>
          </a:p>
          <a:p>
            <a:pPr marL="365760" lvl="1" indent="-365760">
              <a:lnSpc>
                <a:spcPts val="2560"/>
              </a:lnSpc>
              <a:spcAft>
                <a:spcPts val="1200"/>
              </a:spcAft>
              <a:buClr>
                <a:schemeClr val="tx1"/>
              </a:buClr>
              <a:buFont typeface="Arial" pitchFamily="34" charset="0"/>
              <a:buChar char="•"/>
            </a:pPr>
            <a:r>
              <a:rPr lang="en-US" sz="2600" dirty="0" smtClean="0">
                <a:ea typeface="ＭＳ Ｐゴシック" pitchFamily="34" charset="-128"/>
              </a:rPr>
              <a:t>Son más propensos a ser obesos</a:t>
            </a:r>
          </a:p>
          <a:p>
            <a:pPr marL="365760" lvl="1" indent="-365760">
              <a:lnSpc>
                <a:spcPts val="2560"/>
              </a:lnSpc>
              <a:spcAft>
                <a:spcPts val="1200"/>
              </a:spcAft>
              <a:buClr>
                <a:schemeClr val="tx1"/>
              </a:buClr>
              <a:buFont typeface="Arial" pitchFamily="34" charset="0"/>
              <a:buChar char="•"/>
            </a:pPr>
            <a:r>
              <a:rPr lang="en-US" sz="2600" dirty="0" smtClean="0">
                <a:ea typeface="ＭＳ Ｐゴシック" pitchFamily="34" charset="-128"/>
              </a:rPr>
              <a:t>Es más factible que tengan presión arterial alta </a:t>
            </a:r>
          </a:p>
        </p:txBody>
      </p:sp>
      <p:pic>
        <p:nvPicPr>
          <p:cNvPr id="11" name="Picture 4" descr="suburban aerialcnu"/>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3616824" y="2264886"/>
            <a:ext cx="5103417" cy="3454090"/>
          </a:xfrm>
          <a:prstGeom prst="roundRect">
            <a:avLst>
              <a:gd name="adj" fmla="val 3307"/>
            </a:avLst>
          </a:prstGeom>
          <a:ln w="25400">
            <a:solidFill>
              <a:srgbClr val="DEAB43"/>
            </a:solidFill>
          </a:ln>
          <a:effectLs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kern="0" cap="all" spc="100" dirty="0" smtClean="0">
                <a:solidFill>
                  <a:prstClr val="white"/>
                </a:solidFill>
                <a:latin typeface="Berthold City Bold"/>
                <a:cs typeface="Berthold City Bold"/>
              </a:rPr>
              <a:t>  mejora de seguridad de los peatones </a:t>
            </a:r>
            <a:endParaRPr lang="en-US" sz="2400" kern="0" cap="all" spc="100" dirty="0">
              <a:solidFill>
                <a:prstClr val="white"/>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prstClr val="white"/>
                </a:solidFill>
                <a:latin typeface="ITC Franklin Gothic Std Dm Cd"/>
                <a:cs typeface="ITC Franklin Gothic Std Dm Cd"/>
              </a:rPr>
              <a:t>Fuente: </a:t>
            </a:r>
            <a:r>
              <a:rPr lang="en-US" dirty="0" err="1" smtClean="0">
                <a:solidFill>
                  <a:prstClr val="white"/>
                </a:solidFill>
                <a:latin typeface="ITC Franklin Gothic Std Bk Cd"/>
                <a:cs typeface="ITC Franklin Gothic Std Bk Cd"/>
              </a:rPr>
              <a:t>Saelens</a:t>
            </a:r>
            <a:r>
              <a:rPr lang="en-US" dirty="0" smtClean="0">
                <a:solidFill>
                  <a:prstClr val="white"/>
                </a:solidFill>
                <a:latin typeface="ITC Franklin Gothic Std Bk Cd"/>
                <a:cs typeface="ITC Franklin Gothic Std Bk Cd"/>
              </a:rPr>
              <a:t>. AJPH 2003</a:t>
            </a: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46</a:t>
            </a:fld>
            <a:endParaRPr lang="en-US" sz="1125" dirty="0" smtClean="0">
              <a:solidFill>
                <a:prstClr val="black"/>
              </a:solidFill>
              <a:latin typeface="Capitals"/>
              <a:cs typeface="Capitals"/>
            </a:endParaRPr>
          </a:p>
        </p:txBody>
      </p:sp>
      <p:sp>
        <p:nvSpPr>
          <p:cNvPr id="17" name="TextBox 16"/>
          <p:cNvSpPr txBox="1"/>
          <p:nvPr/>
        </p:nvSpPr>
        <p:spPr>
          <a:xfrm>
            <a:off x="399323" y="798067"/>
            <a:ext cx="8345355" cy="864339"/>
          </a:xfrm>
          <a:prstGeom prst="rect">
            <a:avLst/>
          </a:prstGeom>
          <a:noFill/>
        </p:spPr>
        <p:txBody>
          <a:bodyPr wrap="square" rtlCol="0">
            <a:spAutoFit/>
          </a:bodyPr>
          <a:lstStyle/>
          <a:p>
            <a:pPr marL="457200" indent="-457200" algn="ctr">
              <a:lnSpc>
                <a:spcPts val="3000"/>
              </a:lnSpc>
            </a:pPr>
            <a:r>
              <a:rPr lang="en-US" sz="2600" dirty="0" err="1" smtClean="0">
                <a:solidFill>
                  <a:schemeClr val="accent3"/>
                </a:solidFill>
                <a:latin typeface="Capitals"/>
                <a:cs typeface="Capitals"/>
              </a:rPr>
              <a:t>Los vecindarios seguros para</a:t>
            </a:r>
          </a:p>
          <a:p>
            <a:pPr marL="457200" indent="-457200" algn="ctr">
              <a:lnSpc>
                <a:spcPts val="3000"/>
              </a:lnSpc>
            </a:pPr>
            <a:r>
              <a:rPr lang="en-US" sz="2600" dirty="0" err="1" smtClean="0">
                <a:solidFill>
                  <a:schemeClr val="accent3"/>
                </a:solidFill>
                <a:latin typeface="Capitals"/>
                <a:cs typeface="Capitals"/>
              </a:rPr>
              <a:t>los peatones marcan una diferencia</a:t>
            </a:r>
            <a:endParaRPr lang="en-US" sz="2600" dirty="0" smtClean="0">
              <a:solidFill>
                <a:schemeClr val="accent3"/>
              </a:solidFill>
              <a:latin typeface="Capitals"/>
              <a:cs typeface="Capitals"/>
            </a:endParaRPr>
          </a:p>
        </p:txBody>
      </p:sp>
      <p:sp>
        <p:nvSpPr>
          <p:cNvPr id="16" name="Rectangle 15"/>
          <p:cNvSpPr/>
          <p:nvPr/>
        </p:nvSpPr>
        <p:spPr>
          <a:xfrm>
            <a:off x="440531" y="1788491"/>
            <a:ext cx="8244001" cy="1061829"/>
          </a:xfrm>
          <a:prstGeom prst="rect">
            <a:avLst/>
          </a:prstGeom>
        </p:spPr>
        <p:txBody>
          <a:bodyPr wrap="square">
            <a:spAutoFit/>
          </a:bodyPr>
          <a:lstStyle/>
          <a:p>
            <a:pPr marL="0" lvl="1" algn="ctr">
              <a:buClr>
                <a:schemeClr val="tx1"/>
              </a:buClr>
              <a:buFont typeface="Wingdings 2" pitchFamily="18" charset="2"/>
              <a:buNone/>
            </a:pPr>
            <a:r>
              <a:rPr lang="en-US" sz="2100" dirty="0" smtClean="0">
                <a:ea typeface="ＭＳ Ｐゴシック" pitchFamily="34" charset="-128"/>
              </a:rPr>
              <a:t>	Los residentes de un vecindario sumamente seguro para los peatones realizan aproximadamente </a:t>
            </a:r>
            <a:r>
              <a:rPr lang="en-US" sz="2100" b="1" i="1" dirty="0" smtClean="0">
                <a:ea typeface="ＭＳ Ｐゴシック" pitchFamily="34" charset="-128"/>
              </a:rPr>
              <a:t>70 minutos más por semana de actividad física que los residentes de un vecindario poco seguro para los peatones</a:t>
            </a:r>
          </a:p>
        </p:txBody>
      </p:sp>
      <p:grpSp>
        <p:nvGrpSpPr>
          <p:cNvPr id="14" name="Group 13"/>
          <p:cNvGrpSpPr/>
          <p:nvPr/>
        </p:nvGrpSpPr>
        <p:grpSpPr>
          <a:xfrm>
            <a:off x="509843" y="3058377"/>
            <a:ext cx="8035994" cy="2743200"/>
            <a:chOff x="509843" y="3241404"/>
            <a:chExt cx="8035994" cy="2743200"/>
          </a:xfrm>
        </p:grpSpPr>
        <p:pic>
          <p:nvPicPr>
            <p:cNvPr id="10" name="Picture 6" descr="ClaireShopLot"/>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4432977" y="3241404"/>
              <a:ext cx="4112860" cy="2743200"/>
            </a:xfrm>
            <a:prstGeom prst="roundRect">
              <a:avLst>
                <a:gd name="adj" fmla="val 3307"/>
              </a:avLst>
            </a:prstGeom>
            <a:ln w="25400">
              <a:solidFill>
                <a:schemeClr val="accent3"/>
              </a:solidFill>
            </a:ln>
            <a:effectLst/>
            <a:extLst>
              <a:ext uri="{909E8E84-426E-40DD-AFC4-6F175D3DCCD1}">
                <a14:hiddenFill xmlns:a14="http://schemas.microsoft.com/office/drawing/2010/main">
                  <a:solidFill>
                    <a:srgbClr val="FFFFFF"/>
                  </a:solidFill>
                </a14:hiddenFill>
              </a:ext>
            </a:extLst>
          </p:spPr>
        </p:pic>
        <p:pic>
          <p:nvPicPr>
            <p:cNvPr id="12" name="Picture 7" descr="NormalComm1"/>
            <p:cNvPicPr>
              <a:picLocks noChangeAspect="1" noChangeArrowheads="1"/>
            </p:cNvPicPr>
            <p:nvPr/>
          </p:nvPicPr>
          <p:blipFill>
            <a:blip r:embed="rId3" cstate="print">
              <a:lum/>
              <a:extLst>
                <a:ext uri="{28A0092B-C50C-407E-A947-70E740481C1C}">
                  <a14:useLocalDpi xmlns:a14="http://schemas.microsoft.com/office/drawing/2010/main" val="0"/>
                </a:ext>
              </a:extLst>
            </a:blip>
            <a:stretch>
              <a:fillRect/>
            </a:stretch>
          </p:blipFill>
          <p:spPr bwMode="auto">
            <a:xfrm>
              <a:off x="509843" y="3241404"/>
              <a:ext cx="3657600" cy="2743200"/>
            </a:xfrm>
            <a:prstGeom prst="roundRect">
              <a:avLst>
                <a:gd name="adj" fmla="val 3307"/>
              </a:avLst>
            </a:prstGeom>
            <a:ln w="25400">
              <a:solidFill>
                <a:schemeClr val="accent3"/>
              </a:solidFill>
            </a:ln>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2700" kern="0" cap="all" spc="100" dirty="0">
              <a:solidFill>
                <a:prstClr val="white"/>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smtClean="0">
              <a:solidFill>
                <a:prstClr val="white"/>
              </a:solidFill>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47</a:t>
            </a:fld>
            <a:endParaRPr lang="en-US" sz="1125" dirty="0" smtClean="0">
              <a:solidFill>
                <a:prstClr val="black"/>
              </a:solidFill>
              <a:latin typeface="Capitals"/>
              <a:cs typeface="Capitals"/>
            </a:endParaRPr>
          </a:p>
        </p:txBody>
      </p:sp>
      <p:sp>
        <p:nvSpPr>
          <p:cNvPr id="9" name="Rounded Rectangle 8"/>
          <p:cNvSpPr/>
          <p:nvPr/>
        </p:nvSpPr>
        <p:spPr>
          <a:xfrm>
            <a:off x="533400" y="876300"/>
            <a:ext cx="4102100" cy="5105400"/>
          </a:xfrm>
          <a:prstGeom prst="roundRect">
            <a:avLst>
              <a:gd name="adj" fmla="val 3262"/>
            </a:avLst>
          </a:prstGeom>
          <a:gradFill flip="none" rotWithShape="1">
            <a:gsLst>
              <a:gs pos="0">
                <a:srgbClr val="DA5120"/>
              </a:gs>
              <a:gs pos="100000">
                <a:srgbClr val="E78E23"/>
              </a:gs>
            </a:gsLst>
            <a:lin ang="16200000" scaled="0"/>
            <a:tileRect/>
          </a:gradFill>
          <a:ln w="25400">
            <a:solidFill>
              <a:srgbClr val="DA5120"/>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91440" lvl="0" indent="-91440" algn="ctr">
              <a:lnSpc>
                <a:spcPts val="9000"/>
              </a:lnSpc>
            </a:pPr>
            <a:r>
              <a:rPr lang="en-US" sz="7600" b="1" dirty="0" smtClean="0">
                <a:solidFill>
                  <a:schemeClr val="tx1"/>
                </a:solidFill>
                <a:latin typeface="ITC Franklin Gothic Std Bk Cd"/>
                <a:cs typeface="ITC Franklin Gothic Std Bk Cd"/>
              </a:rPr>
              <a:t>ES</a:t>
            </a:r>
          </a:p>
          <a:p>
            <a:pPr marL="91440" lvl="0" indent="-91440" algn="ctr">
              <a:lnSpc>
                <a:spcPts val="9000"/>
              </a:lnSpc>
            </a:pPr>
            <a:r>
              <a:rPr lang="en-US" sz="7600" b="1" dirty="0" smtClean="0">
                <a:solidFill>
                  <a:schemeClr val="tx1"/>
                </a:solidFill>
                <a:latin typeface="ITC Franklin Gothic Std Bk Cd"/>
                <a:cs typeface="ITC Franklin Gothic Std Bk Cd"/>
              </a:rPr>
              <a:t>TIEMPO</a:t>
            </a:r>
          </a:p>
          <a:p>
            <a:pPr marL="91440" lvl="0" indent="-91440" algn="ctr">
              <a:lnSpc>
                <a:spcPts val="9000"/>
              </a:lnSpc>
            </a:pPr>
            <a:r>
              <a:rPr lang="en-US" sz="7600" b="1" dirty="0" smtClean="0">
                <a:solidFill>
                  <a:schemeClr val="tx1"/>
                </a:solidFill>
                <a:latin typeface="ITC Franklin Gothic Std Bk Cd"/>
                <a:cs typeface="ITC Franklin Gothic Std Bk Cd"/>
              </a:rPr>
              <a:t>DE UN RECESO…</a:t>
            </a:r>
          </a:p>
        </p:txBody>
      </p:sp>
      <p:pic>
        <p:nvPicPr>
          <p:cNvPr id="10" name="Picture 9"/>
          <p:cNvPicPr>
            <a:picLocks noChangeAspect="1"/>
          </p:cNvPicPr>
          <p:nvPr/>
        </p:nvPicPr>
        <p:blipFill>
          <a:blip r:embed="rId2"/>
          <a:stretch>
            <a:fillRect/>
          </a:stretch>
        </p:blipFill>
        <p:spPr>
          <a:xfrm>
            <a:off x="4860539" y="927976"/>
            <a:ext cx="3642197" cy="3669423"/>
          </a:xfrm>
          <a:prstGeom prst="rect">
            <a:avLst/>
          </a:prstGeom>
        </p:spPr>
      </p:pic>
      <p:pic>
        <p:nvPicPr>
          <p:cNvPr id="12" name="Picture 1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218146" y="4814401"/>
            <a:ext cx="926984" cy="9269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599"/>
            <a:ext cx="8686800" cy="986219"/>
          </a:xfrm>
          <a:prstGeom prst="roundRect">
            <a:avLst>
              <a:gd name="adj" fmla="val 10288"/>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3040"/>
              </a:lnSpc>
            </a:pPr>
            <a:r>
              <a:rPr lang="en-US" sz="3200" cap="all" spc="100" dirty="0" smtClean="0">
                <a:latin typeface="Berthold City Bold"/>
                <a:cs typeface="Berthold City Bold"/>
              </a:rPr>
              <a:t>Prevención de los delitos  a través del diseño del entorno (PDTDE)</a:t>
            </a:r>
            <a:endParaRPr lang="en-US" sz="3200" kern="0" cap="all" spc="100" dirty="0">
              <a:solidFill>
                <a:prstClr val="white"/>
              </a:solidFill>
              <a:latin typeface="Berthold City Bold"/>
              <a:cs typeface="Berthold City Bold"/>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smtClean="0">
              <a:solidFill>
                <a:prstClr val="white"/>
              </a:solidFill>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48</a:t>
            </a:fld>
            <a:endParaRPr lang="en-US" sz="1125" dirty="0" smtClean="0">
              <a:solidFill>
                <a:prstClr val="black"/>
              </a:solidFill>
              <a:latin typeface="Capitals"/>
              <a:cs typeface="Capitals"/>
            </a:endParaRPr>
          </a:p>
        </p:txBody>
      </p:sp>
      <p:sp>
        <p:nvSpPr>
          <p:cNvPr id="12" name="TextBox 11"/>
          <p:cNvSpPr txBox="1"/>
          <p:nvPr/>
        </p:nvSpPr>
        <p:spPr>
          <a:xfrm>
            <a:off x="647791" y="1448856"/>
            <a:ext cx="7848419" cy="4401205"/>
          </a:xfrm>
          <a:prstGeom prst="rect">
            <a:avLst/>
          </a:prstGeom>
          <a:noFill/>
        </p:spPr>
        <p:txBody>
          <a:bodyPr wrap="square" rtlCol="0">
            <a:spAutoFit/>
          </a:bodyPr>
          <a:lstStyle/>
          <a:p>
            <a:pPr algn="ctr"/>
            <a:r>
              <a:rPr lang="en-US" sz="4000" dirty="0" smtClean="0">
                <a:latin typeface="Capitals"/>
                <a:cs typeface="Capitals"/>
              </a:rPr>
              <a:t>conceptos esenciales del pdtde de primera y segunda generación herramientas de evaluación perfil de pasos al proceso basado en la comunidad</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757453"/>
          </a:xfrm>
          <a:prstGeom prst="roundRect">
            <a:avLst>
              <a:gd name="adj" fmla="val 16742"/>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840"/>
              </a:lnSpc>
            </a:pPr>
            <a:r>
              <a:rPr lang="en-US" sz="2500" kern="0" cap="all" spc="150" dirty="0" smtClean="0">
                <a:solidFill>
                  <a:prstClr val="white"/>
                </a:solidFill>
                <a:latin typeface="Berthold City Bold"/>
                <a:cs typeface="Berthold City Bold"/>
              </a:rPr>
              <a:t>La teoría de la ventana rota y los</a:t>
            </a:r>
          </a:p>
          <a:p>
            <a:pPr algn="ctr">
              <a:lnSpc>
                <a:spcPts val="2840"/>
              </a:lnSpc>
            </a:pPr>
            <a:r>
              <a:rPr lang="en-US" sz="2500" kern="0" cap="all" spc="150" dirty="0" smtClean="0">
                <a:solidFill>
                  <a:prstClr val="white"/>
                </a:solidFill>
                <a:latin typeface="Berthold City Bold"/>
                <a:cs typeface="Berthold City Bold"/>
              </a:rPr>
              <a:t>impactos delictivos sobre las </a:t>
            </a:r>
            <a:r>
              <a:rPr lang="en-US" sz="2500" kern="0" cap="all" spc="150" dirty="0" err="1" smtClean="0">
                <a:solidFill>
                  <a:prstClr val="white"/>
                </a:solidFill>
                <a:latin typeface="Berthold City Bold"/>
                <a:cs typeface="Berthold City Bold"/>
              </a:rPr>
              <a:t>comunidades</a:t>
            </a:r>
            <a:endParaRPr lang="en-US" sz="2500" kern="0" cap="all" spc="150" dirty="0">
              <a:solidFill>
                <a:prstClr val="white"/>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smtClean="0">
              <a:solidFill>
                <a:prstClr val="white"/>
              </a:solidFill>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49</a:t>
            </a:fld>
            <a:endParaRPr lang="en-US" sz="1125" dirty="0" smtClean="0">
              <a:solidFill>
                <a:prstClr val="black"/>
              </a:solidFill>
              <a:latin typeface="Capitals"/>
              <a:cs typeface="Capitals"/>
            </a:endParaRPr>
          </a:p>
        </p:txBody>
      </p:sp>
      <p:grpSp>
        <p:nvGrpSpPr>
          <p:cNvPr id="18" name="Group 17"/>
          <p:cNvGrpSpPr/>
          <p:nvPr/>
        </p:nvGrpSpPr>
        <p:grpSpPr>
          <a:xfrm>
            <a:off x="566262" y="1261123"/>
            <a:ext cx="8011476" cy="4636008"/>
            <a:chOff x="507413" y="867833"/>
            <a:chExt cx="8011476" cy="4636008"/>
          </a:xfrm>
        </p:grpSpPr>
        <p:pic>
          <p:nvPicPr>
            <p:cNvPr id="15" name="Picture 2" descr="http://herd.typepad.com/.a/6a00d83451e1dc69e201053681e1c1970c-800wi"/>
            <p:cNvPicPr>
              <a:picLocks noChangeAspect="1" noChangeArrowheads="1"/>
            </p:cNvPicPr>
            <p:nvPr/>
          </p:nvPicPr>
          <p:blipFill>
            <a:blip r:embed="rId2">
              <a:extLst>
                <a:ext uri="{28A0092B-C50C-407E-A947-70E740481C1C}">
                  <a14:useLocalDpi xmlns:a14="http://schemas.microsoft.com/office/drawing/2010/main" val="0"/>
                </a:ext>
              </a:extLst>
            </a:blip>
            <a:srcRect t="3973" b="1747"/>
            <a:stretch>
              <a:fillRect/>
            </a:stretch>
          </p:blipFill>
          <p:spPr bwMode="auto">
            <a:xfrm>
              <a:off x="1904112" y="1250987"/>
              <a:ext cx="5397500" cy="3963262"/>
            </a:xfrm>
            <a:prstGeom prst="rect">
              <a:avLst/>
            </a:prstGeom>
            <a:noFill/>
            <a:ln w="25400" cap="flat" cmpd="sng" algn="ctr">
              <a:solidFill>
                <a:srgbClr val="DEAB4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507413" y="870638"/>
              <a:ext cx="2947469" cy="4630399"/>
            </a:xfrm>
            <a:prstGeom prst="roundRect">
              <a:avLst>
                <a:gd name="adj" fmla="val 2211"/>
              </a:avLst>
            </a:prstGeom>
            <a:gradFill>
              <a:gsLst>
                <a:gs pos="0">
                  <a:srgbClr val="3E2716"/>
                </a:gs>
                <a:gs pos="100000">
                  <a:srgbClr val="844A28"/>
                </a:gs>
              </a:gsLst>
            </a:gradFill>
            <a:ln w="25400">
              <a:solidFill>
                <a:srgbClr val="3E2716"/>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ts val="2400"/>
                </a:lnSpc>
                <a:buFont typeface="Wingdings 2" pitchFamily="-111" charset="2"/>
                <a:buNone/>
                <a:defRPr/>
              </a:pPr>
              <a:r>
                <a:rPr lang="en-US" sz="2100" b="1" cap="all" dirty="0" smtClean="0">
                  <a:solidFill>
                    <a:schemeClr val="bg1"/>
                  </a:solidFill>
                  <a:latin typeface="ITC Franklin Gothic Std Bk Cd"/>
                  <a:cs typeface="ITC Franklin Gothic Std Bk Cd"/>
                </a:rPr>
                <a:t>La teoría de</a:t>
              </a:r>
            </a:p>
            <a:p>
              <a:pPr algn="ctr">
                <a:lnSpc>
                  <a:spcPts val="2400"/>
                </a:lnSpc>
                <a:buFont typeface="Wingdings 2" pitchFamily="-111" charset="2"/>
                <a:buNone/>
                <a:defRPr/>
              </a:pPr>
              <a:r>
                <a:rPr lang="en-US" sz="2100" b="1" cap="all" dirty="0" smtClean="0">
                  <a:solidFill>
                    <a:schemeClr val="bg1"/>
                  </a:solidFill>
                  <a:latin typeface="ITC Franklin Gothic Std Bk Cd"/>
                  <a:cs typeface="ITC Franklin Gothic Std Bk Cd"/>
                </a:rPr>
                <a:t>la ventana rota</a:t>
              </a:r>
            </a:p>
            <a:p>
              <a:pPr algn="ctr">
                <a:lnSpc>
                  <a:spcPts val="1900"/>
                </a:lnSpc>
                <a:buFont typeface="Wingdings 2" pitchFamily="-111" charset="2"/>
                <a:buNone/>
                <a:defRPr/>
              </a:pPr>
              <a:endParaRPr lang="en-US" sz="2100" b="1" cap="all" dirty="0" smtClean="0">
                <a:solidFill>
                  <a:schemeClr val="bg1"/>
                </a:solidFill>
                <a:latin typeface="ITC Franklin Gothic Std Bk Cd"/>
                <a:cs typeface="ITC Franklin Gothic Std Bk Cd"/>
              </a:endParaRPr>
            </a:p>
            <a:p>
              <a:pPr marL="182880" indent="-182880">
                <a:lnSpc>
                  <a:spcPct val="90000"/>
                </a:lnSpc>
                <a:buFont typeface="Arial"/>
                <a:buChar char="•"/>
              </a:pPr>
              <a:endParaRPr lang="en-US" sz="2000" dirty="0" smtClean="0">
                <a:solidFill>
                  <a:schemeClr val="bg1"/>
                </a:solidFill>
                <a:latin typeface="ITC Franklin Gothic Std Bk Cd"/>
                <a:ea typeface="ＭＳ Ｐゴシック" pitchFamily="34" charset="-128"/>
                <a:cs typeface="ITC Franklin Gothic Std Bk Cd"/>
              </a:endParaRPr>
            </a:p>
            <a:p>
              <a:pPr marL="182880" indent="-182880">
                <a:lnSpc>
                  <a:spcPts val="1800"/>
                </a:lnSpc>
                <a:buFont typeface="Arial"/>
                <a:buChar char="•"/>
              </a:pPr>
              <a:r>
                <a:rPr lang="en-US" sz="1600" dirty="0" smtClean="0">
                  <a:solidFill>
                    <a:schemeClr val="bg1"/>
                  </a:solidFill>
                  <a:latin typeface="ITC Franklin Gothic Std Bk Cd"/>
                  <a:ea typeface="ＭＳ Ｐゴシック" pitchFamily="34" charset="-128"/>
                  <a:cs typeface="ITC Franklin Gothic Std Bk Cd"/>
                </a:rPr>
                <a:t>Afirma que “si una ventana de un edificio se rompe y se deja sin reparar, todo el resto de las ventanas pronto las romperán”</a:t>
              </a:r>
            </a:p>
            <a:p>
              <a:pPr marL="182880" indent="-182880">
                <a:lnSpc>
                  <a:spcPts val="1800"/>
                </a:lnSpc>
                <a:buFont typeface="Arial"/>
                <a:buChar char="•"/>
              </a:pPr>
              <a:endParaRPr lang="en-US" sz="1600" dirty="0" smtClean="0">
                <a:solidFill>
                  <a:schemeClr val="bg1"/>
                </a:solidFill>
                <a:latin typeface="ITC Franklin Gothic Std Bk Cd"/>
                <a:ea typeface="ＭＳ Ｐゴシック" pitchFamily="34" charset="-128"/>
                <a:cs typeface="ITC Franklin Gothic Std Bk Cd"/>
              </a:endParaRPr>
            </a:p>
            <a:p>
              <a:pPr marL="182880" indent="-182880">
                <a:lnSpc>
                  <a:spcPts val="1800"/>
                </a:lnSpc>
                <a:buFont typeface="Arial"/>
                <a:buChar char="•"/>
              </a:pPr>
              <a:r>
                <a:rPr lang="en-US" sz="1600" dirty="0" smtClean="0">
                  <a:solidFill>
                    <a:schemeClr val="bg1"/>
                  </a:solidFill>
                  <a:latin typeface="ITC Franklin Gothic Std Bk Cd"/>
                  <a:ea typeface="ＭＳ Ｐゴシック" pitchFamily="34" charset="-128"/>
                  <a:cs typeface="ITC Franklin Gothic Std Bk Cd"/>
                </a:rPr>
                <a:t>“El vecindario no es su ‘hogar’ sino es ‘el lugar donde viven’”</a:t>
              </a:r>
            </a:p>
            <a:p>
              <a:pPr marL="182880" indent="-182880">
                <a:lnSpc>
                  <a:spcPts val="1800"/>
                </a:lnSpc>
                <a:buFont typeface="Arial"/>
                <a:buChar char="•"/>
              </a:pPr>
              <a:endParaRPr lang="en-US" sz="1600" dirty="0" smtClean="0">
                <a:solidFill>
                  <a:schemeClr val="bg1"/>
                </a:solidFill>
                <a:latin typeface="ITC Franklin Gothic Std Bk Cd"/>
                <a:ea typeface="ＭＳ Ｐゴシック" pitchFamily="34" charset="-128"/>
                <a:cs typeface="ITC Franklin Gothic Std Bk Cd"/>
              </a:endParaRPr>
            </a:p>
            <a:p>
              <a:pPr marL="182880" indent="-182880">
                <a:lnSpc>
                  <a:spcPts val="1800"/>
                </a:lnSpc>
                <a:buFont typeface="Arial"/>
                <a:buChar char="•"/>
              </a:pPr>
              <a:r>
                <a:rPr lang="en-US" sz="1600" dirty="0" smtClean="0">
                  <a:solidFill>
                    <a:schemeClr val="bg1"/>
                  </a:solidFill>
                  <a:latin typeface="ITC Franklin Gothic Std Bk Cd"/>
                  <a:ea typeface="ＭＳ Ｐゴシック" pitchFamily="34" charset="-128"/>
                  <a:cs typeface="ITC Franklin Gothic Std Bk Cd"/>
                </a:rPr>
                <a:t>Una vez que las personas reciben la “señal de que ‘a nadie le importa’” disminuye “el sentido del respeto mutuo y las obligaciones de urbanidad”</a:t>
              </a:r>
            </a:p>
            <a:p>
              <a:pPr marL="182880" indent="-182880">
                <a:lnSpc>
                  <a:spcPts val="1800"/>
                </a:lnSpc>
                <a:buFont typeface="Arial"/>
                <a:buChar char="•"/>
              </a:pPr>
              <a:endParaRPr lang="en-US" sz="1600" dirty="0" smtClean="0">
                <a:solidFill>
                  <a:schemeClr val="bg1"/>
                </a:solidFill>
                <a:latin typeface="ITC Franklin Gothic Std Bk Cd"/>
                <a:ea typeface="ＭＳ Ｐゴシック" pitchFamily="34" charset="-128"/>
                <a:cs typeface="ITC Franklin Gothic Std Bk Cd"/>
              </a:endParaRPr>
            </a:p>
          </p:txBody>
        </p:sp>
        <p:sp>
          <p:nvSpPr>
            <p:cNvPr id="14" name="Rounded Rectangle 13"/>
            <p:cNvSpPr/>
            <p:nvPr/>
          </p:nvSpPr>
          <p:spPr>
            <a:xfrm>
              <a:off x="5563533" y="867833"/>
              <a:ext cx="2955356" cy="4636008"/>
            </a:xfrm>
            <a:prstGeom prst="roundRect">
              <a:avLst>
                <a:gd name="adj" fmla="val 2211"/>
              </a:avLst>
            </a:prstGeom>
            <a:gradFill flip="none" rotWithShape="1">
              <a:gsLst>
                <a:gs pos="100000">
                  <a:srgbClr val="CD0920"/>
                </a:gs>
                <a:gs pos="0">
                  <a:srgbClr val="600D13"/>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t"/>
            <a:lstStyle/>
            <a:p>
              <a:pPr indent="-182880" algn="ctr">
                <a:lnSpc>
                  <a:spcPts val="2600"/>
                </a:lnSpc>
                <a:defRPr/>
              </a:pPr>
              <a:r>
                <a:rPr lang="en-US" sz="2100" b="1" cap="all" dirty="0" smtClean="0">
                  <a:solidFill>
                    <a:schemeClr val="bg1"/>
                  </a:solidFill>
                  <a:latin typeface="ITC Franklin Gothic Std Bk Cd"/>
                  <a:cs typeface="ITC Franklin Gothic Std Bk Cd"/>
                </a:rPr>
                <a:t>La teoría de la ventana rota: Consecuencias</a:t>
              </a:r>
            </a:p>
            <a:p>
              <a:pPr marL="182880" indent="-182880">
                <a:lnSpc>
                  <a:spcPct val="90000"/>
                </a:lnSpc>
                <a:buFont typeface="Arial"/>
                <a:buChar char="•"/>
              </a:pPr>
              <a:endParaRPr lang="en-US" dirty="0" smtClean="0">
                <a:solidFill>
                  <a:schemeClr val="bg1"/>
                </a:solidFill>
                <a:latin typeface="ITC Franklin Gothic Std Bk Cd"/>
                <a:ea typeface="ＭＳ Ｐゴシック" pitchFamily="34" charset="-128"/>
                <a:cs typeface="ITC Franklin Gothic Std Bk Cd"/>
              </a:endParaRPr>
            </a:p>
            <a:p>
              <a:pPr marL="182880" indent="-182880">
                <a:lnSpc>
                  <a:spcPts val="1800"/>
                </a:lnSpc>
                <a:buFont typeface="Arial"/>
                <a:buChar char="•"/>
              </a:pPr>
              <a:r>
                <a:rPr lang="en-US" sz="1600" dirty="0" smtClean="0">
                  <a:solidFill>
                    <a:schemeClr val="bg1"/>
                  </a:solidFill>
                  <a:latin typeface="ITC Franklin Gothic Std Bk Cd"/>
                  <a:ea typeface="ＭＳ Ｐゴシック" pitchFamily="34" charset="-128"/>
                  <a:cs typeface="ITC Franklin Gothic Std Bk Cd"/>
                </a:rPr>
                <a:t>Las personas utilizan las calles con menor frecuencia</a:t>
              </a:r>
            </a:p>
            <a:p>
              <a:pPr marL="182880" indent="-182880">
                <a:lnSpc>
                  <a:spcPts val="1800"/>
                </a:lnSpc>
                <a:buFont typeface="Arial"/>
                <a:buChar char="•"/>
              </a:pPr>
              <a:endParaRPr lang="en-US" sz="1600" dirty="0" smtClean="0">
                <a:solidFill>
                  <a:schemeClr val="bg1"/>
                </a:solidFill>
                <a:latin typeface="ITC Franklin Gothic Std Bk Cd"/>
                <a:ea typeface="ＭＳ Ｐゴシック" pitchFamily="34" charset="-128"/>
                <a:cs typeface="ITC Franklin Gothic Std Bk Cd"/>
              </a:endParaRPr>
            </a:p>
            <a:p>
              <a:pPr marL="182880" indent="-182880">
                <a:lnSpc>
                  <a:spcPts val="1800"/>
                </a:lnSpc>
                <a:buFont typeface="Arial"/>
                <a:buChar char="•"/>
              </a:pPr>
              <a:r>
                <a:rPr lang="en-US" sz="1600" dirty="0" smtClean="0">
                  <a:solidFill>
                    <a:schemeClr val="bg1"/>
                  </a:solidFill>
                  <a:latin typeface="ITC Franklin Gothic Std Bk Cd"/>
                  <a:ea typeface="ＭＳ Ｐゴシック" pitchFamily="34" charset="-128"/>
                  <a:cs typeface="ITC Franklin Gothic Std Bk Cd"/>
                </a:rPr>
                <a:t>La gente no participa en las actividades y/o situaciones del vecindario</a:t>
              </a:r>
            </a:p>
            <a:p>
              <a:pPr marL="182880" indent="-182880">
                <a:lnSpc>
                  <a:spcPts val="1800"/>
                </a:lnSpc>
                <a:buFont typeface="Arial"/>
                <a:buChar char="•"/>
              </a:pPr>
              <a:endParaRPr lang="en-US" sz="1600" dirty="0" smtClean="0">
                <a:solidFill>
                  <a:schemeClr val="bg1"/>
                </a:solidFill>
                <a:latin typeface="ITC Franklin Gothic Std Bk Cd"/>
                <a:ea typeface="ＭＳ Ｐゴシック" pitchFamily="34" charset="-128"/>
                <a:cs typeface="ITC Franklin Gothic Std Bk Cd"/>
              </a:endParaRPr>
            </a:p>
            <a:p>
              <a:pPr marL="182880" indent="-182880">
                <a:lnSpc>
                  <a:spcPts val="1800"/>
                </a:lnSpc>
                <a:buFont typeface="Arial"/>
                <a:buChar char="•"/>
              </a:pPr>
              <a:r>
                <a:rPr lang="en-US" sz="1600" dirty="0" smtClean="0">
                  <a:solidFill>
                    <a:schemeClr val="bg1"/>
                  </a:solidFill>
                  <a:latin typeface="ITC Franklin Gothic Std Bk Cd"/>
                  <a:ea typeface="ＭＳ Ｐゴシック" pitchFamily="34" charset="-128"/>
                  <a:cs typeface="ITC Franklin Gothic Std Bk Cd"/>
                </a:rPr>
                <a:t>La zona se torna “vulnerable a la invasión de delincuentes”:</a:t>
              </a:r>
            </a:p>
            <a:p>
              <a:pPr marL="365760" indent="-182880">
                <a:lnSpc>
                  <a:spcPts val="1800"/>
                </a:lnSpc>
                <a:buFont typeface="Arial"/>
                <a:buChar char="•"/>
              </a:pPr>
              <a:r>
                <a:rPr lang="en-US" sz="1600" dirty="0" smtClean="0">
                  <a:solidFill>
                    <a:schemeClr val="bg1"/>
                  </a:solidFill>
                  <a:latin typeface="ITC Franklin Gothic Std Bk Cd"/>
                  <a:ea typeface="ＭＳ Ｐゴシック" pitchFamily="34" charset="-128"/>
                  <a:cs typeface="ITC Franklin Gothic Std Bk Cd"/>
                </a:rPr>
                <a:t>Delitos violentos</a:t>
              </a:r>
            </a:p>
            <a:p>
              <a:pPr marL="365760" indent="-182880">
                <a:lnSpc>
                  <a:spcPts val="1800"/>
                </a:lnSpc>
                <a:buFont typeface="Arial"/>
                <a:buChar char="•"/>
              </a:pPr>
              <a:r>
                <a:rPr lang="en-US" sz="1600" dirty="0" smtClean="0">
                  <a:solidFill>
                    <a:schemeClr val="bg1"/>
                  </a:solidFill>
                  <a:latin typeface="ITC Franklin Gothic Std Bk Cd"/>
                  <a:ea typeface="ＭＳ Ｐゴシック" pitchFamily="34" charset="-128"/>
                  <a:cs typeface="ITC Franklin Gothic Std Bk Cd"/>
                </a:rPr>
                <a:t>Pandillas</a:t>
              </a:r>
            </a:p>
            <a:p>
              <a:pPr marL="365760" indent="-182880">
                <a:lnSpc>
                  <a:spcPts val="1800"/>
                </a:lnSpc>
                <a:buFont typeface="Arial"/>
                <a:buChar char="•"/>
              </a:pPr>
              <a:r>
                <a:rPr lang="en-US" sz="1600" dirty="0" smtClean="0">
                  <a:solidFill>
                    <a:schemeClr val="bg1"/>
                  </a:solidFill>
                  <a:latin typeface="ITC Franklin Gothic Std Bk Cd"/>
                  <a:ea typeface="ＭＳ Ｐゴシック" pitchFamily="34" charset="-128"/>
                  <a:cs typeface="ITC Franklin Gothic Std Bk Cd"/>
                </a:rPr>
                <a:t>Uso de narcóticos y menores consumiendo alcohol</a:t>
              </a:r>
            </a:p>
            <a:p>
              <a:pPr marL="365760" indent="-182880">
                <a:lnSpc>
                  <a:spcPts val="1800"/>
                </a:lnSpc>
                <a:buFont typeface="Arial"/>
                <a:buChar char="•"/>
              </a:pPr>
              <a:r>
                <a:rPr lang="en-US" sz="1600" dirty="0" smtClean="0">
                  <a:solidFill>
                    <a:schemeClr val="bg1"/>
                  </a:solidFill>
                  <a:latin typeface="ITC Franklin Gothic Std Bk Cd"/>
                  <a:ea typeface="ＭＳ Ｐゴシック" pitchFamily="34" charset="-128"/>
                  <a:cs typeface="ITC Franklin Gothic Std Bk Cd"/>
                </a:rPr>
                <a:t>Vagos</a:t>
              </a:r>
            </a:p>
            <a:p>
              <a:pPr marL="365760" indent="-182880">
                <a:lnSpc>
                  <a:spcPts val="1800"/>
                </a:lnSpc>
                <a:buFont typeface="Arial"/>
                <a:buChar char="•"/>
              </a:pPr>
              <a:r>
                <a:rPr lang="en-US" sz="1600" dirty="0" smtClean="0">
                  <a:solidFill>
                    <a:schemeClr val="bg1"/>
                  </a:solidFill>
                  <a:latin typeface="ITC Franklin Gothic Std Bk Cd"/>
                  <a:ea typeface="ＭＳ Ｐゴシック" pitchFamily="34" charset="-128"/>
                  <a:cs typeface="ITC Franklin Gothic Std Bk Cd"/>
                </a:rPr>
                <a:t>Prostitución</a:t>
              </a:r>
            </a:p>
            <a:p>
              <a:pPr marL="182880" indent="-182880">
                <a:lnSpc>
                  <a:spcPts val="1800"/>
                </a:lnSpc>
                <a:buFont typeface="Arial"/>
                <a:buChar char="•"/>
              </a:pPr>
              <a:endParaRPr lang="en-US" sz="1600" dirty="0" smtClean="0">
                <a:solidFill>
                  <a:schemeClr val="bg1"/>
                </a:solidFill>
                <a:latin typeface="ITC Franklin Gothic Std Bk Cd"/>
                <a:ea typeface="ＭＳ Ｐゴシック" pitchFamily="34" charset="-128"/>
                <a:cs typeface="ITC Franklin Gothic Std Bk Cd"/>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kern="0" cap="all" spc="100" dirty="0" smtClean="0">
                <a:solidFill>
                  <a:schemeClr val="bg1"/>
                </a:solidFill>
                <a:latin typeface="Berthold City Bold"/>
                <a:cs typeface="Berthold City Bold"/>
              </a:rPr>
              <a:t>¿</a:t>
            </a:r>
            <a:r>
              <a:rPr lang="en-US" kern="0" cap="all" spc="100" dirty="0" err="1" smtClean="0">
                <a:solidFill>
                  <a:schemeClr val="bg1"/>
                </a:solidFill>
                <a:latin typeface="Berthold City Bold"/>
                <a:cs typeface="Berthold City Bold"/>
              </a:rPr>
              <a:t>Por</a:t>
            </a:r>
            <a:r>
              <a:rPr lang="en-US" kern="0" cap="all" spc="100" dirty="0" smtClean="0">
                <a:solidFill>
                  <a:schemeClr val="bg1"/>
                </a:solidFill>
                <a:latin typeface="Berthold City Bold"/>
                <a:cs typeface="Berthold City Bold"/>
              </a:rPr>
              <a:t> </a:t>
            </a:r>
            <a:r>
              <a:rPr lang="en-US" kern="0" cap="all" spc="100" dirty="0" err="1" smtClean="0">
                <a:solidFill>
                  <a:schemeClr val="bg1"/>
                </a:solidFill>
                <a:latin typeface="Berthold City Bold"/>
                <a:cs typeface="Berthold City Bold"/>
              </a:rPr>
              <a:t>qué</a:t>
            </a:r>
            <a:r>
              <a:rPr lang="en-US" kern="0" cap="all" spc="100" dirty="0" smtClean="0">
                <a:solidFill>
                  <a:schemeClr val="bg1"/>
                </a:solidFill>
                <a:latin typeface="Berthold City Bold"/>
                <a:cs typeface="Berthold City Bold"/>
              </a:rPr>
              <a:t> </a:t>
            </a:r>
            <a:r>
              <a:rPr lang="en-US" kern="0" cap="all" spc="100" dirty="0" err="1" smtClean="0">
                <a:solidFill>
                  <a:schemeClr val="bg1"/>
                </a:solidFill>
                <a:latin typeface="Berthold City Bold"/>
                <a:cs typeface="Berthold City Bold"/>
              </a:rPr>
              <a:t>nos</a:t>
            </a:r>
            <a:r>
              <a:rPr lang="en-US" kern="0" cap="all" spc="100" dirty="0" smtClean="0">
                <a:solidFill>
                  <a:schemeClr val="bg1"/>
                </a:solidFill>
                <a:latin typeface="Berthold City Bold"/>
                <a:cs typeface="Berthold City Bold"/>
              </a:rPr>
              <a:t> </a:t>
            </a:r>
            <a:r>
              <a:rPr lang="en-US" kern="0" cap="all" spc="100" dirty="0" err="1" smtClean="0">
                <a:solidFill>
                  <a:schemeClr val="bg1"/>
                </a:solidFill>
                <a:latin typeface="Berthold City Bold"/>
                <a:cs typeface="Berthold City Bold"/>
              </a:rPr>
              <a:t>preocupamos</a:t>
            </a:r>
            <a:r>
              <a:rPr lang="en-US" kern="0" cap="all" spc="100" dirty="0" smtClean="0">
                <a:solidFill>
                  <a:schemeClr val="bg1"/>
                </a:solidFill>
                <a:latin typeface="Berthold City Bold"/>
                <a:cs typeface="Berthold City Bold"/>
              </a:rPr>
              <a:t> </a:t>
            </a:r>
            <a:r>
              <a:rPr lang="en-US" kern="0" cap="all" spc="100" dirty="0" err="1" smtClean="0">
                <a:solidFill>
                  <a:schemeClr val="bg1"/>
                </a:solidFill>
                <a:latin typeface="Berthold City Bold"/>
                <a:cs typeface="Berthold City Bold"/>
              </a:rPr>
              <a:t>por</a:t>
            </a:r>
            <a:r>
              <a:rPr lang="en-US" kern="0" cap="all" spc="100" dirty="0" smtClean="0">
                <a:solidFill>
                  <a:schemeClr val="bg1"/>
                </a:solidFill>
                <a:latin typeface="Berthold City Bold"/>
                <a:cs typeface="Berthold City Bold"/>
              </a:rPr>
              <a:t> la </a:t>
            </a:r>
            <a:r>
              <a:rPr lang="en-US" kern="0" cap="all" spc="100" dirty="0" err="1" smtClean="0">
                <a:solidFill>
                  <a:schemeClr val="bg1"/>
                </a:solidFill>
                <a:latin typeface="Berthold City Bold"/>
                <a:cs typeface="Berthold City Bold"/>
              </a:rPr>
              <a:t>seguridad</a:t>
            </a:r>
            <a:r>
              <a:rPr lang="en-US" kern="0" cap="all" spc="100" dirty="0" smtClean="0">
                <a:solidFill>
                  <a:schemeClr val="bg1"/>
                </a:solidFill>
                <a:latin typeface="Berthold City Bold"/>
                <a:cs typeface="Berthold City Bold"/>
              </a:rPr>
              <a:t> de los </a:t>
            </a:r>
            <a:r>
              <a:rPr lang="en-US" kern="0" cap="all" spc="100" dirty="0" err="1" smtClean="0">
                <a:solidFill>
                  <a:schemeClr val="bg1"/>
                </a:solidFill>
                <a:latin typeface="Berthold City Bold"/>
                <a:cs typeface="Berthold City Bold"/>
              </a:rPr>
              <a:t>peatones</a:t>
            </a:r>
            <a:r>
              <a:rPr lang="en-US" kern="0" cap="all" spc="100" dirty="0" smtClean="0">
                <a:solidFill>
                  <a:schemeClr val="bg1"/>
                </a:solidFill>
                <a:latin typeface="Berthold City Bold"/>
                <a:cs typeface="Berthold City Bold"/>
              </a:rPr>
              <a:t>? </a:t>
            </a:r>
            <a:endParaRPr lang="en-US" kern="0" cap="all" spc="10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531352" y="6254496"/>
            <a:ext cx="301752"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smtClean="0">
                <a:ln>
                  <a:noFill/>
                </a:ln>
                <a:solidFill>
                  <a:schemeClr val="tx1"/>
                </a:solidFill>
                <a:effectLst/>
                <a:uLnTx/>
                <a:uFillTx/>
                <a:latin typeface="Capitals"/>
                <a:ea typeface="+mn-ea"/>
                <a:cs typeface="Capitals"/>
              </a:rPr>
              <a:t>5</a:t>
            </a:r>
            <a:endParaRPr kumimoji="0" lang="en-US" sz="1125" b="0" i="0" u="none" strike="noStrike" kern="1200" cap="none" spc="0" normalizeH="0" baseline="0" noProof="0" dirty="0">
              <a:ln>
                <a:noFill/>
              </a:ln>
              <a:solidFill>
                <a:schemeClr val="tx1"/>
              </a:solidFill>
              <a:effectLst/>
              <a:uLnTx/>
              <a:uFillTx/>
              <a:latin typeface="Capitals"/>
              <a:ea typeface="+mn-ea"/>
              <a:cs typeface="Capitals"/>
            </a:endParaRPr>
          </a:p>
        </p:txBody>
      </p:sp>
      <p:pic>
        <p:nvPicPr>
          <p:cNvPr id="11" name="Picture 10" descr="TeensWalking.tiff"/>
          <p:cNvPicPr>
            <a:picLocks noChangeAspect="1"/>
          </p:cNvPicPr>
          <p:nvPr/>
        </p:nvPicPr>
        <p:blipFill>
          <a:blip r:embed="rId2">
            <a:lum/>
          </a:blip>
          <a:stretch>
            <a:fillRect/>
          </a:stretch>
        </p:blipFill>
        <p:spPr>
          <a:xfrm>
            <a:off x="4375193" y="1997054"/>
            <a:ext cx="4388662" cy="3675167"/>
          </a:xfrm>
          <a:prstGeom prst="roundRect">
            <a:avLst>
              <a:gd name="adj" fmla="val 3307"/>
            </a:avLst>
          </a:prstGeom>
          <a:ln w="25400">
            <a:solidFill>
              <a:srgbClr val="E78E23"/>
            </a:solidFill>
          </a:ln>
          <a:effectLst/>
        </p:spPr>
      </p:pic>
      <p:sp>
        <p:nvSpPr>
          <p:cNvPr id="12" name="TextBox 11"/>
          <p:cNvSpPr txBox="1"/>
          <p:nvPr/>
        </p:nvSpPr>
        <p:spPr>
          <a:xfrm>
            <a:off x="486834" y="801583"/>
            <a:ext cx="8170333" cy="598882"/>
          </a:xfrm>
          <a:prstGeom prst="rect">
            <a:avLst/>
          </a:prstGeom>
          <a:noFill/>
        </p:spPr>
        <p:txBody>
          <a:bodyPr wrap="square" rtlCol="0">
            <a:spAutoFit/>
          </a:bodyPr>
          <a:lstStyle/>
          <a:p>
            <a:pPr marL="457200" indent="-457200" algn="ctr">
              <a:lnSpc>
                <a:spcPts val="3920"/>
              </a:lnSpc>
            </a:pPr>
            <a:r>
              <a:rPr lang="en-US" sz="3500" smtClean="0">
                <a:solidFill>
                  <a:srgbClr val="E78E23"/>
                </a:solidFill>
                <a:latin typeface="Capitals"/>
                <a:cs typeface="Capitals"/>
              </a:rPr>
              <a:t>Por nuestros jóvenes y familias</a:t>
            </a:r>
          </a:p>
        </p:txBody>
      </p:sp>
      <p:sp>
        <p:nvSpPr>
          <p:cNvPr id="9" name="TextBox 8"/>
          <p:cNvSpPr txBox="1"/>
          <p:nvPr/>
        </p:nvSpPr>
        <p:spPr>
          <a:xfrm>
            <a:off x="380146" y="1706965"/>
            <a:ext cx="3856036" cy="4297330"/>
          </a:xfrm>
          <a:prstGeom prst="rect">
            <a:avLst/>
          </a:prstGeom>
          <a:noFill/>
        </p:spPr>
        <p:txBody>
          <a:bodyPr wrap="square" rtlCol="0">
            <a:spAutoFit/>
          </a:bodyPr>
          <a:lstStyle/>
          <a:p>
            <a:pPr marL="0" lvl="1">
              <a:lnSpc>
                <a:spcPts val="1900"/>
              </a:lnSpc>
              <a:buClrTx/>
              <a:defRPr/>
            </a:pPr>
            <a:r>
              <a:rPr lang="en-US" sz="2600" b="1" i="1" smtClean="0">
                <a:solidFill>
                  <a:srgbClr val="000000"/>
                </a:solidFill>
                <a:latin typeface="Calibri"/>
                <a:ea typeface="Lucida Grande"/>
                <a:cs typeface="Lucida Grande"/>
              </a:rPr>
              <a:t>Los beneficios de</a:t>
            </a:r>
          </a:p>
          <a:p>
            <a:pPr marL="0" lvl="1">
              <a:lnSpc>
                <a:spcPts val="1900"/>
              </a:lnSpc>
              <a:buClrTx/>
              <a:defRPr/>
            </a:pPr>
            <a:r>
              <a:rPr lang="en-US" sz="2600" b="1" i="1" smtClean="0">
                <a:solidFill>
                  <a:srgbClr val="000000"/>
                </a:solidFill>
                <a:latin typeface="Calibri"/>
                <a:ea typeface="Lucida Grande"/>
                <a:cs typeface="Lucida Grande"/>
              </a:rPr>
              <a:t>caminar para los jóvenes</a:t>
            </a:r>
            <a:endParaRPr lang="en-US" sz="2600" b="1" i="1" smtClean="0">
              <a:latin typeface="Calibri"/>
              <a:ea typeface="ＭＳ Ｐゴシック" pitchFamily="34" charset="-128"/>
            </a:endParaRPr>
          </a:p>
          <a:p>
            <a:pPr marL="365760" lvl="1" indent="-365760">
              <a:lnSpc>
                <a:spcPts val="2700"/>
              </a:lnSpc>
              <a:spcBef>
                <a:spcPts val="1800"/>
              </a:spcBef>
              <a:spcAft>
                <a:spcPts val="1800"/>
              </a:spcAft>
              <a:buClrTx/>
              <a:buFont typeface="Arial"/>
              <a:buChar char="•"/>
              <a:defRPr/>
            </a:pPr>
            <a:r>
              <a:rPr lang="en-US" sz="3200" smtClean="0">
                <a:ea typeface="ＭＳ Ｐゴシック" pitchFamily="34" charset="-128"/>
              </a:rPr>
              <a:t>Mejora la salud</a:t>
            </a:r>
          </a:p>
          <a:p>
            <a:pPr marL="365760" lvl="1" indent="-365760">
              <a:lnSpc>
                <a:spcPts val="2700"/>
              </a:lnSpc>
              <a:spcAft>
                <a:spcPts val="1800"/>
              </a:spcAft>
              <a:buClrTx/>
              <a:buFont typeface="Arial"/>
              <a:buChar char="•"/>
              <a:defRPr/>
            </a:pPr>
            <a:r>
              <a:rPr lang="en-US" sz="3200" smtClean="0">
                <a:ea typeface="ＭＳ Ｐゴシック" pitchFamily="34" charset="-128"/>
              </a:rPr>
              <a:t>Aumenta la movilidad sin depender de los automóviles</a:t>
            </a:r>
          </a:p>
          <a:p>
            <a:pPr marL="365760" lvl="1" indent="-365760">
              <a:lnSpc>
                <a:spcPts val="2700"/>
              </a:lnSpc>
              <a:spcAft>
                <a:spcPts val="1800"/>
              </a:spcAft>
              <a:buClrTx/>
              <a:buFont typeface="Arial"/>
              <a:buChar char="•"/>
              <a:defRPr/>
            </a:pPr>
            <a:r>
              <a:rPr lang="en-US" sz="3200" smtClean="0">
                <a:ea typeface="ＭＳ Ｐゴシック" pitchFamily="34" charset="-128"/>
              </a:rPr>
              <a:t>Independencia</a:t>
            </a:r>
          </a:p>
          <a:p>
            <a:pPr marL="365760" lvl="1" indent="-365760">
              <a:lnSpc>
                <a:spcPts val="2700"/>
              </a:lnSpc>
              <a:spcAft>
                <a:spcPts val="1800"/>
              </a:spcAft>
              <a:buClrTx/>
              <a:buFont typeface="Arial"/>
              <a:buChar char="•"/>
              <a:defRPr/>
            </a:pPr>
            <a:r>
              <a:rPr lang="en-US" sz="3200" smtClean="0">
                <a:ea typeface="ＭＳ Ｐゴシック" pitchFamily="34" charset="-128"/>
              </a:rPr>
              <a:t>Les enseña a ser responsables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00" kern="0" cap="all" spc="200"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smtClean="0">
                <a:ln>
                  <a:noFill/>
                </a:ln>
                <a:solidFill>
                  <a:schemeClr val="tx1"/>
                </a:solidFill>
                <a:effectLst/>
                <a:uLnTx/>
                <a:uFillTx/>
                <a:latin typeface="Capitals"/>
                <a:ea typeface="+mn-ea"/>
                <a:cs typeface="Capitals"/>
              </a:rPr>
              <a:t>50</a:t>
            </a:r>
          </a:p>
        </p:txBody>
      </p:sp>
      <p:sp>
        <p:nvSpPr>
          <p:cNvPr id="16" name="TextBox 15"/>
          <p:cNvSpPr txBox="1"/>
          <p:nvPr/>
        </p:nvSpPr>
        <p:spPr>
          <a:xfrm>
            <a:off x="5445125" y="1031875"/>
            <a:ext cx="184666" cy="369332"/>
          </a:xfrm>
          <a:prstGeom prst="rect">
            <a:avLst/>
          </a:prstGeom>
          <a:noFill/>
        </p:spPr>
        <p:txBody>
          <a:bodyPr wrap="none" rtlCol="0">
            <a:spAutoFit/>
          </a:bodyPr>
          <a:lstStyle/>
          <a:p>
            <a:endParaRPr lang="en-US"/>
          </a:p>
        </p:txBody>
      </p:sp>
      <p:pic>
        <p:nvPicPr>
          <p:cNvPr id="14" name="Picture 4"/>
          <p:cNvPicPr>
            <a:picLocks noChangeArrowheads="1"/>
          </p:cNvPicPr>
          <p:nvPr/>
        </p:nvPicPr>
        <p:blipFill>
          <a:blip r:embed="rId2" cstate="print">
            <a:lum/>
            <a:extLst>
              <a:ext uri="{28A0092B-C50C-407E-A947-70E740481C1C}">
                <a14:useLocalDpi xmlns:a14="http://schemas.microsoft.com/office/drawing/2010/main" val="0"/>
              </a:ext>
            </a:extLst>
          </a:blip>
          <a:stretch>
            <a:fillRect/>
          </a:stretch>
        </p:blipFill>
        <p:spPr bwMode="auto">
          <a:xfrm>
            <a:off x="4678206" y="3539842"/>
            <a:ext cx="3182468" cy="2448053"/>
          </a:xfrm>
          <a:prstGeom prst="roundRect">
            <a:avLst>
              <a:gd name="adj" fmla="val 3307"/>
            </a:avLst>
          </a:prstGeom>
          <a:ln w="25400">
            <a:solidFill>
              <a:schemeClr val="accent5"/>
            </a:solidFill>
          </a:ln>
          <a:effectLst/>
          <a:extLst>
            <a:ext uri="{909E8E84-426E-40DD-AFC4-6F175D3DCCD1}">
              <a14:hiddenFill xmlns:a14="http://schemas.microsoft.com/office/drawing/2010/main">
                <a:solidFill>
                  <a:srgbClr val="FFFFFF"/>
                </a:solidFill>
              </a14:hiddenFill>
            </a:ext>
          </a:extLst>
        </p:spPr>
      </p:pic>
      <p:pic>
        <p:nvPicPr>
          <p:cNvPr id="15" name="Picture 5"/>
          <p:cNvPicPr>
            <a:picLocks noChangeArrowheads="1"/>
          </p:cNvPicPr>
          <p:nvPr/>
        </p:nvPicPr>
        <p:blipFill>
          <a:blip r:embed="rId3" cstate="print">
            <a:lum/>
            <a:extLst>
              <a:ext uri="{28A0092B-C50C-407E-A947-70E740481C1C}">
                <a14:useLocalDpi xmlns:a14="http://schemas.microsoft.com/office/drawing/2010/main" val="0"/>
              </a:ext>
            </a:extLst>
          </a:blip>
          <a:stretch>
            <a:fillRect/>
          </a:stretch>
        </p:blipFill>
        <p:spPr bwMode="auto">
          <a:xfrm>
            <a:off x="1283327" y="870105"/>
            <a:ext cx="3182468" cy="2448053"/>
          </a:xfrm>
          <a:prstGeom prst="roundRect">
            <a:avLst>
              <a:gd name="adj" fmla="val 3307"/>
            </a:avLst>
          </a:prstGeom>
          <a:ln w="25400">
            <a:solidFill>
              <a:schemeClr val="accent5"/>
            </a:solidFill>
          </a:ln>
          <a:effectLst/>
          <a:extLst>
            <a:ext uri="{909E8E84-426E-40DD-AFC4-6F175D3DCCD1}">
              <a14:hiddenFill xmlns:a14="http://schemas.microsoft.com/office/drawing/2010/main">
                <a:solidFill>
                  <a:srgbClr val="FFFFFF"/>
                </a:solidFill>
              </a14:hiddenFill>
            </a:ext>
          </a:extLst>
        </p:spPr>
      </p:pic>
      <p:pic>
        <p:nvPicPr>
          <p:cNvPr id="17" name="Picture 6"/>
          <p:cNvPicPr>
            <a:picLocks noChangeArrowheads="1"/>
          </p:cNvPicPr>
          <p:nvPr/>
        </p:nvPicPr>
        <p:blipFill>
          <a:blip r:embed="rId4" cstate="print">
            <a:lum/>
            <a:extLst>
              <a:ext uri="{28A0092B-C50C-407E-A947-70E740481C1C}">
                <a14:useLocalDpi xmlns:a14="http://schemas.microsoft.com/office/drawing/2010/main" val="0"/>
              </a:ext>
            </a:extLst>
          </a:blip>
          <a:stretch>
            <a:fillRect/>
          </a:stretch>
        </p:blipFill>
        <p:spPr bwMode="auto">
          <a:xfrm>
            <a:off x="4678206" y="870105"/>
            <a:ext cx="3182468" cy="2448053"/>
          </a:xfrm>
          <a:prstGeom prst="roundRect">
            <a:avLst>
              <a:gd name="adj" fmla="val 3307"/>
            </a:avLst>
          </a:prstGeom>
          <a:ln w="25400">
            <a:solidFill>
              <a:schemeClr val="accent5"/>
            </a:solidFill>
          </a:ln>
          <a:effectLst/>
          <a:extLst>
            <a:ext uri="{909E8E84-426E-40DD-AFC4-6F175D3DCCD1}">
              <a14:hiddenFill xmlns:a14="http://schemas.microsoft.com/office/drawing/2010/main">
                <a:solidFill>
                  <a:srgbClr val="FFFFFF"/>
                </a:solidFill>
              </a14:hiddenFill>
            </a:ext>
          </a:extLst>
        </p:spPr>
      </p:pic>
      <p:pic>
        <p:nvPicPr>
          <p:cNvPr id="18" name="Picture 3"/>
          <p:cNvPicPr>
            <a:picLocks noChangeArrowheads="1"/>
          </p:cNvPicPr>
          <p:nvPr/>
        </p:nvPicPr>
        <p:blipFill>
          <a:blip r:embed="rId5" cstate="print">
            <a:lum/>
            <a:extLst>
              <a:ext uri="{28A0092B-C50C-407E-A947-70E740481C1C}">
                <a14:useLocalDpi xmlns:a14="http://schemas.microsoft.com/office/drawing/2010/main" val="0"/>
              </a:ext>
            </a:extLst>
          </a:blip>
          <a:stretch>
            <a:fillRect/>
          </a:stretch>
        </p:blipFill>
        <p:spPr bwMode="auto">
          <a:xfrm>
            <a:off x="1283327" y="3539842"/>
            <a:ext cx="3182468" cy="2448053"/>
          </a:xfrm>
          <a:prstGeom prst="roundRect">
            <a:avLst>
              <a:gd name="adj" fmla="val 3307"/>
            </a:avLst>
          </a:prstGeom>
          <a:ln w="25400">
            <a:solidFill>
              <a:schemeClr val="accent5"/>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2100" kern="0" cap="all" spc="100" dirty="0">
              <a:solidFill>
                <a:prstClr val="white"/>
              </a:solidFill>
              <a:latin typeface="Berthold City"/>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20" dirty="0" smtClean="0">
                <a:latin typeface="ITC Franklin Gothic Std Dm Cd"/>
                <a:cs typeface="ITC Franklin Gothic Std Dm Cd"/>
              </a:rPr>
              <a:t>Tomado de:</a:t>
            </a:r>
            <a:r>
              <a:rPr lang="en-US" sz="1120" dirty="0" smtClean="0">
                <a:latin typeface="ITC Franklin Gothic Std Bk Cd"/>
                <a:cs typeface="ITC Franklin Gothic Std Bk Cd"/>
              </a:rPr>
              <a:t> </a:t>
            </a:r>
            <a:r>
              <a:rPr lang="en-US" sz="1120" dirty="0" smtClean="0">
                <a:latin typeface="ITC Franklin Gothic Std Bk CdIt"/>
                <a:cs typeface="ITC Franklin Gothic Std Bk CdIt"/>
              </a:rPr>
              <a:t>Reaching for a Healthier Life,</a:t>
            </a:r>
            <a:r>
              <a:rPr lang="en-US" sz="1120" dirty="0" smtClean="0">
                <a:latin typeface="ITC Franklin Gothic Std Bk Cd"/>
                <a:cs typeface="ITC Franklin Gothic Std Bk Cd"/>
              </a:rPr>
              <a:t> The John D. and Catherine T. MacArthur Foundation Research Network on Socioeconomic Status and Health </a:t>
            </a:r>
            <a:endParaRPr lang="en-US" sz="1120" dirty="0">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51</a:t>
            </a:fld>
            <a:endParaRPr lang="en-US" sz="1125" dirty="0" smtClean="0">
              <a:solidFill>
                <a:prstClr val="black"/>
              </a:solidFill>
              <a:latin typeface="Capitals"/>
              <a:cs typeface="Capitals"/>
            </a:endParaRPr>
          </a:p>
        </p:txBody>
      </p:sp>
      <p:sp>
        <p:nvSpPr>
          <p:cNvPr id="13" name="TextBox 12"/>
          <p:cNvSpPr txBox="1"/>
          <p:nvPr/>
        </p:nvSpPr>
        <p:spPr>
          <a:xfrm>
            <a:off x="399323" y="984551"/>
            <a:ext cx="8345355" cy="804494"/>
          </a:xfrm>
          <a:prstGeom prst="rect">
            <a:avLst/>
          </a:prstGeom>
          <a:noFill/>
        </p:spPr>
        <p:txBody>
          <a:bodyPr wrap="square" rtlCol="0">
            <a:spAutoFit/>
          </a:bodyPr>
          <a:lstStyle/>
          <a:p>
            <a:pPr>
              <a:lnSpc>
                <a:spcPts val="2820"/>
              </a:lnSpc>
            </a:pPr>
            <a:r>
              <a:rPr lang="en-US" sz="2100" dirty="0" smtClean="0">
                <a:solidFill>
                  <a:srgbClr val="DEAB43"/>
                </a:solidFill>
                <a:latin typeface="Capitals"/>
                <a:cs typeface="Capitals"/>
              </a:rPr>
              <a:t>Las </a:t>
            </a:r>
            <a:r>
              <a:rPr lang="en-US" sz="2100" dirty="0" err="1" smtClean="0">
                <a:solidFill>
                  <a:srgbClr val="DEAB43"/>
                </a:solidFill>
                <a:latin typeface="Capitals"/>
                <a:cs typeface="Capitals"/>
              </a:rPr>
              <a:t>comunidades</a:t>
            </a:r>
            <a:r>
              <a:rPr lang="en-US" sz="2100" dirty="0" smtClean="0">
                <a:solidFill>
                  <a:srgbClr val="DEAB43"/>
                </a:solidFill>
                <a:latin typeface="Capitals"/>
                <a:cs typeface="Capitals"/>
              </a:rPr>
              <a:t> marginadas y socioeconómicamente bajas se caracterizan en general por …</a:t>
            </a:r>
          </a:p>
        </p:txBody>
      </p:sp>
      <p:sp>
        <p:nvSpPr>
          <p:cNvPr id="14" name="Rectangle 13"/>
          <p:cNvSpPr/>
          <p:nvPr/>
        </p:nvSpPr>
        <p:spPr>
          <a:xfrm>
            <a:off x="440531" y="2087796"/>
            <a:ext cx="8330768" cy="3785652"/>
          </a:xfrm>
          <a:prstGeom prst="rect">
            <a:avLst/>
          </a:prstGeom>
        </p:spPr>
        <p:txBody>
          <a:bodyPr wrap="square">
            <a:spAutoFit/>
          </a:bodyPr>
          <a:lstStyle/>
          <a:p>
            <a:pPr marL="182880" lvl="1" indent="-182880">
              <a:lnSpc>
                <a:spcPts val="2160"/>
              </a:lnSpc>
              <a:spcAft>
                <a:spcPts val="1200"/>
              </a:spcAft>
              <a:buClr>
                <a:schemeClr val="tx1"/>
              </a:buClr>
              <a:buFont typeface="Arial" pitchFamily="34" charset="0"/>
              <a:buChar char="•"/>
            </a:pPr>
            <a:r>
              <a:rPr lang="en-US" dirty="0" smtClean="0">
                <a:ea typeface="ＭＳ Ｐゴシック" pitchFamily="34" charset="-128"/>
              </a:rPr>
              <a:t>La presencia de toxinas y contaminantes</a:t>
            </a:r>
          </a:p>
          <a:p>
            <a:pPr marL="182880" lvl="1" indent="-182880">
              <a:lnSpc>
                <a:spcPts val="2160"/>
              </a:lnSpc>
              <a:spcAft>
                <a:spcPts val="1200"/>
              </a:spcAft>
              <a:buClr>
                <a:schemeClr val="tx1"/>
              </a:buClr>
              <a:buFont typeface="Arial" pitchFamily="34" charset="0"/>
              <a:buChar char="•"/>
            </a:pPr>
            <a:r>
              <a:rPr lang="en-US" dirty="0" smtClean="0">
                <a:ea typeface="ＭＳ Ｐゴシック" pitchFamily="34" charset="-128"/>
              </a:rPr>
              <a:t>Menor acceso a patios de juegos, parques y otros lugares seguros para hacer ejercicio</a:t>
            </a:r>
          </a:p>
          <a:p>
            <a:pPr marL="182880" lvl="1" indent="-182880">
              <a:lnSpc>
                <a:spcPts val="2160"/>
              </a:lnSpc>
              <a:spcAft>
                <a:spcPts val="1200"/>
              </a:spcAft>
              <a:buClr>
                <a:schemeClr val="tx1"/>
              </a:buClr>
              <a:buFont typeface="Arial" pitchFamily="34" charset="0"/>
              <a:buChar char="•"/>
            </a:pPr>
            <a:r>
              <a:rPr lang="en-US" dirty="0" smtClean="0">
                <a:ea typeface="ＭＳ Ｐゴシック" pitchFamily="34" charset="-128"/>
              </a:rPr>
              <a:t>Una presencia desproporcionada de tiendas de vinos y licores</a:t>
            </a:r>
          </a:p>
          <a:p>
            <a:pPr marL="182880" lvl="1" indent="-182880">
              <a:lnSpc>
                <a:spcPts val="2160"/>
              </a:lnSpc>
              <a:spcAft>
                <a:spcPts val="1200"/>
              </a:spcAft>
              <a:buClr>
                <a:schemeClr val="tx1"/>
              </a:buClr>
              <a:buFont typeface="Arial" pitchFamily="34" charset="0"/>
              <a:buChar char="•"/>
            </a:pPr>
            <a:r>
              <a:rPr lang="en-US" dirty="0" smtClean="0">
                <a:ea typeface="ＭＳ Ｐゴシック" pitchFamily="34" charset="-128"/>
              </a:rPr>
              <a:t>Mayor escasez de bibliotecas y por lo tanto, menores oportunidades de leer </a:t>
            </a:r>
          </a:p>
          <a:p>
            <a:pPr marL="182880" lvl="1" indent="-182880">
              <a:lnSpc>
                <a:spcPts val="2160"/>
              </a:lnSpc>
              <a:spcAft>
                <a:spcPts val="1200"/>
              </a:spcAft>
              <a:buClr>
                <a:schemeClr val="tx1"/>
              </a:buClr>
              <a:buFont typeface="Arial" pitchFamily="34" charset="0"/>
              <a:buChar char="•"/>
            </a:pPr>
            <a:r>
              <a:rPr lang="en-US" dirty="0" smtClean="0">
                <a:ea typeface="ＭＳ Ｐゴシック" pitchFamily="34" charset="-128"/>
              </a:rPr>
              <a:t>Viviendas inestables que se traducen en alteraciones del apoyo social y en falta de continuidad en la asistencia a la escuela</a:t>
            </a:r>
          </a:p>
          <a:p>
            <a:pPr marL="182880" lvl="1" indent="-182880">
              <a:lnSpc>
                <a:spcPts val="2160"/>
              </a:lnSpc>
              <a:spcAft>
                <a:spcPts val="1200"/>
              </a:spcAft>
              <a:buClr>
                <a:schemeClr val="tx1"/>
              </a:buClr>
              <a:buFont typeface="Arial" pitchFamily="34" charset="0"/>
              <a:buChar char="•"/>
            </a:pPr>
            <a:r>
              <a:rPr lang="en-US" dirty="0" smtClean="0">
                <a:ea typeface="ＭＳ Ｐゴシック" pitchFamily="34" charset="-128"/>
              </a:rPr>
              <a:t>Mayor consumo de comida rápida; menor acceso a una alimentación saludable. Los malos hábitos alimenticios crean el marco para la obesidad en niños y adultos</a:t>
            </a:r>
          </a:p>
          <a:p>
            <a:pPr marL="182880" lvl="1" indent="-182880">
              <a:lnSpc>
                <a:spcPts val="2160"/>
              </a:lnSpc>
              <a:spcAft>
                <a:spcPts val="1200"/>
              </a:spcAft>
              <a:buClr>
                <a:schemeClr val="tx1"/>
              </a:buClr>
              <a:buFont typeface="Arial" pitchFamily="34" charset="0"/>
              <a:buChar char="•"/>
            </a:pPr>
            <a:r>
              <a:rPr lang="en-US" dirty="0" smtClean="0">
                <a:ea typeface="ＭＳ Ｐゴシック" pitchFamily="34" charset="-128"/>
              </a:rPr>
              <a:t>Violencia en las escuelas y en las calles, lo que expone a los niños a conflictos y preocupaciones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kern="0" cap="all" spc="100" dirty="0" smtClean="0">
                <a:solidFill>
                  <a:prstClr val="white"/>
                </a:solidFill>
                <a:latin typeface="Berthold City"/>
              </a:rPr>
              <a:t>Prevención de los delitos a través del diseño del entorno (PDTDE)</a:t>
            </a:r>
            <a:endParaRPr lang="en-US" kern="0" cap="all" spc="100" dirty="0">
              <a:solidFill>
                <a:prstClr val="white"/>
              </a:solidFill>
              <a:latin typeface="Berthold City"/>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120" dirty="0">
              <a:solidFill>
                <a:prstClr val="white"/>
              </a:solidFill>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52</a:t>
            </a:fld>
            <a:endParaRPr lang="en-US" sz="1125" dirty="0" smtClean="0">
              <a:solidFill>
                <a:prstClr val="black"/>
              </a:solidFill>
              <a:latin typeface="Capitals"/>
              <a:cs typeface="Capitals"/>
            </a:endParaRPr>
          </a:p>
        </p:txBody>
      </p:sp>
      <p:sp>
        <p:nvSpPr>
          <p:cNvPr id="11" name="Rounded Rectangle 10"/>
          <p:cNvSpPr/>
          <p:nvPr/>
        </p:nvSpPr>
        <p:spPr>
          <a:xfrm>
            <a:off x="566261" y="1004050"/>
            <a:ext cx="3657600" cy="4849900"/>
          </a:xfrm>
          <a:prstGeom prst="roundRect">
            <a:avLst>
              <a:gd name="adj" fmla="val 2211"/>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ts val="2400"/>
              </a:lnSpc>
              <a:defRPr/>
            </a:pPr>
            <a:r>
              <a:rPr lang="en-US" sz="2200" cap="all" dirty="0" smtClean="0">
                <a:solidFill>
                  <a:prstClr val="white"/>
                </a:solidFill>
                <a:latin typeface="ITC Franklin Gothic Std Dm Cd"/>
                <a:cs typeface="ITC Franklin Gothic Std Dm Cd"/>
              </a:rPr>
              <a:t>De qué se trata…</a:t>
            </a:r>
          </a:p>
          <a:p>
            <a:pPr algn="ctr">
              <a:lnSpc>
                <a:spcPts val="2400"/>
              </a:lnSpc>
              <a:defRPr/>
            </a:pPr>
            <a:endParaRPr lang="en-US" sz="2200" dirty="0" smtClean="0">
              <a:solidFill>
                <a:prstClr val="white"/>
              </a:solidFill>
              <a:latin typeface="ITC Franklin Gothic Std Book Condensed"/>
              <a:ea typeface="ＭＳ Ｐゴシック" pitchFamily="34" charset="-128"/>
              <a:cs typeface="ITC Franklin Gothic Std Bk Cd"/>
            </a:endParaRPr>
          </a:p>
          <a:p>
            <a:pPr>
              <a:lnSpc>
                <a:spcPts val="1900"/>
              </a:lnSpc>
              <a:spcAft>
                <a:spcPts val="2400"/>
              </a:spcAft>
            </a:pPr>
            <a:r>
              <a:rPr lang="en-US" dirty="0" smtClean="0">
                <a:solidFill>
                  <a:prstClr val="white"/>
                </a:solidFill>
                <a:latin typeface="ITC Franklin Gothic Std Book Condensed"/>
                <a:ea typeface="ＭＳ Ｐゴシック" pitchFamily="34" charset="-128"/>
                <a:cs typeface="ITC Franklin Gothic Std Bk Cd"/>
              </a:rPr>
              <a:t>Es una filosofía de prevención de los delitos que promueve el diseño apropiado y el uso efectivo del entorno desarrollado para :</a:t>
            </a:r>
          </a:p>
          <a:p>
            <a:pPr marL="274320" lvl="1" indent="-274320">
              <a:lnSpc>
                <a:spcPts val="1900"/>
              </a:lnSpc>
              <a:spcAft>
                <a:spcPts val="2400"/>
              </a:spcAft>
              <a:buClr>
                <a:prstClr val="white"/>
              </a:buClr>
              <a:buFont typeface="Arial"/>
              <a:buChar char="•"/>
              <a:defRPr/>
            </a:pPr>
            <a:r>
              <a:rPr lang="en-US" dirty="0" smtClean="0">
                <a:solidFill>
                  <a:prstClr val="white"/>
                </a:solidFill>
                <a:latin typeface="ITC Franklin Gothic Std Book Condensed"/>
                <a:ea typeface="ＭＳ Ｐゴシック" pitchFamily="34" charset="-128"/>
                <a:cs typeface="ITC Franklin Gothic Std Bk Cd"/>
              </a:rPr>
              <a:t>Reducir las actividades de los delincuentes</a:t>
            </a:r>
          </a:p>
          <a:p>
            <a:pPr marL="274320" lvl="1" indent="-274320">
              <a:lnSpc>
                <a:spcPts val="1900"/>
              </a:lnSpc>
              <a:spcAft>
                <a:spcPts val="2400"/>
              </a:spcAft>
              <a:buClr>
                <a:prstClr val="white"/>
              </a:buClr>
              <a:buFont typeface="Arial"/>
              <a:buChar char="•"/>
              <a:defRPr/>
            </a:pPr>
            <a:r>
              <a:rPr lang="en-US" dirty="0" smtClean="0">
                <a:solidFill>
                  <a:prstClr val="white"/>
                </a:solidFill>
                <a:latin typeface="ITC Franklin Gothic Std Book Condensed"/>
                <a:ea typeface="ＭＳ Ｐゴシック" pitchFamily="34" charset="-128"/>
                <a:cs typeface="ITC Franklin Gothic Std Bk Cd"/>
              </a:rPr>
              <a:t>Disminuir el miedo a los delitos</a:t>
            </a:r>
          </a:p>
          <a:p>
            <a:pPr marL="274320" lvl="1" indent="-274320">
              <a:lnSpc>
                <a:spcPts val="1900"/>
              </a:lnSpc>
              <a:spcAft>
                <a:spcPts val="2400"/>
              </a:spcAft>
              <a:buClr>
                <a:prstClr val="white"/>
              </a:buClr>
              <a:buFont typeface="Arial"/>
              <a:buChar char="•"/>
              <a:defRPr/>
            </a:pPr>
            <a:r>
              <a:rPr lang="en-US" dirty="0" smtClean="0">
                <a:solidFill>
                  <a:prstClr val="white"/>
                </a:solidFill>
                <a:latin typeface="ITC Franklin Gothic Std Book Condensed"/>
                <a:ea typeface="ＭＳ Ｐゴシック" pitchFamily="34" charset="-128"/>
                <a:cs typeface="ITC Franklin Gothic Std Bk Cd"/>
              </a:rPr>
              <a:t>Mejorar la calidad de vida</a:t>
            </a:r>
          </a:p>
          <a:p>
            <a:pPr marL="274320" lvl="1" indent="-274320">
              <a:lnSpc>
                <a:spcPts val="2400"/>
              </a:lnSpc>
              <a:buClr>
                <a:prstClr val="white"/>
              </a:buClr>
              <a:buFont typeface="Arial"/>
              <a:buChar char="•"/>
              <a:defRPr/>
            </a:pPr>
            <a:endParaRPr lang="en-US" dirty="0" smtClean="0">
              <a:solidFill>
                <a:prstClr val="white"/>
              </a:solidFill>
              <a:latin typeface="ITC Franklin Gothic Std Book Condensed"/>
              <a:ea typeface="ＭＳ Ｐゴシック" pitchFamily="34" charset="-128"/>
              <a:cs typeface="ITC Franklin Gothic Std Bk Cd"/>
            </a:endParaRPr>
          </a:p>
        </p:txBody>
      </p:sp>
      <p:sp>
        <p:nvSpPr>
          <p:cNvPr id="12" name="Rounded Rectangle 11"/>
          <p:cNvSpPr/>
          <p:nvPr/>
        </p:nvSpPr>
        <p:spPr>
          <a:xfrm>
            <a:off x="4898360" y="1004050"/>
            <a:ext cx="3454882" cy="5051975"/>
          </a:xfrm>
          <a:prstGeom prst="roundRect">
            <a:avLst>
              <a:gd name="adj" fmla="val 2211"/>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ts val="2400"/>
              </a:lnSpc>
              <a:defRPr/>
            </a:pPr>
            <a:r>
              <a:rPr lang="en-US" sz="2200" cap="all" dirty="0" smtClean="0">
                <a:solidFill>
                  <a:prstClr val="white"/>
                </a:solidFill>
                <a:latin typeface="ITC Franklin Gothic Std Dm Cd"/>
                <a:cs typeface="ITC Franklin Gothic Std Dm Cd"/>
              </a:rPr>
              <a:t>Conceptos y estrategias: </a:t>
            </a:r>
          </a:p>
          <a:p>
            <a:pPr algn="ctr">
              <a:lnSpc>
                <a:spcPts val="2400"/>
              </a:lnSpc>
              <a:defRPr/>
            </a:pPr>
            <a:r>
              <a:rPr lang="en-US" sz="2200" cap="all" dirty="0" smtClean="0">
                <a:solidFill>
                  <a:prstClr val="white"/>
                </a:solidFill>
                <a:latin typeface="ITC Franklin Gothic Std Dm Cd"/>
                <a:cs typeface="ITC Franklin Gothic Std Dm Cd"/>
              </a:rPr>
              <a:t>Las 3 “D” (Diseño, Designación, </a:t>
            </a:r>
            <a:r>
              <a:rPr lang="en-US" sz="2200" cap="all" dirty="0" err="1" smtClean="0">
                <a:solidFill>
                  <a:prstClr val="white"/>
                </a:solidFill>
                <a:latin typeface="ITC Franklin Gothic Std Dm Cd"/>
                <a:cs typeface="ITC Franklin Gothic Std Dm Cd"/>
              </a:rPr>
              <a:t>Definición</a:t>
            </a:r>
            <a:r>
              <a:rPr lang="en-US" sz="2200" cap="all" dirty="0" smtClean="0">
                <a:solidFill>
                  <a:prstClr val="white"/>
                </a:solidFill>
                <a:latin typeface="ITC Franklin Gothic Std Dm Cd"/>
                <a:cs typeface="ITC Franklin Gothic Std Dm Cd"/>
              </a:rPr>
              <a:t>)</a:t>
            </a:r>
            <a:endParaRPr lang="en-US" sz="1100" cap="all" dirty="0" smtClean="0">
              <a:solidFill>
                <a:prstClr val="white"/>
              </a:solidFill>
              <a:latin typeface="ITC Franklin Gothic Std Demi Condensed Italic"/>
              <a:cs typeface="ITC Franklin Gothic Std Dm Cd"/>
            </a:endParaRPr>
          </a:p>
          <a:p>
            <a:pPr marL="274320" lvl="1" indent="-274320">
              <a:lnSpc>
                <a:spcPts val="1900"/>
              </a:lnSpc>
              <a:spcAft>
                <a:spcPts val="1200"/>
              </a:spcAft>
              <a:buClr>
                <a:prstClr val="white"/>
              </a:buClr>
              <a:buFont typeface="Arial"/>
              <a:buChar char="•"/>
              <a:defRPr/>
            </a:pPr>
            <a:r>
              <a:rPr lang="en-US" dirty="0" smtClean="0">
                <a:solidFill>
                  <a:prstClr val="white"/>
                </a:solidFill>
                <a:latin typeface="ITC Franklin Gothic Std Book Condensed"/>
                <a:ea typeface="ＭＳ Ｐゴシック" pitchFamily="34" charset="-128"/>
                <a:cs typeface="ITC Franklin Gothic Std Bk Cd"/>
              </a:rPr>
              <a:t>Todos los espacios humanos tienen algún propósito </a:t>
            </a:r>
            <a:r>
              <a:rPr lang="en-US" i="1" u="sng" dirty="0" smtClean="0">
                <a:solidFill>
                  <a:prstClr val="white"/>
                </a:solidFill>
                <a:latin typeface="ITC Franklin Gothic Std Book Condensed"/>
                <a:ea typeface="ＭＳ Ｐゴシック" pitchFamily="34" charset="-128"/>
                <a:cs typeface="ITC Franklin Gothic Std Bk Cd"/>
              </a:rPr>
              <a:t>designado</a:t>
            </a:r>
          </a:p>
          <a:p>
            <a:pPr marL="274320" lvl="1" indent="-274320">
              <a:lnSpc>
                <a:spcPts val="1900"/>
              </a:lnSpc>
              <a:spcAft>
                <a:spcPts val="1200"/>
              </a:spcAft>
              <a:buClr>
                <a:prstClr val="white"/>
              </a:buClr>
              <a:buFont typeface="Arial"/>
              <a:buChar char="•"/>
              <a:defRPr/>
            </a:pPr>
            <a:r>
              <a:rPr lang="en-US" dirty="0" smtClean="0">
                <a:solidFill>
                  <a:prstClr val="white"/>
                </a:solidFill>
                <a:latin typeface="ITC Franklin Gothic Std Book Condensed"/>
                <a:ea typeface="ＭＳ Ｐゴシック" pitchFamily="34" charset="-128"/>
                <a:cs typeface="ITC Franklin Gothic Std Bk Cd"/>
              </a:rPr>
              <a:t>Todos los espacios humanos tienen </a:t>
            </a:r>
            <a:r>
              <a:rPr lang="en-US" i="1" u="sng" dirty="0" smtClean="0">
                <a:solidFill>
                  <a:prstClr val="white"/>
                </a:solidFill>
                <a:latin typeface="ITC Franklin Gothic Std Book Condensed"/>
                <a:ea typeface="ＭＳ Ｐゴシック" pitchFamily="34" charset="-128"/>
                <a:cs typeface="ITC Franklin Gothic Std Bk Cd"/>
              </a:rPr>
              <a:t>definiciones</a:t>
            </a:r>
            <a:r>
              <a:rPr lang="en-US" dirty="0" smtClean="0">
                <a:solidFill>
                  <a:prstClr val="white"/>
                </a:solidFill>
                <a:latin typeface="ITC Franklin Gothic Std Book Condensed"/>
                <a:ea typeface="ＭＳ Ｐゴシック" pitchFamily="34" charset="-128"/>
                <a:cs typeface="ITC Franklin Gothic Std Bk Cd"/>
              </a:rPr>
              <a:t> sociales, culturales, legales o físicas que recomiendan las conductas deseadas y aceptables</a:t>
            </a:r>
          </a:p>
          <a:p>
            <a:pPr marL="274320" lvl="1" indent="-274320">
              <a:lnSpc>
                <a:spcPts val="1900"/>
              </a:lnSpc>
              <a:spcAft>
                <a:spcPts val="1200"/>
              </a:spcAft>
              <a:buClr>
                <a:prstClr val="white"/>
              </a:buClr>
              <a:buFont typeface="Arial"/>
              <a:buChar char="•"/>
              <a:defRPr/>
            </a:pPr>
            <a:r>
              <a:rPr lang="en-US" dirty="0" smtClean="0">
                <a:solidFill>
                  <a:prstClr val="white"/>
                </a:solidFill>
                <a:latin typeface="ITC Franklin Gothic Std Book Condensed"/>
                <a:ea typeface="ＭＳ Ｐゴシック" pitchFamily="34" charset="-128"/>
                <a:cs typeface="ITC Franklin Gothic Std Bk Cd"/>
              </a:rPr>
              <a:t>Todos los espacios humanos están </a:t>
            </a:r>
            <a:r>
              <a:rPr lang="en-US" i="1" u="sng" dirty="0" smtClean="0">
                <a:solidFill>
                  <a:prstClr val="white"/>
                </a:solidFill>
                <a:latin typeface="ITC Franklin Gothic Std Book Condensed"/>
                <a:ea typeface="ＭＳ Ｐゴシック" pitchFamily="34" charset="-128"/>
                <a:cs typeface="ITC Franklin Gothic Std Bk Cd"/>
              </a:rPr>
              <a:t>diseñados</a:t>
            </a:r>
            <a:r>
              <a:rPr lang="en-US" dirty="0" smtClean="0">
                <a:solidFill>
                  <a:prstClr val="white"/>
                </a:solidFill>
                <a:latin typeface="ITC Franklin Gothic Std Book Condensed"/>
                <a:ea typeface="ＭＳ Ｐゴシック" pitchFamily="34" charset="-128"/>
                <a:cs typeface="ITC Franklin Gothic Std Bk Cd"/>
              </a:rPr>
              <a:t> para respaldar y controlar las conductas deseadas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00" dirty="0" smtClean="0">
                <a:solidFill>
                  <a:prstClr val="white"/>
                </a:solidFill>
                <a:latin typeface="Berthold City"/>
              </a:rPr>
              <a:t>Las tres “D”: Designación, Definición, Diseño</a:t>
            </a:r>
            <a:endParaRPr lang="en-US" sz="2700" kern="0" cap="all" spc="100" dirty="0">
              <a:solidFill>
                <a:prstClr val="white"/>
              </a:solidFill>
              <a:latin typeface="Berthold City"/>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120" dirty="0">
              <a:solidFill>
                <a:prstClr val="white"/>
              </a:solidFill>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53</a:t>
            </a:fld>
            <a:endParaRPr lang="en-US" sz="1125" dirty="0" smtClean="0">
              <a:solidFill>
                <a:prstClr val="black"/>
              </a:solidFill>
              <a:latin typeface="Capitals"/>
              <a:cs typeface="Capitals"/>
            </a:endParaRPr>
          </a:p>
        </p:txBody>
      </p:sp>
      <p:sp>
        <p:nvSpPr>
          <p:cNvPr id="9" name="Rounded Rectangle 8"/>
          <p:cNvSpPr/>
          <p:nvPr/>
        </p:nvSpPr>
        <p:spPr>
          <a:xfrm>
            <a:off x="377896" y="2413858"/>
            <a:ext cx="999930" cy="2153540"/>
          </a:xfrm>
          <a:prstGeom prst="roundRect">
            <a:avLst>
              <a:gd name="adj" fmla="val 7273"/>
            </a:avLst>
          </a:prstGeom>
          <a:gradFill flip="none" rotWithShape="1">
            <a:gsLst>
              <a:gs pos="0">
                <a:srgbClr val="0098BA"/>
              </a:gs>
              <a:gs pos="100000">
                <a:srgbClr val="9FD4D0"/>
              </a:gs>
            </a:gsLst>
            <a:lin ang="16200000" scaled="0"/>
            <a:tileRect/>
          </a:gradFill>
          <a:ln w="25400">
            <a:solidFill>
              <a:srgbClr val="0098BA"/>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91440" indent="-91440" algn="ctr">
              <a:lnSpc>
                <a:spcPts val="1900"/>
              </a:lnSpc>
            </a:pPr>
            <a:r>
              <a:rPr lang="en-US" cap="all" dirty="0" smtClean="0">
                <a:solidFill>
                  <a:schemeClr val="tx1"/>
                </a:solidFill>
                <a:latin typeface="ITC Franklin Gothic Std Dm Cd"/>
                <a:cs typeface="ITC Franklin Gothic Std Dm Cd"/>
              </a:rPr>
              <a:t>Definición</a:t>
            </a:r>
          </a:p>
        </p:txBody>
      </p:sp>
      <p:sp>
        <p:nvSpPr>
          <p:cNvPr id="10" name="Rounded Rectangle 9"/>
          <p:cNvSpPr/>
          <p:nvPr/>
        </p:nvSpPr>
        <p:spPr>
          <a:xfrm>
            <a:off x="377896" y="4677836"/>
            <a:ext cx="999930" cy="1312556"/>
          </a:xfrm>
          <a:prstGeom prst="roundRect">
            <a:avLst>
              <a:gd name="adj" fmla="val 4755"/>
            </a:avLst>
          </a:prstGeom>
          <a:gradFill flip="none" rotWithShape="1">
            <a:gsLst>
              <a:gs pos="0">
                <a:srgbClr val="DA5120"/>
              </a:gs>
              <a:gs pos="100000">
                <a:srgbClr val="E78E23"/>
              </a:gs>
            </a:gsLst>
            <a:lin ang="16200000" scaled="0"/>
            <a:tileRect/>
          </a:gradFill>
          <a:ln w="25400">
            <a:solidFill>
              <a:srgbClr val="DA512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lvl="0" algn="ctr">
              <a:defRPr/>
            </a:pPr>
            <a:r>
              <a:rPr lang="en-US" cap="all" dirty="0" smtClean="0">
                <a:solidFill>
                  <a:schemeClr val="tx1"/>
                </a:solidFill>
                <a:latin typeface="ITC Franklin Gothic Std Dm Cd"/>
                <a:cs typeface="ITC Franklin Gothic Std Dm Cd"/>
              </a:rPr>
              <a:t>Diseño</a:t>
            </a:r>
          </a:p>
        </p:txBody>
      </p:sp>
      <p:sp>
        <p:nvSpPr>
          <p:cNvPr id="13" name="Rounded Rectangle 12"/>
          <p:cNvSpPr/>
          <p:nvPr/>
        </p:nvSpPr>
        <p:spPr>
          <a:xfrm>
            <a:off x="377896" y="930834"/>
            <a:ext cx="999930" cy="1372586"/>
          </a:xfrm>
          <a:prstGeom prst="roundRect">
            <a:avLst>
              <a:gd name="adj" fmla="val 4755"/>
            </a:avLst>
          </a:prstGeom>
          <a:gradFill>
            <a:gsLst>
              <a:gs pos="0">
                <a:srgbClr val="73B632"/>
              </a:gs>
              <a:gs pos="100000">
                <a:srgbClr val="B5D479"/>
              </a:gs>
            </a:gsLst>
          </a:gradFill>
          <a:ln w="25400">
            <a:solidFill>
              <a:srgbClr val="73B632"/>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defRPr/>
            </a:pPr>
            <a:r>
              <a:rPr lang="en-US" sz="1400" cap="all" dirty="0" smtClean="0">
                <a:solidFill>
                  <a:schemeClr val="tx1"/>
                </a:solidFill>
                <a:latin typeface="ITC Franklin Gothic Std Dm Cd"/>
                <a:cs typeface="ITC Franklin Gothic Std Dm Cd"/>
              </a:rPr>
              <a:t>Designación</a:t>
            </a:r>
          </a:p>
        </p:txBody>
      </p:sp>
      <p:sp>
        <p:nvSpPr>
          <p:cNvPr id="14" name="Rectangle 13"/>
          <p:cNvSpPr/>
          <p:nvPr/>
        </p:nvSpPr>
        <p:spPr>
          <a:xfrm>
            <a:off x="1419817" y="829964"/>
            <a:ext cx="7007281" cy="5333938"/>
          </a:xfrm>
          <a:prstGeom prst="rect">
            <a:avLst/>
          </a:prstGeom>
        </p:spPr>
        <p:txBody>
          <a:bodyPr wrap="square">
            <a:spAutoFit/>
          </a:bodyPr>
          <a:lstStyle/>
          <a:p>
            <a:pPr marL="182880" lvl="0" indent="-182880">
              <a:lnSpc>
                <a:spcPts val="2240"/>
              </a:lnSpc>
              <a:buClr>
                <a:schemeClr val="accent3"/>
              </a:buClr>
              <a:buFont typeface="Arial"/>
              <a:buChar char="•"/>
            </a:pPr>
            <a:r>
              <a:rPr lang="en-US" sz="1700" dirty="0" smtClean="0"/>
              <a:t>¿Cuál es el propósito designado de este espacio?</a:t>
            </a:r>
          </a:p>
          <a:p>
            <a:pPr marL="182880" lvl="0" indent="-182880">
              <a:lnSpc>
                <a:spcPts val="2240"/>
              </a:lnSpc>
              <a:buClr>
                <a:schemeClr val="accent3"/>
              </a:buClr>
              <a:buFont typeface="Arial"/>
              <a:buChar char="•"/>
            </a:pPr>
            <a:r>
              <a:rPr lang="en-US" sz="1700" dirty="0" smtClean="0"/>
              <a:t>¿Para qué propósito fue destinado originariamente?</a:t>
            </a:r>
          </a:p>
          <a:p>
            <a:pPr marL="182880" lvl="0" indent="-182880">
              <a:lnSpc>
                <a:spcPts val="2240"/>
              </a:lnSpc>
              <a:buClr>
                <a:schemeClr val="accent3"/>
              </a:buClr>
              <a:buFont typeface="Arial"/>
              <a:buChar char="•"/>
            </a:pPr>
            <a:r>
              <a:rPr lang="en-US" sz="1700" dirty="0" smtClean="0"/>
              <a:t>¿De qué forma el espacio es adecuado para el uso actual o el uso intencionado?</a:t>
            </a:r>
          </a:p>
          <a:p>
            <a:pPr marL="182880" lvl="0" indent="-182880">
              <a:lnSpc>
                <a:spcPts val="2240"/>
              </a:lnSpc>
              <a:buClr>
                <a:schemeClr val="accent3"/>
              </a:buClr>
              <a:buFont typeface="Arial"/>
              <a:buChar char="•"/>
            </a:pPr>
            <a:r>
              <a:rPr lang="en-US" sz="1700" dirty="0" smtClean="0"/>
              <a:t>¿Hay problemas?</a:t>
            </a:r>
          </a:p>
          <a:p>
            <a:pPr marL="182880" indent="-182880">
              <a:lnSpc>
                <a:spcPts val="3040"/>
              </a:lnSpc>
              <a:buClr>
                <a:schemeClr val="accent5"/>
              </a:buClr>
              <a:buFont typeface="Arial"/>
              <a:buChar char="•"/>
            </a:pPr>
            <a:r>
              <a:rPr lang="en-US" sz="1700" dirty="0" smtClean="0"/>
              <a:t>¿Cómo se define el espacio?</a:t>
            </a:r>
          </a:p>
          <a:p>
            <a:pPr marL="182880" indent="-182880">
              <a:lnSpc>
                <a:spcPts val="2240"/>
              </a:lnSpc>
              <a:buClr>
                <a:schemeClr val="accent5"/>
              </a:buClr>
              <a:buFont typeface="Arial"/>
              <a:buChar char="•"/>
            </a:pPr>
            <a:r>
              <a:rPr lang="en-US" sz="1700" dirty="0" smtClean="0"/>
              <a:t>¿Está claro quién es el propietario?</a:t>
            </a:r>
          </a:p>
          <a:p>
            <a:pPr marL="182880" indent="-182880">
              <a:lnSpc>
                <a:spcPts val="2240"/>
              </a:lnSpc>
              <a:buClr>
                <a:schemeClr val="accent5"/>
              </a:buClr>
              <a:buFont typeface="Arial"/>
              <a:buChar char="•"/>
            </a:pPr>
            <a:r>
              <a:rPr lang="en-US" sz="1700" dirty="0" smtClean="0"/>
              <a:t>¿Dónde están sus límites?</a:t>
            </a:r>
          </a:p>
          <a:p>
            <a:pPr marL="182880" indent="-182880">
              <a:lnSpc>
                <a:spcPts val="2240"/>
              </a:lnSpc>
              <a:buClr>
                <a:schemeClr val="accent5"/>
              </a:buClr>
              <a:buFont typeface="Arial"/>
              <a:buChar char="•"/>
            </a:pPr>
            <a:r>
              <a:rPr lang="en-US" sz="1700" dirty="0" smtClean="0"/>
              <a:t>¿Existen definiciones sociales o culturales que afecten la forma en la que se usa el espacio?</a:t>
            </a:r>
          </a:p>
          <a:p>
            <a:pPr marL="182880" indent="-182880">
              <a:lnSpc>
                <a:spcPts val="2240"/>
              </a:lnSpc>
              <a:buClr>
                <a:schemeClr val="accent5"/>
              </a:buClr>
              <a:buFont typeface="Arial"/>
              <a:buChar char="•"/>
            </a:pPr>
            <a:r>
              <a:rPr lang="en-US" sz="1700" dirty="0" smtClean="0"/>
              <a:t>¿Están claramente definidas y especificadas en la política las reglas legales o administrativas?</a:t>
            </a:r>
          </a:p>
          <a:p>
            <a:pPr marL="182880" indent="-182880">
              <a:lnSpc>
                <a:spcPts val="2240"/>
              </a:lnSpc>
              <a:buClr>
                <a:schemeClr val="accent5"/>
              </a:buClr>
              <a:buFont typeface="Arial"/>
              <a:buChar char="•"/>
            </a:pPr>
            <a:r>
              <a:rPr lang="en-US" sz="1700" dirty="0" smtClean="0"/>
              <a:t>¿Hay señalización?</a:t>
            </a:r>
          </a:p>
          <a:p>
            <a:pPr marL="182880" indent="-182880">
              <a:lnSpc>
                <a:spcPts val="2540"/>
              </a:lnSpc>
              <a:buClr>
                <a:schemeClr val="accent6"/>
              </a:buClr>
              <a:buFont typeface="Arial"/>
              <a:buChar char="•"/>
            </a:pPr>
            <a:r>
              <a:rPr lang="en-US" sz="1700" dirty="0" smtClean="0"/>
              <a:t>¿De qué forma es adecuado el diseño físico para el uso intencionado?</a:t>
            </a:r>
          </a:p>
          <a:p>
            <a:pPr marL="182880" indent="-182880">
              <a:lnSpc>
                <a:spcPts val="2240"/>
              </a:lnSpc>
              <a:buClr>
                <a:schemeClr val="accent6"/>
              </a:buClr>
              <a:buFont typeface="Arial"/>
              <a:buChar char="•"/>
            </a:pPr>
            <a:r>
              <a:rPr lang="en-US" sz="1700" dirty="0" smtClean="0"/>
              <a:t>¿De qué forma el diseño físico responde a las conductas deseadas o aceptadas?</a:t>
            </a:r>
          </a:p>
          <a:p>
            <a:pPr marL="182880" indent="-182880">
              <a:lnSpc>
                <a:spcPts val="2240"/>
              </a:lnSpc>
              <a:buClr>
                <a:schemeClr val="accent6"/>
              </a:buClr>
              <a:buFont typeface="Arial"/>
              <a:buChar char="•"/>
            </a:pPr>
            <a:r>
              <a:rPr lang="en-US" sz="1700" dirty="0" smtClean="0"/>
              <a:t>¿Hay confusión o conflicto en la manera en la cual se intenta utilizar el diseño físico para controlar la conducta?</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120" dirty="0">
              <a:solidFill>
                <a:prstClr val="white"/>
              </a:solidFill>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54</a:t>
            </a:fld>
            <a:endParaRPr lang="en-US" sz="1125" dirty="0" smtClean="0">
              <a:solidFill>
                <a:prstClr val="black"/>
              </a:solidFill>
              <a:latin typeface="Capitals"/>
              <a:cs typeface="Capitals"/>
            </a:endParaRPr>
          </a:p>
        </p:txBody>
      </p:sp>
      <p:sp>
        <p:nvSpPr>
          <p:cNvPr id="14" name="Rectangle 13"/>
          <p:cNvSpPr/>
          <p:nvPr/>
        </p:nvSpPr>
        <p:spPr>
          <a:xfrm>
            <a:off x="379603" y="2300246"/>
            <a:ext cx="8384794" cy="3477875"/>
          </a:xfrm>
          <a:prstGeom prst="rect">
            <a:avLst/>
          </a:prstGeom>
        </p:spPr>
        <p:txBody>
          <a:bodyPr wrap="square">
            <a:spAutoFit/>
          </a:bodyPr>
          <a:lstStyle/>
          <a:p>
            <a:pPr marL="365760" lvl="1" indent="-365760">
              <a:lnSpc>
                <a:spcPts val="2400"/>
              </a:lnSpc>
              <a:buFont typeface="Book Antiqua" pitchFamily="18" charset="0"/>
              <a:buAutoNum type="arabicPeriod"/>
              <a:defRPr/>
            </a:pPr>
            <a:r>
              <a:rPr lang="es-US" sz="2000" b="1" dirty="0" smtClean="0"/>
              <a:t>Control del acceso</a:t>
            </a:r>
            <a:r>
              <a:rPr lang="en-US" sz="2000" dirty="0" smtClean="0">
                <a:latin typeface="Calibri"/>
                <a:cs typeface="Calibri"/>
              </a:rPr>
              <a:t>—</a:t>
            </a:r>
            <a:r>
              <a:rPr lang="es-US" sz="2000" dirty="0" smtClean="0"/>
              <a:t>Cómo es que la gente entra y sale de una zona</a:t>
            </a:r>
            <a:endParaRPr lang="en-US" sz="2000" dirty="0" smtClean="0">
              <a:latin typeface="Calibri"/>
              <a:cs typeface="Calibri"/>
            </a:endParaRPr>
          </a:p>
          <a:p>
            <a:pPr marL="640080" lvl="2" indent="-274320">
              <a:lnSpc>
                <a:spcPts val="2400"/>
              </a:lnSpc>
              <a:buFont typeface="Arial"/>
              <a:buChar char="•"/>
              <a:defRPr/>
            </a:pPr>
            <a:r>
              <a:rPr lang="en-US" sz="2000" i="1" dirty="0" smtClean="0">
                <a:cs typeface="Calibri"/>
              </a:rPr>
              <a:t>Reforzamiento del objetivo</a:t>
            </a:r>
          </a:p>
          <a:p>
            <a:pPr marL="365760" lvl="1" indent="-365760">
              <a:lnSpc>
                <a:spcPts val="2400"/>
              </a:lnSpc>
              <a:buFont typeface="Book Antiqua" pitchFamily="18" charset="0"/>
              <a:buAutoNum type="arabicPeriod"/>
              <a:defRPr/>
            </a:pPr>
            <a:endParaRPr lang="en-US" sz="2000" b="1" dirty="0" smtClean="0"/>
          </a:p>
          <a:p>
            <a:pPr marL="365760" lvl="1" indent="-365760">
              <a:lnSpc>
                <a:spcPts val="2400"/>
              </a:lnSpc>
              <a:buFont typeface="Book Antiqua" pitchFamily="18" charset="0"/>
              <a:buAutoNum type="arabicPeriod"/>
              <a:defRPr/>
            </a:pPr>
            <a:r>
              <a:rPr lang="es-US" sz="2000" b="1" dirty="0" smtClean="0"/>
              <a:t>Vigilancia natural</a:t>
            </a:r>
            <a:r>
              <a:rPr lang="en-US" sz="2000" dirty="0" smtClean="0">
                <a:latin typeface="Calibri"/>
                <a:cs typeface="Calibri"/>
              </a:rPr>
              <a:t>—</a:t>
            </a:r>
            <a:r>
              <a:rPr lang="es-US" sz="2000" dirty="0" smtClean="0"/>
              <a:t>Crear oportunidades para que la gente vigile una zona</a:t>
            </a:r>
            <a:endParaRPr lang="en-US" sz="2000" dirty="0" smtClean="0">
              <a:latin typeface="Calibri"/>
              <a:cs typeface="Calibri"/>
            </a:endParaRPr>
          </a:p>
          <a:p>
            <a:pPr marL="365760" lvl="1" indent="-365760">
              <a:lnSpc>
                <a:spcPts val="2400"/>
              </a:lnSpc>
              <a:buFont typeface="Book Antiqua" pitchFamily="18" charset="0"/>
              <a:buAutoNum type="arabicPeriod"/>
              <a:defRPr/>
            </a:pPr>
            <a:endParaRPr lang="en-US" sz="2000" b="1" dirty="0" smtClean="0"/>
          </a:p>
          <a:p>
            <a:pPr marL="365760" lvl="1" indent="-365760">
              <a:lnSpc>
                <a:spcPts val="2400"/>
              </a:lnSpc>
              <a:buFont typeface="Book Antiqua" pitchFamily="18" charset="0"/>
              <a:buAutoNum type="arabicPeriod"/>
              <a:defRPr/>
            </a:pPr>
            <a:r>
              <a:rPr lang="es-US" sz="2000" b="1" dirty="0" smtClean="0"/>
              <a:t>Territorialidad</a:t>
            </a:r>
            <a:r>
              <a:rPr lang="en-US" sz="2000" dirty="0" smtClean="0">
                <a:latin typeface="Calibri"/>
                <a:cs typeface="Calibri"/>
              </a:rPr>
              <a:t>—</a:t>
            </a:r>
            <a:r>
              <a:rPr lang="es-US" sz="2000" dirty="0" smtClean="0"/>
              <a:t>Cómo la gente demuestra que es dueña o que se interesa por una zona</a:t>
            </a:r>
            <a:endParaRPr lang="en-US" sz="2000" dirty="0" smtClean="0">
              <a:latin typeface="Calibri"/>
              <a:cs typeface="Calibri"/>
            </a:endParaRPr>
          </a:p>
          <a:p>
            <a:pPr marL="640080" lvl="2" indent="-274320">
              <a:lnSpc>
                <a:spcPts val="2400"/>
              </a:lnSpc>
              <a:buFont typeface="Arial"/>
              <a:buChar char="•"/>
              <a:defRPr/>
            </a:pPr>
            <a:r>
              <a:rPr lang="en-US" sz="2000" i="1" dirty="0" smtClean="0">
                <a:cs typeface="Calibri"/>
              </a:rPr>
              <a:t>Apoyo a las actividades</a:t>
            </a:r>
          </a:p>
          <a:p>
            <a:pPr marL="640080" lvl="2" indent="-274320">
              <a:lnSpc>
                <a:spcPts val="2400"/>
              </a:lnSpc>
              <a:buFont typeface="Arial"/>
              <a:buChar char="•"/>
              <a:defRPr/>
            </a:pPr>
            <a:r>
              <a:rPr lang="en-US" sz="2000" i="1" dirty="0" smtClean="0">
                <a:cs typeface="Calibri"/>
              </a:rPr>
              <a:t>Señalización territorial realizada por los residentes</a:t>
            </a:r>
          </a:p>
          <a:p>
            <a:pPr marL="365760" lvl="1" indent="-365760">
              <a:lnSpc>
                <a:spcPts val="2400"/>
              </a:lnSpc>
              <a:buFont typeface="Book Antiqua" pitchFamily="18" charset="0"/>
              <a:buAutoNum type="arabicPeriod"/>
              <a:defRPr/>
            </a:pPr>
            <a:endParaRPr lang="en-US" sz="2000" b="1" dirty="0" smtClean="0"/>
          </a:p>
          <a:p>
            <a:pPr marL="365760" lvl="1" indent="-365760">
              <a:lnSpc>
                <a:spcPts val="2400"/>
              </a:lnSpc>
              <a:buFont typeface="Book Antiqua" pitchFamily="18" charset="0"/>
              <a:buAutoNum type="arabicPeriod"/>
              <a:defRPr/>
            </a:pPr>
            <a:r>
              <a:rPr lang="es-US" sz="2000" b="1" dirty="0" smtClean="0"/>
              <a:t>Imagen y mantenimiento</a:t>
            </a:r>
            <a:r>
              <a:rPr lang="en-US" sz="2000" dirty="0" smtClean="0">
                <a:latin typeface="Calibri"/>
                <a:cs typeface="Calibri"/>
              </a:rPr>
              <a:t>—</a:t>
            </a:r>
            <a:r>
              <a:rPr lang="es-US" sz="2000" dirty="0" smtClean="0"/>
              <a:t>Cómo la gente percibe y protege una zona</a:t>
            </a:r>
            <a:endParaRPr lang="es-MX" sz="2000" dirty="0" smtClean="0">
              <a:latin typeface="Calibri"/>
              <a:cs typeface="Calibri"/>
            </a:endParaRPr>
          </a:p>
        </p:txBody>
      </p:sp>
      <p:sp>
        <p:nvSpPr>
          <p:cNvPr id="11" name="Rounded Rectangle 10"/>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kern="0" cap="all" spc="100" dirty="0" smtClean="0">
                <a:solidFill>
                  <a:prstClr val="white"/>
                </a:solidFill>
                <a:latin typeface="Berthold City"/>
              </a:rPr>
              <a:t>Prevención de los delitos a través del diseño del entorno (PDTDE)</a:t>
            </a:r>
            <a:endParaRPr lang="en-US" kern="0" cap="all" spc="100" dirty="0">
              <a:solidFill>
                <a:prstClr val="white"/>
              </a:solidFill>
              <a:latin typeface="Berthold City"/>
            </a:endParaRPr>
          </a:p>
        </p:txBody>
      </p:sp>
      <p:sp>
        <p:nvSpPr>
          <p:cNvPr id="12" name="TextBox 11"/>
          <p:cNvSpPr txBox="1"/>
          <p:nvPr/>
        </p:nvSpPr>
        <p:spPr>
          <a:xfrm>
            <a:off x="399323" y="919676"/>
            <a:ext cx="8345355" cy="1078073"/>
          </a:xfrm>
          <a:prstGeom prst="rect">
            <a:avLst/>
          </a:prstGeom>
          <a:noFill/>
        </p:spPr>
        <p:txBody>
          <a:bodyPr wrap="square" rtlCol="0">
            <a:spAutoFit/>
          </a:bodyPr>
          <a:lstStyle/>
          <a:p>
            <a:pPr algn="ctr">
              <a:lnSpc>
                <a:spcPts val="3800"/>
              </a:lnSpc>
            </a:pPr>
            <a:r>
              <a:rPr lang="en-US" sz="3600" dirty="0" smtClean="0">
                <a:solidFill>
                  <a:srgbClr val="147B33"/>
                </a:solidFill>
                <a:latin typeface="Capitals"/>
                <a:cs typeface="Capitals"/>
              </a:rPr>
              <a:t>pdtde de primera generación:</a:t>
            </a:r>
            <a:br>
              <a:rPr lang="en-US" sz="3600" dirty="0" smtClean="0">
                <a:solidFill>
                  <a:srgbClr val="147B33"/>
                </a:solidFill>
                <a:latin typeface="Capitals"/>
                <a:cs typeface="Capitals"/>
              </a:rPr>
            </a:br>
            <a:r>
              <a:rPr lang="en-US" sz="3600" dirty="0" smtClean="0">
                <a:solidFill>
                  <a:srgbClr val="147B33"/>
                </a:solidFill>
                <a:latin typeface="Capitals"/>
                <a:cs typeface="Capitals"/>
              </a:rPr>
              <a:t> conceptos y estrategias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120" dirty="0">
              <a:solidFill>
                <a:prstClr val="white"/>
              </a:solidFill>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55</a:t>
            </a:fld>
            <a:endParaRPr lang="en-US" sz="1125" dirty="0" smtClean="0">
              <a:solidFill>
                <a:prstClr val="black"/>
              </a:solidFill>
              <a:latin typeface="Capitals"/>
              <a:cs typeface="Capitals"/>
            </a:endParaRPr>
          </a:p>
        </p:txBody>
      </p:sp>
      <p:sp>
        <p:nvSpPr>
          <p:cNvPr id="14" name="Rectangle 13"/>
          <p:cNvSpPr/>
          <p:nvPr/>
        </p:nvSpPr>
        <p:spPr>
          <a:xfrm>
            <a:off x="394394" y="1182232"/>
            <a:ext cx="4472415" cy="4273820"/>
          </a:xfrm>
          <a:prstGeom prst="rect">
            <a:avLst/>
          </a:prstGeom>
        </p:spPr>
        <p:txBody>
          <a:bodyPr wrap="square">
            <a:spAutoFit/>
          </a:bodyPr>
          <a:lstStyle/>
          <a:p>
            <a:pPr marL="0" lvl="1" indent="-381000">
              <a:lnSpc>
                <a:spcPts val="2140"/>
              </a:lnSpc>
              <a:defRPr/>
            </a:pPr>
            <a:r>
              <a:rPr lang="es-US" sz="2400" b="1" dirty="0" smtClean="0">
                <a:ea typeface="ＭＳ Ｐゴシック"/>
              </a:rPr>
              <a:t>Control del acceso</a:t>
            </a:r>
            <a:r>
              <a:rPr lang="en-US" sz="2200" dirty="0" smtClean="0"/>
              <a:t>—Cómo la gente entra y sale de una zona</a:t>
            </a:r>
          </a:p>
          <a:p>
            <a:pPr marL="365760" lvl="3" indent="-182880">
              <a:lnSpc>
                <a:spcPts val="2140"/>
              </a:lnSpc>
              <a:buFont typeface="+mj-lt"/>
              <a:buAutoNum type="arabicPeriod"/>
              <a:defRPr/>
            </a:pPr>
            <a:endParaRPr lang="en-US" sz="2200" dirty="0" smtClean="0"/>
          </a:p>
          <a:p>
            <a:pPr marL="365760" lvl="3" indent="-182880">
              <a:lnSpc>
                <a:spcPts val="2040"/>
              </a:lnSpc>
              <a:spcAft>
                <a:spcPts val="600"/>
              </a:spcAft>
              <a:buFont typeface="+mj-lt"/>
              <a:buAutoNum type="arabicPeriod"/>
              <a:defRPr/>
            </a:pPr>
            <a:r>
              <a:rPr lang="en-US" sz="2200" dirty="0" smtClean="0"/>
              <a:t>Construir entradas y salidas</a:t>
            </a:r>
          </a:p>
          <a:p>
            <a:pPr marL="640080" lvl="3" indent="-274320">
              <a:lnSpc>
                <a:spcPts val="2040"/>
              </a:lnSpc>
              <a:spcAft>
                <a:spcPts val="600"/>
              </a:spcAft>
              <a:buClr>
                <a:schemeClr val="tx1"/>
              </a:buClr>
              <a:buFont typeface="Arial"/>
              <a:buChar char="•"/>
              <a:defRPr/>
            </a:pPr>
            <a:r>
              <a:rPr lang="en-US" sz="2200" dirty="0" smtClean="0"/>
              <a:t>visibles a los usuarios de la zona</a:t>
            </a:r>
          </a:p>
          <a:p>
            <a:pPr marL="640080" lvl="3" indent="-274320">
              <a:lnSpc>
                <a:spcPts val="2040"/>
              </a:lnSpc>
              <a:spcAft>
                <a:spcPts val="600"/>
              </a:spcAft>
              <a:buClr>
                <a:schemeClr val="tx1"/>
              </a:buClr>
              <a:buFont typeface="Arial"/>
              <a:buChar char="•"/>
              <a:defRPr/>
            </a:pPr>
            <a:r>
              <a:rPr lang="en-US" sz="2200" dirty="0" smtClean="0"/>
              <a:t>en número limitado</a:t>
            </a:r>
          </a:p>
          <a:p>
            <a:pPr marL="640080" lvl="3" indent="-274320">
              <a:lnSpc>
                <a:spcPts val="2040"/>
              </a:lnSpc>
              <a:spcAft>
                <a:spcPts val="600"/>
              </a:spcAft>
              <a:buClr>
                <a:schemeClr val="tx1"/>
              </a:buClr>
              <a:buFont typeface="Arial"/>
              <a:buChar char="•"/>
              <a:defRPr/>
            </a:pPr>
            <a:r>
              <a:rPr lang="en-US" sz="2200" dirty="0" smtClean="0"/>
              <a:t>con señalización</a:t>
            </a:r>
          </a:p>
          <a:p>
            <a:pPr marL="548640" lvl="3" indent="-182880">
              <a:lnSpc>
                <a:spcPts val="2040"/>
              </a:lnSpc>
              <a:spcAft>
                <a:spcPts val="600"/>
              </a:spcAft>
              <a:buClr>
                <a:schemeClr val="tx1"/>
              </a:buClr>
              <a:buFont typeface="Arial"/>
              <a:buChar char="•"/>
              <a:defRPr/>
            </a:pPr>
            <a:endParaRPr lang="en-US" sz="2200" dirty="0" smtClean="0"/>
          </a:p>
          <a:p>
            <a:pPr marL="365760" lvl="3" indent="-182880">
              <a:lnSpc>
                <a:spcPts val="2040"/>
              </a:lnSpc>
              <a:spcAft>
                <a:spcPts val="600"/>
              </a:spcAft>
              <a:buFont typeface="+mj-lt"/>
              <a:buAutoNum type="arabicPeriod" startAt="2"/>
              <a:defRPr/>
            </a:pPr>
            <a:r>
              <a:rPr lang="en-US" sz="2200" dirty="0" smtClean="0"/>
              <a:t>Senderos y calles</a:t>
            </a:r>
          </a:p>
          <a:p>
            <a:pPr marL="640080" lvl="3" indent="-274320">
              <a:lnSpc>
                <a:spcPts val="2040"/>
              </a:lnSpc>
              <a:spcAft>
                <a:spcPts val="600"/>
              </a:spcAft>
              <a:buClr>
                <a:schemeClr val="tx1"/>
              </a:buClr>
              <a:buFont typeface="Arial"/>
              <a:buChar char="•"/>
              <a:defRPr/>
            </a:pPr>
            <a:r>
              <a:rPr lang="en-US" sz="2200" dirty="0" smtClean="0"/>
              <a:t>vecindarios “caminables” seguros para los peatones</a:t>
            </a:r>
          </a:p>
          <a:p>
            <a:pPr marL="640080" lvl="3" indent="-274320">
              <a:lnSpc>
                <a:spcPts val="2040"/>
              </a:lnSpc>
              <a:spcAft>
                <a:spcPts val="600"/>
              </a:spcAft>
              <a:buClr>
                <a:schemeClr val="tx1"/>
              </a:buClr>
              <a:buFont typeface="Arial"/>
              <a:buChar char="•"/>
              <a:defRPr/>
            </a:pPr>
            <a:r>
              <a:rPr lang="en-US" sz="2200" dirty="0" smtClean="0"/>
              <a:t>El paisajismo/jardinería promueve un entorno abierto y visibilidad  despejada</a:t>
            </a:r>
          </a:p>
        </p:txBody>
      </p:sp>
      <p:sp>
        <p:nvSpPr>
          <p:cNvPr id="11" name="Rounded Rectangle 10"/>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00" dirty="0" smtClean="0">
                <a:solidFill>
                  <a:prstClr val="white"/>
                </a:solidFill>
                <a:latin typeface="Berthold City"/>
              </a:rPr>
              <a:t>  Control del acceso</a:t>
            </a:r>
            <a:endParaRPr lang="en-US" sz="2700" kern="0" cap="all" spc="100" dirty="0">
              <a:solidFill>
                <a:prstClr val="white"/>
              </a:solidFill>
              <a:latin typeface="Berthold City"/>
            </a:endParaRPr>
          </a:p>
        </p:txBody>
      </p:sp>
      <p:pic>
        <p:nvPicPr>
          <p:cNvPr id="8" name="Picture 2"/>
          <p:cNvPicPr>
            <a:picLocks noGrp="1" noChangeAspect="1" noChangeArrowheads="1"/>
          </p:cNvPicPr>
          <p:nvPr>
            <p:ph sz="half" idx="4294967295"/>
          </p:nvPr>
        </p:nvPicPr>
        <p:blipFill>
          <a:blip r:embed="rId2">
            <a:lum/>
            <a:extLst>
              <a:ext uri="{28A0092B-C50C-407E-A947-70E740481C1C}">
                <a14:useLocalDpi xmlns:a14="http://schemas.microsoft.com/office/drawing/2010/main" val="0"/>
              </a:ext>
            </a:extLst>
          </a:blip>
          <a:stretch>
            <a:fillRect/>
          </a:stretch>
        </p:blipFill>
        <p:spPr>
          <a:xfrm>
            <a:off x="5008959" y="955950"/>
            <a:ext cx="3657600" cy="2477478"/>
          </a:xfrm>
          <a:prstGeom prst="roundRect">
            <a:avLst>
              <a:gd name="adj" fmla="val 3307"/>
            </a:avLst>
          </a:prstGeom>
          <a:ln w="25400">
            <a:solidFill>
              <a:srgbClr val="CD0920"/>
            </a:solidFill>
          </a:ln>
          <a:effectLst/>
        </p:spPr>
      </p:pic>
      <p:pic>
        <p:nvPicPr>
          <p:cNvPr id="9" name="Picture 2"/>
          <p:cNvPicPr>
            <a:picLocks noChangeAspect="1" noChangeArrowheads="1"/>
          </p:cNvPicPr>
          <p:nvPr/>
        </p:nvPicPr>
        <p:blipFill>
          <a:blip r:embed="rId3">
            <a:lum/>
            <a:extLst>
              <a:ext uri="{28A0092B-C50C-407E-A947-70E740481C1C}">
                <a14:useLocalDpi xmlns:a14="http://schemas.microsoft.com/office/drawing/2010/main" val="0"/>
              </a:ext>
            </a:extLst>
          </a:blip>
          <a:stretch>
            <a:fillRect/>
          </a:stretch>
        </p:blipFill>
        <p:spPr bwMode="auto">
          <a:xfrm>
            <a:off x="4989909" y="3703578"/>
            <a:ext cx="3657600" cy="2198472"/>
          </a:xfrm>
          <a:prstGeom prst="roundRect">
            <a:avLst>
              <a:gd name="adj" fmla="val 3307"/>
            </a:avLst>
          </a:prstGeom>
          <a:ln w="25400">
            <a:solidFill>
              <a:srgbClr val="CD0920"/>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120" dirty="0">
              <a:solidFill>
                <a:prstClr val="white"/>
              </a:solidFill>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56</a:t>
            </a:fld>
            <a:endParaRPr lang="en-US" sz="1125" dirty="0" smtClean="0">
              <a:solidFill>
                <a:prstClr val="black"/>
              </a:solidFill>
              <a:latin typeface="Capitals"/>
              <a:cs typeface="Capitals"/>
            </a:endParaRPr>
          </a:p>
        </p:txBody>
      </p:sp>
      <p:sp>
        <p:nvSpPr>
          <p:cNvPr id="14" name="Rectangle 13"/>
          <p:cNvSpPr/>
          <p:nvPr/>
        </p:nvSpPr>
        <p:spPr>
          <a:xfrm>
            <a:off x="4383691" y="1545151"/>
            <a:ext cx="4058546" cy="4199440"/>
          </a:xfrm>
          <a:prstGeom prst="rect">
            <a:avLst/>
          </a:prstGeom>
        </p:spPr>
        <p:txBody>
          <a:bodyPr wrap="square">
            <a:spAutoFit/>
          </a:bodyPr>
          <a:lstStyle/>
          <a:p>
            <a:pPr marL="0" lvl="3">
              <a:lnSpc>
                <a:spcPts val="2140"/>
              </a:lnSpc>
              <a:defRPr/>
            </a:pPr>
            <a:r>
              <a:rPr lang="es-US" sz="2400" b="1" dirty="0" smtClean="0">
                <a:ea typeface="ＭＳ Ｐゴシック"/>
              </a:rPr>
              <a:t>Vigilancia natural</a:t>
            </a:r>
            <a:r>
              <a:rPr lang="en-US" sz="2200" dirty="0" smtClean="0">
                <a:latin typeface="Calibri"/>
              </a:rPr>
              <a:t>—</a:t>
            </a:r>
            <a:r>
              <a:rPr lang="es-US" sz="2400" dirty="0" smtClean="0">
                <a:ea typeface="ＭＳ Ｐゴシック"/>
              </a:rPr>
              <a:t>Crear oportunidades para que la gente vigile una zona -  “ojos en la calle”</a:t>
            </a:r>
            <a:endParaRPr lang="en-US" sz="2200" dirty="0" smtClean="0">
              <a:latin typeface="Calibri"/>
            </a:endParaRPr>
          </a:p>
          <a:p>
            <a:pPr marL="365760" lvl="3" indent="-182880">
              <a:lnSpc>
                <a:spcPts val="2140"/>
              </a:lnSpc>
              <a:buFont typeface="+mj-lt"/>
              <a:buAutoNum type="arabicPeriod"/>
              <a:defRPr/>
            </a:pPr>
            <a:endParaRPr lang="en-US" sz="2200" dirty="0" smtClean="0">
              <a:latin typeface="Calibri"/>
            </a:endParaRPr>
          </a:p>
          <a:p>
            <a:pPr marL="365760" lvl="3" indent="-182880">
              <a:lnSpc>
                <a:spcPts val="2140"/>
              </a:lnSpc>
              <a:buFont typeface="+mj-lt"/>
              <a:buAutoNum type="arabicPeriod"/>
              <a:defRPr/>
            </a:pPr>
            <a:r>
              <a:rPr lang="en-US" sz="2200" dirty="0" smtClean="0">
                <a:latin typeface="Calibri"/>
              </a:rPr>
              <a:t>	</a:t>
            </a:r>
            <a:r>
              <a:rPr lang="es-US" sz="2400" dirty="0" smtClean="0">
                <a:ea typeface="ＭＳ Ｐゴシック"/>
              </a:rPr>
              <a:t>Crear una línea de visión despejada</a:t>
            </a:r>
            <a:endParaRPr lang="en-US" sz="2200" dirty="0" smtClean="0">
              <a:latin typeface="Calibri"/>
            </a:endParaRPr>
          </a:p>
          <a:p>
            <a:pPr marL="548640" lvl="3" indent="-182880">
              <a:lnSpc>
                <a:spcPts val="1600"/>
              </a:lnSpc>
              <a:buClr>
                <a:schemeClr val="tx1"/>
              </a:buClr>
              <a:buFont typeface="Arial"/>
              <a:buChar char="•"/>
              <a:defRPr/>
            </a:pPr>
            <a:endParaRPr lang="en-US" sz="2200" dirty="0" smtClean="0">
              <a:latin typeface="Calibri"/>
            </a:endParaRPr>
          </a:p>
          <a:p>
            <a:pPr marL="640080" lvl="3" indent="-274320">
              <a:lnSpc>
                <a:spcPts val="2600"/>
              </a:lnSpc>
              <a:buClr>
                <a:schemeClr val="tx1"/>
              </a:buClr>
              <a:buFont typeface="Arial"/>
              <a:buChar char="•"/>
              <a:defRPr/>
            </a:pPr>
            <a:r>
              <a:rPr lang="en-US" sz="2200" dirty="0" smtClean="0"/>
              <a:t>Paisajismo/jardinería</a:t>
            </a:r>
          </a:p>
          <a:p>
            <a:pPr marL="640080" lvl="3" indent="-274320">
              <a:lnSpc>
                <a:spcPts val="2600"/>
              </a:lnSpc>
              <a:buClr>
                <a:schemeClr val="tx1"/>
              </a:buClr>
              <a:buFont typeface="Arial"/>
              <a:buChar char="•"/>
              <a:defRPr/>
            </a:pPr>
            <a:r>
              <a:rPr lang="en-US" sz="2200" dirty="0" smtClean="0"/>
              <a:t>Cercas y paredes</a:t>
            </a:r>
          </a:p>
          <a:p>
            <a:pPr marL="640080" lvl="3" indent="-274320">
              <a:lnSpc>
                <a:spcPts val="2600"/>
              </a:lnSpc>
              <a:buClr>
                <a:schemeClr val="tx1"/>
              </a:buClr>
              <a:buFont typeface="Arial"/>
              <a:buChar char="•"/>
              <a:defRPr/>
            </a:pPr>
            <a:r>
              <a:rPr lang="en-US" sz="2200" dirty="0" smtClean="0"/>
              <a:t>Patios</a:t>
            </a:r>
          </a:p>
          <a:p>
            <a:pPr marL="640080" lvl="3" indent="-274320">
              <a:lnSpc>
                <a:spcPts val="2600"/>
              </a:lnSpc>
              <a:buClr>
                <a:schemeClr val="tx1"/>
              </a:buClr>
              <a:buFont typeface="Arial"/>
              <a:buChar char="•"/>
              <a:defRPr/>
            </a:pPr>
            <a:r>
              <a:rPr lang="en-US" sz="2200" dirty="0" smtClean="0"/>
              <a:t>Iluminación</a:t>
            </a:r>
          </a:p>
          <a:p>
            <a:pPr marL="640080" lvl="3" indent="-274320">
              <a:lnSpc>
                <a:spcPts val="2600"/>
              </a:lnSpc>
              <a:buClr>
                <a:schemeClr val="tx1"/>
              </a:buClr>
              <a:buFont typeface="Arial"/>
              <a:buChar char="•"/>
              <a:defRPr/>
            </a:pPr>
            <a:r>
              <a:rPr lang="en-US" sz="2200" dirty="0" smtClean="0"/>
              <a:t>Cámaras</a:t>
            </a:r>
          </a:p>
          <a:p>
            <a:endParaRPr lang="en-US" dirty="0" smtClean="0">
              <a:ea typeface="ＭＳ Ｐゴシック" pitchFamily="34" charset="-128"/>
            </a:endParaRPr>
          </a:p>
        </p:txBody>
      </p:sp>
      <p:sp>
        <p:nvSpPr>
          <p:cNvPr id="11" name="Rounded Rectangle 10"/>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00" dirty="0" smtClean="0">
                <a:solidFill>
                  <a:prstClr val="white"/>
                </a:solidFill>
                <a:latin typeface="Berthold City"/>
              </a:rPr>
              <a:t>  Vigilancia natural</a:t>
            </a:r>
            <a:endParaRPr lang="en-US" sz="2700" kern="0" cap="all" spc="100" dirty="0">
              <a:solidFill>
                <a:prstClr val="white"/>
              </a:solidFill>
              <a:latin typeface="Berthold City"/>
            </a:endParaRPr>
          </a:p>
        </p:txBody>
      </p:sp>
      <p:pic>
        <p:nvPicPr>
          <p:cNvPr id="10" name="Picture 2"/>
          <p:cNvPicPr>
            <a:picLocks noGrp="1" noChangeAspect="1" noChangeArrowheads="1"/>
          </p:cNvPicPr>
          <p:nvPr>
            <p:ph sz="half" idx="4294967295"/>
          </p:nvPr>
        </p:nvPicPr>
        <p:blipFill>
          <a:blip r:embed="rId2">
            <a:lum/>
            <a:extLst>
              <a:ext uri="{28A0092B-C50C-407E-A947-70E740481C1C}">
                <a14:useLocalDpi xmlns:a14="http://schemas.microsoft.com/office/drawing/2010/main" val="0"/>
              </a:ext>
            </a:extLst>
          </a:blip>
          <a:stretch>
            <a:fillRect/>
          </a:stretch>
        </p:blipFill>
        <p:spPr>
          <a:xfrm>
            <a:off x="723120" y="3387229"/>
            <a:ext cx="3429000" cy="2572686"/>
          </a:xfrm>
          <a:prstGeom prst="roundRect">
            <a:avLst>
              <a:gd name="adj" fmla="val 3307"/>
            </a:avLst>
          </a:prstGeom>
          <a:ln w="25400">
            <a:solidFill>
              <a:srgbClr val="205595"/>
            </a:solidFill>
          </a:ln>
          <a:effectLst/>
        </p:spPr>
      </p:pic>
      <p:pic>
        <p:nvPicPr>
          <p:cNvPr id="12" name="Picture 2" descr="http://www.thejamjar.com/photos/photos_190805_vfeyes.jpg"/>
          <p:cNvPicPr>
            <a:picLocks noChangeAspect="1" noChangeArrowheads="1"/>
          </p:cNvPicPr>
          <p:nvPr/>
        </p:nvPicPr>
        <p:blipFill>
          <a:blip r:embed="rId3">
            <a:lum/>
            <a:extLst>
              <a:ext uri="{28A0092B-C50C-407E-A947-70E740481C1C}">
                <a14:useLocalDpi xmlns:a14="http://schemas.microsoft.com/office/drawing/2010/main" val="0"/>
              </a:ext>
            </a:extLst>
          </a:blip>
          <a:stretch>
            <a:fillRect/>
          </a:stretch>
        </p:blipFill>
        <p:spPr bwMode="auto">
          <a:xfrm>
            <a:off x="723120" y="898086"/>
            <a:ext cx="3429000" cy="2276857"/>
          </a:xfrm>
          <a:prstGeom prst="roundRect">
            <a:avLst>
              <a:gd name="adj" fmla="val 3307"/>
            </a:avLst>
          </a:prstGeom>
          <a:ln w="25400">
            <a:solidFill>
              <a:srgbClr val="205595"/>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120" dirty="0">
              <a:solidFill>
                <a:prstClr val="white"/>
              </a:solidFill>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57</a:t>
            </a:fld>
            <a:endParaRPr lang="en-US" sz="1125" dirty="0" smtClean="0">
              <a:solidFill>
                <a:prstClr val="black"/>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00" dirty="0" smtClean="0">
                <a:solidFill>
                  <a:prstClr val="white"/>
                </a:solidFill>
                <a:latin typeface="Berthold City"/>
              </a:rPr>
              <a:t>  Refuerzo territorial</a:t>
            </a:r>
            <a:endParaRPr lang="en-US" sz="2700" kern="0" cap="all" spc="100" dirty="0">
              <a:solidFill>
                <a:prstClr val="white"/>
              </a:solidFill>
              <a:latin typeface="Berthold City"/>
            </a:endParaRPr>
          </a:p>
        </p:txBody>
      </p:sp>
      <p:sp>
        <p:nvSpPr>
          <p:cNvPr id="16" name="Rectangle 15"/>
          <p:cNvSpPr/>
          <p:nvPr/>
        </p:nvSpPr>
        <p:spPr>
          <a:xfrm>
            <a:off x="367486" y="1087975"/>
            <a:ext cx="3915621" cy="4682051"/>
          </a:xfrm>
          <a:prstGeom prst="rect">
            <a:avLst/>
          </a:prstGeom>
        </p:spPr>
        <p:txBody>
          <a:bodyPr wrap="square">
            <a:spAutoFit/>
          </a:bodyPr>
          <a:lstStyle/>
          <a:p>
            <a:pPr marL="0" lvl="3">
              <a:lnSpc>
                <a:spcPts val="2140"/>
              </a:lnSpc>
              <a:buClr>
                <a:schemeClr val="accent1"/>
              </a:buClr>
              <a:defRPr/>
            </a:pPr>
            <a:r>
              <a:rPr lang="en-US" sz="2200" b="1" dirty="0" smtClean="0">
                <a:cs typeface="Calibri"/>
              </a:rPr>
              <a:t>Territorialidad</a:t>
            </a:r>
            <a:r>
              <a:rPr lang="en-US" sz="2200" dirty="0" smtClean="0"/>
              <a:t>—Cómo la gente demuestra que es dueña o que se interesa por una zona</a:t>
            </a:r>
          </a:p>
          <a:p>
            <a:pPr marL="0" lvl="3">
              <a:lnSpc>
                <a:spcPts val="2140"/>
              </a:lnSpc>
              <a:buClr>
                <a:schemeClr val="accent1"/>
              </a:buClr>
              <a:defRPr/>
            </a:pPr>
            <a:endParaRPr lang="en-US" sz="2200" dirty="0" smtClean="0">
              <a:latin typeface="Calibri"/>
            </a:endParaRPr>
          </a:p>
          <a:p>
            <a:pPr marL="365760" lvl="3" indent="-274320">
              <a:lnSpc>
                <a:spcPts val="2140"/>
              </a:lnSpc>
              <a:spcAft>
                <a:spcPts val="600"/>
              </a:spcAft>
              <a:buClr>
                <a:schemeClr val="tx1"/>
              </a:buClr>
              <a:buFont typeface="+mj-lt"/>
              <a:buAutoNum type="arabicPeriod"/>
              <a:defRPr/>
            </a:pPr>
            <a:r>
              <a:rPr lang="en-US" sz="2200" dirty="0" smtClean="0"/>
              <a:t>Apoyo a actividades</a:t>
            </a:r>
          </a:p>
          <a:p>
            <a:pPr marL="640080" lvl="3" indent="-274320">
              <a:lnSpc>
                <a:spcPts val="2140"/>
              </a:lnSpc>
              <a:spcAft>
                <a:spcPts val="600"/>
              </a:spcAft>
              <a:buClr>
                <a:schemeClr val="tx1"/>
              </a:buClr>
              <a:buFont typeface="Arial"/>
              <a:buChar char="•"/>
              <a:defRPr/>
            </a:pPr>
            <a:r>
              <a:rPr lang="en-US" sz="2200" dirty="0" smtClean="0"/>
              <a:t>Huertos comunitarios</a:t>
            </a:r>
          </a:p>
          <a:p>
            <a:pPr marL="640080" lvl="3" indent="-274320">
              <a:lnSpc>
                <a:spcPts val="2140"/>
              </a:lnSpc>
              <a:spcAft>
                <a:spcPts val="600"/>
              </a:spcAft>
              <a:buClr>
                <a:schemeClr val="tx1"/>
              </a:buClr>
              <a:buFont typeface="Arial"/>
              <a:buChar char="•"/>
              <a:defRPr/>
            </a:pPr>
            <a:r>
              <a:rPr lang="en-US" sz="2200" dirty="0" smtClean="0"/>
              <a:t>Área de actividades físicas saludables</a:t>
            </a:r>
          </a:p>
          <a:p>
            <a:pPr marL="640080" lvl="3" indent="-274320">
              <a:lnSpc>
                <a:spcPts val="2140"/>
              </a:lnSpc>
              <a:spcAft>
                <a:spcPts val="600"/>
              </a:spcAft>
              <a:buClr>
                <a:schemeClr val="tx1"/>
              </a:buClr>
              <a:buFont typeface="Arial"/>
              <a:buChar char="•"/>
              <a:defRPr/>
            </a:pPr>
            <a:r>
              <a:rPr lang="en-US" sz="2200" dirty="0" smtClean="0"/>
              <a:t>Actividades recreativas</a:t>
            </a:r>
          </a:p>
          <a:p>
            <a:pPr marL="640080" lvl="3" indent="-274320">
              <a:lnSpc>
                <a:spcPts val="2140"/>
              </a:lnSpc>
              <a:spcAft>
                <a:spcPts val="600"/>
              </a:spcAft>
              <a:buClr>
                <a:schemeClr val="tx1"/>
              </a:buClr>
              <a:buFont typeface="Arial"/>
              <a:buChar char="•"/>
              <a:defRPr/>
            </a:pPr>
            <a:r>
              <a:rPr lang="en-US" sz="2200" dirty="0" smtClean="0"/>
              <a:t>Quioscos</a:t>
            </a:r>
          </a:p>
          <a:p>
            <a:pPr marL="365760" lvl="3" indent="-182880">
              <a:lnSpc>
                <a:spcPts val="2140"/>
              </a:lnSpc>
              <a:spcAft>
                <a:spcPts val="600"/>
              </a:spcAft>
              <a:buClr>
                <a:schemeClr val="tx1"/>
              </a:buClr>
              <a:buFont typeface="+mj-lt"/>
              <a:buAutoNum type="arabicPeriod"/>
              <a:defRPr/>
            </a:pPr>
            <a:endParaRPr lang="en-US" sz="2200" dirty="0" smtClean="0">
              <a:latin typeface="Calibri"/>
            </a:endParaRPr>
          </a:p>
          <a:p>
            <a:pPr marL="365760" lvl="3" indent="-274320">
              <a:lnSpc>
                <a:spcPts val="2140"/>
              </a:lnSpc>
              <a:spcAft>
                <a:spcPts val="600"/>
              </a:spcAft>
              <a:buClr>
                <a:schemeClr val="tx1"/>
              </a:buClr>
              <a:buFont typeface="+mj-lt"/>
              <a:buAutoNum type="arabicPeriod" startAt="2"/>
              <a:defRPr/>
            </a:pPr>
            <a:r>
              <a:rPr lang="en-US" sz="2200" dirty="0" smtClean="0"/>
              <a:t>Señalización territorial realizada por los residentes</a:t>
            </a:r>
          </a:p>
          <a:p>
            <a:pPr marL="640080" lvl="3" indent="-274320">
              <a:lnSpc>
                <a:spcPts val="2140"/>
              </a:lnSpc>
              <a:spcAft>
                <a:spcPts val="600"/>
              </a:spcAft>
              <a:buClr>
                <a:schemeClr val="tx1"/>
              </a:buClr>
              <a:buFont typeface="Arial"/>
              <a:buChar char="•"/>
              <a:defRPr/>
            </a:pPr>
            <a:r>
              <a:rPr lang="en-US" sz="2200" dirty="0" smtClean="0"/>
              <a:t>Sentirse dueños del vecindario</a:t>
            </a:r>
          </a:p>
        </p:txBody>
      </p:sp>
      <p:pic>
        <p:nvPicPr>
          <p:cNvPr id="22" name="Picture 15" descr="http://www.greengym.ca/Park-Banner.jpg"/>
          <p:cNvPicPr>
            <a:picLocks noGrp="1" noChangeAspect="1" noChangeArrowheads="1"/>
          </p:cNvPicPr>
          <p:nvPr>
            <p:ph sz="half" idx="4294967295"/>
          </p:nvPr>
        </p:nvPicPr>
        <p:blipFill>
          <a:blip r:embed="rId2">
            <a:lum/>
            <a:extLst>
              <a:ext uri="{28A0092B-C50C-407E-A947-70E740481C1C}">
                <a14:useLocalDpi xmlns:a14="http://schemas.microsoft.com/office/drawing/2010/main" val="0"/>
              </a:ext>
            </a:extLst>
          </a:blip>
          <a:stretch>
            <a:fillRect/>
          </a:stretch>
        </p:blipFill>
        <p:spPr>
          <a:xfrm>
            <a:off x="4527316" y="4591625"/>
            <a:ext cx="3840479" cy="1176762"/>
          </a:xfrm>
          <a:prstGeom prst="roundRect">
            <a:avLst>
              <a:gd name="adj" fmla="val 3307"/>
            </a:avLst>
          </a:prstGeom>
          <a:ln w="25400">
            <a:solidFill>
              <a:srgbClr val="791344"/>
            </a:solidFill>
          </a:ln>
          <a:effectLst/>
        </p:spPr>
      </p:pic>
      <p:pic>
        <p:nvPicPr>
          <p:cNvPr id="23" name="Picture 3"/>
          <p:cNvPicPr>
            <a:picLocks noChangeAspect="1" noChangeArrowheads="1"/>
          </p:cNvPicPr>
          <p:nvPr/>
        </p:nvPicPr>
        <p:blipFill>
          <a:blip r:embed="rId3">
            <a:lum/>
            <a:extLst>
              <a:ext uri="{28A0092B-C50C-407E-A947-70E740481C1C}">
                <a14:useLocalDpi xmlns:a14="http://schemas.microsoft.com/office/drawing/2010/main" val="0"/>
              </a:ext>
            </a:extLst>
          </a:blip>
          <a:stretch>
            <a:fillRect/>
          </a:stretch>
        </p:blipFill>
        <p:spPr bwMode="auto">
          <a:xfrm>
            <a:off x="4527316" y="1082397"/>
            <a:ext cx="3840479" cy="2881406"/>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120" dirty="0">
              <a:solidFill>
                <a:prstClr val="white"/>
              </a:solidFill>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58</a:t>
            </a:fld>
            <a:endParaRPr lang="en-US" sz="1125" dirty="0" smtClean="0">
              <a:solidFill>
                <a:prstClr val="black"/>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00" dirty="0" smtClean="0">
                <a:solidFill>
                  <a:prstClr val="white"/>
                </a:solidFill>
                <a:latin typeface="Berthold City"/>
              </a:rPr>
              <a:t>  Imagen y mantenimiento</a:t>
            </a:r>
            <a:endParaRPr lang="en-US" sz="2700" kern="0" cap="all" spc="100" dirty="0">
              <a:solidFill>
                <a:prstClr val="white"/>
              </a:solidFill>
              <a:latin typeface="Berthold City"/>
            </a:endParaRPr>
          </a:p>
        </p:txBody>
      </p:sp>
      <p:sp>
        <p:nvSpPr>
          <p:cNvPr id="16" name="Rectangle 15"/>
          <p:cNvSpPr/>
          <p:nvPr/>
        </p:nvSpPr>
        <p:spPr>
          <a:xfrm>
            <a:off x="631035" y="1024808"/>
            <a:ext cx="3346875" cy="2258311"/>
          </a:xfrm>
          <a:prstGeom prst="rect">
            <a:avLst/>
          </a:prstGeom>
        </p:spPr>
        <p:txBody>
          <a:bodyPr wrap="square">
            <a:spAutoFit/>
          </a:bodyPr>
          <a:lstStyle/>
          <a:p>
            <a:pPr marL="0" lvl="3">
              <a:lnSpc>
                <a:spcPts val="2140"/>
              </a:lnSpc>
              <a:defRPr/>
            </a:pPr>
            <a:r>
              <a:rPr lang="en-US" sz="2200" b="1" dirty="0" smtClean="0">
                <a:cs typeface="Calibri"/>
              </a:rPr>
              <a:t>Imagen y mantenimiento</a:t>
            </a:r>
            <a:r>
              <a:rPr lang="en-US" sz="2200" dirty="0" smtClean="0">
                <a:latin typeface="Calibri"/>
              </a:rPr>
              <a:t>—</a:t>
            </a:r>
          </a:p>
          <a:p>
            <a:pPr marL="0" lvl="3">
              <a:lnSpc>
                <a:spcPts val="2140"/>
              </a:lnSpc>
              <a:defRPr/>
            </a:pPr>
            <a:r>
              <a:rPr lang="en-US" sz="2200" dirty="0" smtClean="0"/>
              <a:t>Cómo la gente percibe y protege una zona</a:t>
            </a:r>
          </a:p>
          <a:p>
            <a:pPr marL="0" lvl="3">
              <a:lnSpc>
                <a:spcPts val="2140"/>
              </a:lnSpc>
              <a:defRPr/>
            </a:pPr>
            <a:endParaRPr lang="en-US" sz="2200" dirty="0" smtClean="0"/>
          </a:p>
          <a:p>
            <a:pPr marL="274320" lvl="3" indent="-274320">
              <a:lnSpc>
                <a:spcPts val="2140"/>
              </a:lnSpc>
              <a:buClr>
                <a:schemeClr val="tx1"/>
              </a:buClr>
              <a:buFont typeface="Arial"/>
              <a:buChar char="•"/>
              <a:defRPr/>
            </a:pPr>
            <a:r>
              <a:rPr lang="en-US" sz="2200" dirty="0" smtClean="0"/>
              <a:t>Actividades de plantación de árboles</a:t>
            </a:r>
          </a:p>
          <a:p>
            <a:pPr marL="274320" lvl="3" indent="-274320">
              <a:lnSpc>
                <a:spcPts val="2140"/>
              </a:lnSpc>
              <a:buClr>
                <a:schemeClr val="tx1"/>
              </a:buClr>
              <a:buFont typeface="Arial"/>
              <a:buChar char="•"/>
              <a:defRPr/>
            </a:pPr>
            <a:r>
              <a:rPr lang="en-US" sz="2200" dirty="0" smtClean="0"/>
              <a:t>Limpiezas comunitarias</a:t>
            </a:r>
          </a:p>
          <a:p>
            <a:pPr marL="274320" lvl="3" indent="-274320">
              <a:lnSpc>
                <a:spcPts val="2140"/>
              </a:lnSpc>
              <a:buClr>
                <a:schemeClr val="tx1"/>
              </a:buClr>
              <a:buFont typeface="Arial"/>
              <a:buChar char="•"/>
              <a:defRPr/>
            </a:pPr>
            <a:r>
              <a:rPr lang="en-US" sz="2200" dirty="0" smtClean="0"/>
              <a:t>Limpieza de grafiti</a:t>
            </a:r>
          </a:p>
        </p:txBody>
      </p:sp>
      <p:pic>
        <p:nvPicPr>
          <p:cNvPr id="17" name="Picture 2" descr="Graffiti Crew"/>
          <p:cNvPicPr>
            <a:picLocks noGrp="1" noChangeAspect="1" noChangeArrowheads="1"/>
          </p:cNvPicPr>
          <p:nvPr>
            <p:ph sz="half" idx="4294967295"/>
          </p:nvPr>
        </p:nvPicPr>
        <p:blipFill>
          <a:blip r:embed="rId2" cstate="print">
            <a:lum/>
            <a:extLst>
              <a:ext uri="{28A0092B-C50C-407E-A947-70E740481C1C}">
                <a14:useLocalDpi xmlns:a14="http://schemas.microsoft.com/office/drawing/2010/main" val="0"/>
              </a:ext>
            </a:extLst>
          </a:blip>
          <a:stretch>
            <a:fillRect/>
          </a:stretch>
        </p:blipFill>
        <p:spPr>
          <a:xfrm>
            <a:off x="5573054" y="3630808"/>
            <a:ext cx="3190357" cy="2392768"/>
          </a:xfrm>
          <a:prstGeom prst="roundRect">
            <a:avLst>
              <a:gd name="adj" fmla="val 3307"/>
            </a:avLst>
          </a:prstGeom>
          <a:ln w="25400">
            <a:solidFill>
              <a:srgbClr val="DEAB43"/>
            </a:solidFill>
          </a:ln>
          <a:effectLst/>
        </p:spPr>
      </p:pic>
      <p:pic>
        <p:nvPicPr>
          <p:cNvPr id="18" name="Picture 8" descr="http://todaysfacilitymanager.com/facilityblog/wp-content/uploads/graffiti.jpg"/>
          <p:cNvPicPr>
            <a:picLocks noChangeAspect="1" noChangeArrowheads="1"/>
          </p:cNvPicPr>
          <p:nvPr/>
        </p:nvPicPr>
        <p:blipFill>
          <a:blip r:embed="rId3">
            <a:lum/>
            <a:extLst>
              <a:ext uri="{28A0092B-C50C-407E-A947-70E740481C1C}">
                <a14:useLocalDpi xmlns:a14="http://schemas.microsoft.com/office/drawing/2010/main" val="0"/>
              </a:ext>
            </a:extLst>
          </a:blip>
          <a:srcRect l="3736" r="3532"/>
          <a:stretch>
            <a:fillRect/>
          </a:stretch>
        </p:blipFill>
        <p:spPr bwMode="auto">
          <a:xfrm>
            <a:off x="489048" y="3630808"/>
            <a:ext cx="4881515" cy="2392768"/>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pic>
        <p:nvPicPr>
          <p:cNvPr id="19" name="Picture 5"/>
          <p:cNvPicPr>
            <a:picLocks noChangeAspect="1" noChangeArrowheads="1"/>
          </p:cNvPicPr>
          <p:nvPr/>
        </p:nvPicPr>
        <p:blipFill>
          <a:blip r:embed="rId4">
            <a:lum/>
            <a:extLst>
              <a:ext uri="{28A0092B-C50C-407E-A947-70E740481C1C}">
                <a14:useLocalDpi xmlns:a14="http://schemas.microsoft.com/office/drawing/2010/main" val="0"/>
              </a:ext>
            </a:extLst>
          </a:blip>
          <a:srcRect t="9070"/>
          <a:stretch>
            <a:fillRect/>
          </a:stretch>
        </p:blipFill>
        <p:spPr bwMode="auto">
          <a:xfrm>
            <a:off x="4906249" y="838718"/>
            <a:ext cx="3857162" cy="2630490"/>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120" dirty="0">
              <a:solidFill>
                <a:prstClr val="white"/>
              </a:solidFill>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59</a:t>
            </a:fld>
            <a:endParaRPr lang="en-US" sz="1125" dirty="0" smtClean="0">
              <a:solidFill>
                <a:prstClr val="black"/>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kern="0" cap="all" spc="100" dirty="0" smtClean="0">
                <a:solidFill>
                  <a:prstClr val="white"/>
                </a:solidFill>
                <a:latin typeface="Berthold City"/>
              </a:rPr>
              <a:t>Prevención de los delitos a través del diseño del entorno (PDTDE)</a:t>
            </a:r>
            <a:endParaRPr lang="en-US" kern="0" cap="all" spc="100" dirty="0">
              <a:solidFill>
                <a:prstClr val="white"/>
              </a:solidFill>
              <a:latin typeface="Berthold City"/>
            </a:endParaRPr>
          </a:p>
        </p:txBody>
      </p:sp>
      <p:sp>
        <p:nvSpPr>
          <p:cNvPr id="12" name="TextBox 11"/>
          <p:cNvSpPr txBox="1"/>
          <p:nvPr/>
        </p:nvSpPr>
        <p:spPr>
          <a:xfrm>
            <a:off x="396859" y="983839"/>
            <a:ext cx="8345355" cy="1078073"/>
          </a:xfrm>
          <a:prstGeom prst="rect">
            <a:avLst/>
          </a:prstGeom>
          <a:noFill/>
        </p:spPr>
        <p:txBody>
          <a:bodyPr wrap="square" rtlCol="0">
            <a:spAutoFit/>
          </a:bodyPr>
          <a:lstStyle/>
          <a:p>
            <a:pPr algn="ctr">
              <a:lnSpc>
                <a:spcPts val="3800"/>
              </a:lnSpc>
            </a:pPr>
            <a:r>
              <a:rPr lang="en-US" sz="3600" dirty="0" smtClean="0">
                <a:solidFill>
                  <a:srgbClr val="E78E23"/>
                </a:solidFill>
                <a:latin typeface="Capitals"/>
                <a:cs typeface="Capitals"/>
              </a:rPr>
              <a:t>pdtde de segunda generación: </a:t>
            </a:r>
            <a:br>
              <a:rPr lang="en-US" sz="3600" dirty="0" smtClean="0">
                <a:solidFill>
                  <a:srgbClr val="E78E23"/>
                </a:solidFill>
                <a:latin typeface="Capitals"/>
                <a:cs typeface="Capitals"/>
              </a:rPr>
            </a:br>
            <a:r>
              <a:rPr lang="en-US" sz="3600" dirty="0" smtClean="0">
                <a:solidFill>
                  <a:srgbClr val="E78E23"/>
                </a:solidFill>
                <a:latin typeface="Capitals"/>
                <a:cs typeface="Capitals"/>
              </a:rPr>
              <a:t>administración social</a:t>
            </a:r>
          </a:p>
        </p:txBody>
      </p:sp>
      <p:sp>
        <p:nvSpPr>
          <p:cNvPr id="14" name="Rectangle 13"/>
          <p:cNvSpPr/>
          <p:nvPr/>
        </p:nvSpPr>
        <p:spPr>
          <a:xfrm>
            <a:off x="335487" y="2359951"/>
            <a:ext cx="3849882" cy="3514210"/>
          </a:xfrm>
          <a:prstGeom prst="rect">
            <a:avLst/>
          </a:prstGeom>
        </p:spPr>
        <p:txBody>
          <a:bodyPr wrap="square">
            <a:spAutoFit/>
          </a:bodyPr>
          <a:lstStyle/>
          <a:p>
            <a:pPr marL="182880" indent="-182880">
              <a:lnSpc>
                <a:spcPts val="1900"/>
              </a:lnSpc>
              <a:buClr>
                <a:schemeClr val="accent1"/>
              </a:buClr>
              <a:buSzPct val="85000"/>
              <a:defRPr/>
            </a:pPr>
            <a:r>
              <a:rPr lang="en-US" sz="2000" b="1" i="1" dirty="0" smtClean="0">
                <a:ea typeface="ＭＳ Ｐゴシック" pitchFamily="-111" charset="-128"/>
              </a:rPr>
              <a:t>CAPACIDAD</a:t>
            </a:r>
          </a:p>
          <a:p>
            <a:pPr marL="182880" indent="-182880">
              <a:lnSpc>
                <a:spcPts val="1900"/>
              </a:lnSpc>
              <a:buFont typeface="Arial" pitchFamily="34" charset="0"/>
              <a:buChar char="•"/>
              <a:defRPr/>
            </a:pPr>
            <a:r>
              <a:rPr lang="en-US" sz="2000" dirty="0" smtClean="0">
                <a:ea typeface="ＭＳ Ｐゴシック" pitchFamily="-111" charset="-128"/>
              </a:rPr>
              <a:t>Equilibrio de recursos en la zona</a:t>
            </a:r>
          </a:p>
          <a:p>
            <a:pPr marL="182880" indent="-182880">
              <a:lnSpc>
                <a:spcPts val="1900"/>
              </a:lnSpc>
              <a:defRPr/>
            </a:pPr>
            <a:endParaRPr lang="en-US" sz="2000" b="1" i="1" dirty="0" smtClean="0">
              <a:latin typeface="Calibri"/>
              <a:ea typeface="ＭＳ Ｐゴシック" pitchFamily="-111" charset="-128"/>
            </a:endParaRPr>
          </a:p>
          <a:p>
            <a:pPr marL="182880" indent="-182880">
              <a:lnSpc>
                <a:spcPts val="1900"/>
              </a:lnSpc>
              <a:defRPr/>
            </a:pPr>
            <a:r>
              <a:rPr lang="en-US" sz="2000" b="1" i="1" dirty="0" smtClean="0">
                <a:ea typeface="ＭＳ Ｐゴシック" pitchFamily="-111" charset="-128"/>
              </a:rPr>
              <a:t>COHESIÓN    </a:t>
            </a:r>
          </a:p>
          <a:p>
            <a:pPr marL="182880" indent="-182880">
              <a:lnSpc>
                <a:spcPts val="1900"/>
              </a:lnSpc>
              <a:buFont typeface="Arial" pitchFamily="34" charset="0"/>
              <a:buChar char="•"/>
              <a:defRPr/>
            </a:pPr>
            <a:r>
              <a:rPr lang="en-US" sz="2000" dirty="0" smtClean="0">
                <a:ea typeface="ＭＳ Ｐゴシック" pitchFamily="-111" charset="-128"/>
              </a:rPr>
              <a:t>Vinculación positiva del vecindario </a:t>
            </a:r>
            <a:r>
              <a:rPr lang="en-US" sz="2000" i="1" dirty="0" smtClean="0">
                <a:latin typeface="Calibri"/>
                <a:ea typeface="ＭＳ Ｐゴシック" pitchFamily="-111" charset="-128"/>
                <a:cs typeface="Calibri"/>
              </a:rPr>
              <a:t>(p. ej, reuniones</a:t>
            </a:r>
          </a:p>
          <a:p>
            <a:pPr marL="182880" indent="-182880">
              <a:lnSpc>
                <a:spcPts val="1900"/>
              </a:lnSpc>
              <a:defRPr/>
            </a:pPr>
            <a:r>
              <a:rPr lang="en-US" sz="2000" i="1" dirty="0" smtClean="0">
                <a:latin typeface="Calibri"/>
                <a:ea typeface="ＭＳ Ｐゴシック" pitchFamily="-111" charset="-128"/>
                <a:cs typeface="Calibri"/>
              </a:rPr>
              <a:t>   de vecinos)</a:t>
            </a:r>
          </a:p>
          <a:p>
            <a:pPr marL="182880" indent="-182880">
              <a:lnSpc>
                <a:spcPts val="1900"/>
              </a:lnSpc>
              <a:defRPr/>
            </a:pPr>
            <a:endParaRPr lang="en-US" sz="2000" b="1" i="1" dirty="0" smtClean="0">
              <a:latin typeface="Calibri"/>
              <a:ea typeface="ＭＳ Ｐゴシック" pitchFamily="-111" charset="-128"/>
            </a:endParaRPr>
          </a:p>
          <a:p>
            <a:pPr marL="182880" indent="-182880">
              <a:lnSpc>
                <a:spcPts val="1900"/>
              </a:lnSpc>
              <a:defRPr/>
            </a:pPr>
            <a:r>
              <a:rPr lang="en-US" sz="2000" b="1" i="1" dirty="0" smtClean="0">
                <a:ea typeface="ＭＳ Ｐゴシック" pitchFamily="-111" charset="-128"/>
              </a:rPr>
              <a:t>CONECTIVIDAD</a:t>
            </a:r>
            <a:endParaRPr lang="en-US" sz="2000" b="1" i="1" dirty="0" smtClean="0">
              <a:latin typeface="Calibri"/>
              <a:ea typeface="ＭＳ Ｐゴシック" pitchFamily="-111" charset="-128"/>
            </a:endParaRPr>
          </a:p>
          <a:p>
            <a:pPr marL="182880" indent="-182880">
              <a:lnSpc>
                <a:spcPts val="1900"/>
              </a:lnSpc>
              <a:buFont typeface="Arial" pitchFamily="34" charset="0"/>
              <a:buChar char="•"/>
              <a:defRPr/>
            </a:pPr>
            <a:r>
              <a:rPr lang="en-US" sz="2000" dirty="0" smtClean="0">
                <a:ea typeface="ＭＳ Ｐゴシック" pitchFamily="-111" charset="-128"/>
              </a:rPr>
              <a:t>Buenas relaciones con el gobierno y las organizaciones</a:t>
            </a:r>
          </a:p>
          <a:p>
            <a:pPr marL="182880" indent="-182880">
              <a:lnSpc>
                <a:spcPts val="1900"/>
              </a:lnSpc>
              <a:defRPr/>
            </a:pPr>
            <a:endParaRPr lang="en-US" sz="2000" b="1" i="1" dirty="0" smtClean="0">
              <a:latin typeface="Calibri"/>
              <a:ea typeface="ＭＳ Ｐゴシック" pitchFamily="-111" charset="-128"/>
            </a:endParaRPr>
          </a:p>
          <a:p>
            <a:pPr marL="182880" indent="-182880">
              <a:lnSpc>
                <a:spcPts val="1900"/>
              </a:lnSpc>
              <a:defRPr/>
            </a:pPr>
            <a:r>
              <a:rPr lang="en-US" sz="2000" b="1" i="1" dirty="0" smtClean="0">
                <a:ea typeface="ＭＳ Ｐゴシック" pitchFamily="-111" charset="-128"/>
              </a:rPr>
              <a:t>CULTURA</a:t>
            </a:r>
          </a:p>
          <a:p>
            <a:pPr marL="182880" indent="-182880">
              <a:lnSpc>
                <a:spcPts val="1900"/>
              </a:lnSpc>
              <a:buFont typeface="Arial" pitchFamily="34" charset="0"/>
              <a:buChar char="•"/>
              <a:defRPr/>
            </a:pPr>
            <a:r>
              <a:rPr lang="en-US" sz="2000" dirty="0" smtClean="0">
                <a:ea typeface="ＭＳ Ｐゴシック" pitchFamily="-111" charset="-128"/>
              </a:rPr>
              <a:t>Actividades e imágenes artísticas</a:t>
            </a:r>
          </a:p>
        </p:txBody>
      </p:sp>
      <p:pic>
        <p:nvPicPr>
          <p:cNvPr id="8" name="Picture 2" descr="http://www.wormworks.com/roadwitch/trialsgalleryimages/DIY%20Streets%20Trial%201/P1000429.jpg"/>
          <p:cNvPicPr>
            <a:picLocks noChangeAspect="1" noChangeArrowheads="1"/>
          </p:cNvPicPr>
          <p:nvPr/>
        </p:nvPicPr>
        <p:blipFill>
          <a:blip r:embed="rId2" cstate="print">
            <a:lum/>
          </a:blip>
          <a:srcRect l="4114"/>
          <a:stretch>
            <a:fillRect/>
          </a:stretch>
        </p:blipFill>
        <p:spPr bwMode="auto">
          <a:xfrm>
            <a:off x="4250083" y="2411147"/>
            <a:ext cx="4361993" cy="3411819"/>
          </a:xfrm>
          <a:prstGeom prst="roundRect">
            <a:avLst>
              <a:gd name="adj" fmla="val 3307"/>
            </a:avLst>
          </a:prstGeom>
          <a:ln w="25400">
            <a:solidFill>
              <a:srgbClr val="E78E23"/>
            </a:solidFill>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kern="0" cap="all" spc="100" dirty="0" smtClean="0">
                <a:solidFill>
                  <a:prstClr val="white"/>
                </a:solidFill>
                <a:latin typeface="Berthold City Bold"/>
                <a:cs typeface="Berthold City Bold"/>
              </a:rPr>
              <a:t>¿</a:t>
            </a:r>
            <a:r>
              <a:rPr lang="en-US" kern="0" cap="all" spc="100" dirty="0" err="1" smtClean="0">
                <a:solidFill>
                  <a:prstClr val="white"/>
                </a:solidFill>
                <a:latin typeface="Berthold City Bold"/>
                <a:cs typeface="Berthold City Bold"/>
              </a:rPr>
              <a:t>Por</a:t>
            </a:r>
            <a:r>
              <a:rPr lang="en-US" kern="0" cap="all" spc="100" dirty="0" smtClean="0">
                <a:solidFill>
                  <a:prstClr val="white"/>
                </a:solidFill>
                <a:latin typeface="Berthold City Bold"/>
                <a:cs typeface="Berthold City Bold"/>
              </a:rPr>
              <a:t> </a:t>
            </a:r>
            <a:r>
              <a:rPr lang="en-US" kern="0" cap="all" spc="100" dirty="0" err="1" smtClean="0">
                <a:solidFill>
                  <a:prstClr val="white"/>
                </a:solidFill>
                <a:latin typeface="Berthold City Bold"/>
                <a:cs typeface="Berthold City Bold"/>
              </a:rPr>
              <a:t>qué</a:t>
            </a:r>
            <a:r>
              <a:rPr lang="en-US" kern="0" cap="all" spc="100" dirty="0" smtClean="0">
                <a:solidFill>
                  <a:prstClr val="white"/>
                </a:solidFill>
                <a:latin typeface="Berthold City Bold"/>
                <a:cs typeface="Berthold City Bold"/>
              </a:rPr>
              <a:t> </a:t>
            </a:r>
            <a:r>
              <a:rPr lang="en-US" kern="0" cap="all" spc="100" dirty="0" err="1" smtClean="0">
                <a:solidFill>
                  <a:prstClr val="white"/>
                </a:solidFill>
                <a:latin typeface="Berthold City Bold"/>
                <a:cs typeface="Berthold City Bold"/>
              </a:rPr>
              <a:t>nos</a:t>
            </a:r>
            <a:r>
              <a:rPr lang="en-US" kern="0" cap="all" spc="100" dirty="0" smtClean="0">
                <a:solidFill>
                  <a:prstClr val="white"/>
                </a:solidFill>
                <a:latin typeface="Berthold City Bold"/>
                <a:cs typeface="Berthold City Bold"/>
              </a:rPr>
              <a:t> </a:t>
            </a:r>
            <a:r>
              <a:rPr lang="en-US" kern="0" cap="all" spc="100" dirty="0" err="1" smtClean="0">
                <a:solidFill>
                  <a:prstClr val="white"/>
                </a:solidFill>
                <a:latin typeface="Berthold City Bold"/>
                <a:cs typeface="Berthold City Bold"/>
              </a:rPr>
              <a:t>preocupamos</a:t>
            </a:r>
            <a:r>
              <a:rPr lang="en-US" kern="0" cap="all" spc="100" dirty="0" smtClean="0">
                <a:solidFill>
                  <a:prstClr val="white"/>
                </a:solidFill>
                <a:latin typeface="Berthold City Bold"/>
                <a:cs typeface="Berthold City Bold"/>
              </a:rPr>
              <a:t> </a:t>
            </a:r>
            <a:r>
              <a:rPr lang="en-US" kern="0" cap="all" spc="100" dirty="0" err="1" smtClean="0">
                <a:solidFill>
                  <a:prstClr val="white"/>
                </a:solidFill>
                <a:latin typeface="Berthold City Bold"/>
                <a:cs typeface="Berthold City Bold"/>
              </a:rPr>
              <a:t>por</a:t>
            </a:r>
            <a:r>
              <a:rPr lang="en-US" kern="0" cap="all" spc="100" dirty="0" smtClean="0">
                <a:solidFill>
                  <a:prstClr val="white"/>
                </a:solidFill>
                <a:latin typeface="Berthold City Bold"/>
                <a:cs typeface="Berthold City Bold"/>
              </a:rPr>
              <a:t> la </a:t>
            </a:r>
            <a:r>
              <a:rPr lang="en-US" kern="0" cap="all" spc="100" dirty="0" err="1" smtClean="0">
                <a:solidFill>
                  <a:prstClr val="white"/>
                </a:solidFill>
                <a:latin typeface="Berthold City Bold"/>
                <a:cs typeface="Berthold City Bold"/>
              </a:rPr>
              <a:t>seguridad</a:t>
            </a:r>
            <a:r>
              <a:rPr lang="en-US" kern="0" cap="all" spc="100" dirty="0" smtClean="0">
                <a:solidFill>
                  <a:prstClr val="white"/>
                </a:solidFill>
                <a:latin typeface="Berthold City Bold"/>
                <a:cs typeface="Berthold City Bold"/>
              </a:rPr>
              <a:t> de los </a:t>
            </a:r>
            <a:r>
              <a:rPr lang="en-US" kern="0" cap="all" spc="100" dirty="0" err="1" smtClean="0">
                <a:solidFill>
                  <a:prstClr val="white"/>
                </a:solidFill>
                <a:latin typeface="Berthold City Bold"/>
                <a:cs typeface="Berthold City Bold"/>
              </a:rPr>
              <a:t>peatones</a:t>
            </a:r>
            <a:r>
              <a:rPr lang="en-US" kern="0" cap="all" spc="100" dirty="0" smtClean="0">
                <a:solidFill>
                  <a:prstClr val="white"/>
                </a:solidFill>
                <a:latin typeface="Berthold City Bold"/>
                <a:cs typeface="Berthold City Bold"/>
              </a:rPr>
              <a:t>? </a:t>
            </a:r>
            <a:endParaRPr lang="en-US" kern="0" cap="all" spc="100" dirty="0">
              <a:solidFill>
                <a:prstClr val="white"/>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531352" y="6254496"/>
            <a:ext cx="301752"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smtClean="0">
                <a:ln>
                  <a:noFill/>
                </a:ln>
                <a:solidFill>
                  <a:schemeClr val="tx1"/>
                </a:solidFill>
                <a:effectLst/>
                <a:uLnTx/>
                <a:uFillTx/>
                <a:latin typeface="Capitals"/>
                <a:ea typeface="+mn-ea"/>
                <a:cs typeface="Capitals"/>
              </a:rPr>
              <a:t>6</a:t>
            </a:r>
            <a:endParaRPr kumimoji="0" lang="en-US" sz="1125" b="0" i="0" u="none" strike="noStrike" kern="1200" cap="none" spc="0" normalizeH="0" baseline="0" noProof="0" dirty="0">
              <a:ln>
                <a:noFill/>
              </a:ln>
              <a:solidFill>
                <a:schemeClr val="tx1"/>
              </a:solidFill>
              <a:effectLst/>
              <a:uLnTx/>
              <a:uFillTx/>
              <a:latin typeface="Capitals"/>
              <a:ea typeface="+mn-ea"/>
              <a:cs typeface="Capitals"/>
            </a:endParaRPr>
          </a:p>
        </p:txBody>
      </p:sp>
      <p:sp>
        <p:nvSpPr>
          <p:cNvPr id="12" name="TextBox 11"/>
          <p:cNvSpPr txBox="1"/>
          <p:nvPr/>
        </p:nvSpPr>
        <p:spPr>
          <a:xfrm>
            <a:off x="486834" y="788471"/>
            <a:ext cx="8170333" cy="770296"/>
          </a:xfrm>
          <a:prstGeom prst="rect">
            <a:avLst/>
          </a:prstGeom>
          <a:noFill/>
        </p:spPr>
        <p:txBody>
          <a:bodyPr wrap="square" rtlCol="0">
            <a:spAutoFit/>
          </a:bodyPr>
          <a:lstStyle/>
          <a:p>
            <a:pPr algn="ctr">
              <a:lnSpc>
                <a:spcPts val="2620"/>
              </a:lnSpc>
            </a:pPr>
            <a:r>
              <a:rPr lang="en-US" sz="2600" smtClean="0">
                <a:solidFill>
                  <a:srgbClr val="205595"/>
                </a:solidFill>
                <a:latin typeface="Capitals"/>
                <a:cs typeface="Capitals"/>
              </a:rPr>
              <a:t>Por nuestros adultos mayores y por las personas con alguna discapacidad física</a:t>
            </a:r>
          </a:p>
        </p:txBody>
      </p:sp>
      <p:sp>
        <p:nvSpPr>
          <p:cNvPr id="16" name="TextBox 15"/>
          <p:cNvSpPr txBox="1"/>
          <p:nvPr/>
        </p:nvSpPr>
        <p:spPr>
          <a:xfrm>
            <a:off x="5445125" y="1031875"/>
            <a:ext cx="184666" cy="369332"/>
          </a:xfrm>
          <a:prstGeom prst="rect">
            <a:avLst/>
          </a:prstGeom>
          <a:noFill/>
        </p:spPr>
        <p:txBody>
          <a:bodyPr wrap="none" rtlCol="0">
            <a:spAutoFit/>
          </a:bodyPr>
          <a:lstStyle/>
          <a:p>
            <a:endParaRPr lang="en-US"/>
          </a:p>
        </p:txBody>
      </p:sp>
      <p:sp>
        <p:nvSpPr>
          <p:cNvPr id="10" name="TextBox 9"/>
          <p:cNvSpPr txBox="1"/>
          <p:nvPr/>
        </p:nvSpPr>
        <p:spPr>
          <a:xfrm>
            <a:off x="4358521" y="2339766"/>
            <a:ext cx="4397560" cy="3373146"/>
          </a:xfrm>
          <a:prstGeom prst="rect">
            <a:avLst/>
          </a:prstGeom>
          <a:noFill/>
        </p:spPr>
        <p:txBody>
          <a:bodyPr wrap="square" rtlCol="0">
            <a:spAutoFit/>
          </a:bodyPr>
          <a:lstStyle/>
          <a:p>
            <a:pPr marL="0" lvl="1">
              <a:lnSpc>
                <a:spcPts val="2500"/>
              </a:lnSpc>
              <a:spcAft>
                <a:spcPts val="1800"/>
              </a:spcAft>
              <a:defRPr/>
            </a:pPr>
            <a:r>
              <a:rPr lang="en-US" sz="3000" b="1" i="1" smtClean="0">
                <a:solidFill>
                  <a:srgbClr val="000000"/>
                </a:solidFill>
                <a:ea typeface="Lucida Grande"/>
                <a:cs typeface="Lucida Grande"/>
              </a:rPr>
              <a:t>Los beneficios de caminar:</a:t>
            </a:r>
            <a:endParaRPr lang="en-US" sz="3000" smtClean="0">
              <a:ea typeface="ＭＳ Ｐゴシック" pitchFamily="34" charset="-128"/>
            </a:endParaRPr>
          </a:p>
          <a:p>
            <a:pPr marL="365760" lvl="1" indent="-365760">
              <a:lnSpc>
                <a:spcPts val="2500"/>
              </a:lnSpc>
              <a:spcAft>
                <a:spcPts val="1800"/>
              </a:spcAft>
              <a:buFont typeface="Arial"/>
              <a:buChar char="•"/>
              <a:defRPr/>
            </a:pPr>
            <a:r>
              <a:rPr lang="en-US" sz="3000" smtClean="0">
                <a:ea typeface="ＭＳ Ｐゴシック" pitchFamily="34" charset="-128"/>
              </a:rPr>
              <a:t>Aumenta la sociabilidad y disminuye el riesgo de soledad y depresión</a:t>
            </a:r>
          </a:p>
          <a:p>
            <a:pPr marL="365760" lvl="1" indent="-365760">
              <a:lnSpc>
                <a:spcPts val="2500"/>
              </a:lnSpc>
              <a:spcAft>
                <a:spcPts val="1800"/>
              </a:spcAft>
              <a:buFont typeface="Arial"/>
              <a:buChar char="•"/>
              <a:defRPr/>
            </a:pPr>
            <a:r>
              <a:rPr lang="en-US" sz="3000" smtClean="0">
                <a:ea typeface="ＭＳ Ｐゴシック" pitchFamily="34" charset="-128"/>
              </a:rPr>
              <a:t>Mejora la salud y el bienestar físico y mental</a:t>
            </a:r>
          </a:p>
          <a:p>
            <a:pPr marL="365760" lvl="1" indent="-365760">
              <a:lnSpc>
                <a:spcPts val="2500"/>
              </a:lnSpc>
              <a:spcAft>
                <a:spcPts val="1800"/>
              </a:spcAft>
              <a:buFont typeface="Arial"/>
              <a:buChar char="•"/>
              <a:defRPr/>
            </a:pPr>
            <a:r>
              <a:rPr lang="en-US" sz="3000" smtClean="0">
                <a:ea typeface="ＭＳ Ｐゴシック" pitchFamily="34" charset="-128"/>
              </a:rPr>
              <a:t>Otorga independencia continua y movilidad</a:t>
            </a:r>
          </a:p>
        </p:txBody>
      </p:sp>
      <p:pic>
        <p:nvPicPr>
          <p:cNvPr id="17" name="Picture 16" descr="OldGuy.png"/>
          <p:cNvPicPr>
            <a:picLocks noChangeAspect="1"/>
          </p:cNvPicPr>
          <p:nvPr/>
        </p:nvPicPr>
        <p:blipFill>
          <a:blip r:embed="rId2">
            <a:lum/>
          </a:blip>
          <a:srcRect l="9839" r="3424"/>
          <a:stretch>
            <a:fillRect/>
          </a:stretch>
        </p:blipFill>
        <p:spPr>
          <a:xfrm>
            <a:off x="560552" y="1679341"/>
            <a:ext cx="3652345" cy="4142563"/>
          </a:xfrm>
          <a:prstGeom prst="roundRect">
            <a:avLst>
              <a:gd name="adj" fmla="val 3307"/>
            </a:avLst>
          </a:prstGeom>
          <a:ln w="25400">
            <a:solidFill>
              <a:srgbClr val="205595"/>
            </a:solidFill>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120" dirty="0">
              <a:solidFill>
                <a:prstClr val="white"/>
              </a:solidFill>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60</a:t>
            </a:fld>
            <a:endParaRPr lang="en-US" sz="1125" dirty="0" smtClean="0">
              <a:solidFill>
                <a:prstClr val="black"/>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kern="0" cap="all" spc="100" dirty="0" smtClean="0">
                <a:solidFill>
                  <a:prstClr val="white"/>
                </a:solidFill>
                <a:latin typeface="Berthold City"/>
              </a:rPr>
              <a:t>PDTDE de segunda generación Administración social</a:t>
            </a:r>
            <a:endParaRPr lang="en-US" sz="2300" kern="0" cap="all" spc="100" dirty="0">
              <a:solidFill>
                <a:prstClr val="white"/>
              </a:solidFill>
              <a:latin typeface="Berthold City"/>
            </a:endParaRPr>
          </a:p>
        </p:txBody>
      </p:sp>
      <p:grpSp>
        <p:nvGrpSpPr>
          <p:cNvPr id="9" name="Group 8"/>
          <p:cNvGrpSpPr/>
          <p:nvPr/>
        </p:nvGrpSpPr>
        <p:grpSpPr>
          <a:xfrm>
            <a:off x="678510" y="1302250"/>
            <a:ext cx="7786981" cy="4438983"/>
            <a:chOff x="678510" y="1512112"/>
            <a:chExt cx="7786981" cy="3833777"/>
          </a:xfrm>
        </p:grpSpPr>
        <p:sp>
          <p:nvSpPr>
            <p:cNvPr id="10" name="Rounded Rectangle 9"/>
            <p:cNvSpPr/>
            <p:nvPr/>
          </p:nvSpPr>
          <p:spPr>
            <a:xfrm>
              <a:off x="678510" y="1512112"/>
              <a:ext cx="3657600" cy="3833777"/>
            </a:xfrm>
            <a:prstGeom prst="roundRect">
              <a:avLst>
                <a:gd name="adj" fmla="val 2211"/>
              </a:avLst>
            </a:prstGeom>
            <a:gradFill>
              <a:gsLst>
                <a:gs pos="0">
                  <a:srgbClr val="132B4A"/>
                </a:gs>
                <a:gs pos="100000">
                  <a:srgbClr val="205595"/>
                </a:gs>
              </a:gsLst>
            </a:gradFill>
            <a:ln w="25400">
              <a:solidFill>
                <a:srgbClr val="132B4A"/>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ts val="2400"/>
                </a:lnSpc>
                <a:defRPr/>
              </a:pPr>
              <a:r>
                <a:rPr lang="en-US" sz="2200" cap="all" dirty="0" smtClean="0">
                  <a:solidFill>
                    <a:prstClr val="white"/>
                  </a:solidFill>
                  <a:latin typeface="ITC Franklin Gothic Std Dm Cd"/>
                  <a:cs typeface="ITC Franklin Gothic Std Dm Cd"/>
                </a:rPr>
                <a:t>El factor humano</a:t>
              </a:r>
            </a:p>
            <a:p>
              <a:pPr defTabSz="457200" fontAlgn="auto">
                <a:lnSpc>
                  <a:spcPts val="2400"/>
                </a:lnSpc>
                <a:spcBef>
                  <a:spcPts val="0"/>
                </a:spcBef>
                <a:spcAft>
                  <a:spcPts val="0"/>
                </a:spcAft>
                <a:buFont typeface="Arial"/>
                <a:buChar char="•"/>
              </a:pPr>
              <a:endParaRPr lang="en-US" sz="2200" dirty="0" smtClean="0">
                <a:solidFill>
                  <a:prstClr val="white"/>
                </a:solidFill>
                <a:latin typeface="ITC Franklin Gothic Std Book Condensed"/>
                <a:ea typeface="ＭＳ Ｐゴシック" pitchFamily="34" charset="-128"/>
                <a:cs typeface="ITC Franklin Gothic Std Bk Cd"/>
              </a:endParaRPr>
            </a:p>
            <a:p>
              <a:pPr marL="274320" lvl="1" indent="-274320">
                <a:lnSpc>
                  <a:spcPts val="2400"/>
                </a:lnSpc>
                <a:buClr>
                  <a:prstClr val="white"/>
                </a:buClr>
                <a:buFont typeface="Arial"/>
                <a:buChar char="•"/>
                <a:defRPr/>
              </a:pPr>
              <a:r>
                <a:rPr lang="en-US" sz="2200" dirty="0" smtClean="0">
                  <a:solidFill>
                    <a:prstClr val="white"/>
                  </a:solidFill>
                  <a:latin typeface="ITC Franklin Gothic Std Book Condensed"/>
                  <a:ea typeface="ＭＳ Ｐゴシック" pitchFamily="34" charset="-128"/>
                  <a:cs typeface="ITC Franklin Gothic Std Bk Cd"/>
                </a:rPr>
                <a:t>Ir más allá del entorno físico para  captar el factor humano</a:t>
              </a:r>
            </a:p>
            <a:p>
              <a:pPr marL="274320" lvl="1" indent="-274320">
                <a:lnSpc>
                  <a:spcPts val="2400"/>
                </a:lnSpc>
                <a:buClr>
                  <a:prstClr val="white"/>
                </a:buClr>
                <a:buFont typeface="Arial"/>
                <a:buChar char="•"/>
                <a:defRPr/>
              </a:pPr>
              <a:endParaRPr lang="en-US" sz="2200" dirty="0" smtClean="0">
                <a:solidFill>
                  <a:prstClr val="white"/>
                </a:solidFill>
                <a:latin typeface="ITC Franklin Gothic Std Book Condensed"/>
                <a:ea typeface="ＭＳ Ｐゴシック" pitchFamily="34" charset="-128"/>
                <a:cs typeface="ITC Franklin Gothic Std Bk Cd"/>
              </a:endParaRPr>
            </a:p>
            <a:p>
              <a:pPr marL="274320" lvl="1" indent="-274320">
                <a:lnSpc>
                  <a:spcPts val="2400"/>
                </a:lnSpc>
                <a:buClr>
                  <a:prstClr val="white"/>
                </a:buClr>
                <a:buFont typeface="Arial"/>
                <a:buChar char="•"/>
                <a:defRPr/>
              </a:pPr>
              <a:r>
                <a:rPr lang="en-US" sz="2200" dirty="0" smtClean="0">
                  <a:solidFill>
                    <a:prstClr val="white"/>
                  </a:solidFill>
                  <a:latin typeface="ITC Franklin Gothic Std Book Condensed"/>
                  <a:ea typeface="ＭＳ Ｐゴシック" pitchFamily="34" charset="-128"/>
                  <a:cs typeface="ITC Franklin Gothic Std Bk Cd"/>
                </a:rPr>
                <a:t>El factor humano trae consigo un mundo de oportunidades para resolver problemas</a:t>
              </a:r>
            </a:p>
          </p:txBody>
        </p:sp>
        <p:sp>
          <p:nvSpPr>
            <p:cNvPr id="12" name="Rounded Rectangle 11"/>
            <p:cNvSpPr/>
            <p:nvPr/>
          </p:nvSpPr>
          <p:spPr>
            <a:xfrm>
              <a:off x="4808638" y="1512113"/>
              <a:ext cx="3656853" cy="3833776"/>
            </a:xfrm>
            <a:prstGeom prst="roundRect">
              <a:avLst>
                <a:gd name="adj" fmla="val 2211"/>
              </a:avLst>
            </a:prstGeom>
            <a:gradFill>
              <a:gsLst>
                <a:gs pos="0">
                  <a:schemeClr val="accent5"/>
                </a:gs>
                <a:gs pos="100000">
                  <a:srgbClr val="9FD4D0"/>
                </a:gs>
              </a:gsLs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ts val="2400"/>
                </a:lnSpc>
                <a:defRPr/>
              </a:pPr>
              <a:r>
                <a:rPr lang="en-US" sz="2200" cap="all" dirty="0" smtClean="0">
                  <a:solidFill>
                    <a:schemeClr val="tx1"/>
                  </a:solidFill>
                  <a:latin typeface="ITC Franklin Gothic Std Dm Cd"/>
                  <a:cs typeface="ITC Franklin Gothic Std Dm Cd"/>
                </a:rPr>
                <a:t>Estudio de caso</a:t>
              </a:r>
            </a:p>
            <a:p>
              <a:pPr defTabSz="457200" fontAlgn="auto">
                <a:lnSpc>
                  <a:spcPts val="2400"/>
                </a:lnSpc>
                <a:spcBef>
                  <a:spcPts val="0"/>
                </a:spcBef>
                <a:spcAft>
                  <a:spcPts val="0"/>
                </a:spcAft>
                <a:buFont typeface="Arial"/>
                <a:buChar char="•"/>
              </a:pPr>
              <a:endParaRPr lang="en-US" sz="2200" dirty="0" smtClean="0">
                <a:solidFill>
                  <a:schemeClr val="tx1"/>
                </a:solidFill>
                <a:latin typeface="ITC Franklin Gothic Std Book Condensed"/>
                <a:ea typeface="ＭＳ Ｐゴシック" pitchFamily="34" charset="-128"/>
                <a:cs typeface="ITC Franklin Gothic Std Bk Cd"/>
              </a:endParaRPr>
            </a:p>
            <a:p>
              <a:pPr marL="274320" lvl="1" indent="-274320">
                <a:lnSpc>
                  <a:spcPts val="2400"/>
                </a:lnSpc>
                <a:buFont typeface="Arial"/>
                <a:buChar char="•"/>
                <a:defRPr/>
              </a:pPr>
              <a:r>
                <a:rPr lang="en-US" sz="2200" dirty="0" smtClean="0">
                  <a:solidFill>
                    <a:schemeClr val="tx1"/>
                  </a:solidFill>
                  <a:latin typeface="ITC Franklin Gothic Std Book Condensed"/>
                  <a:ea typeface="ＭＳ Ｐゴシック" pitchFamily="34" charset="-128"/>
                  <a:cs typeface="ITC Franklin Gothic Std Bk Cd"/>
                </a:rPr>
                <a:t>PDTDE de segunda generación: el caso de North Central </a:t>
              </a:r>
              <a:r>
                <a:rPr lang="en-US" sz="2200" i="1" dirty="0" smtClean="0">
                  <a:solidFill>
                    <a:schemeClr val="tx1"/>
                  </a:solidFill>
                  <a:latin typeface="ITC Franklin Gothic Std Book Condensed"/>
                  <a:ea typeface="ＭＳ Ｐゴシック" pitchFamily="34" charset="-128"/>
                  <a:cs typeface="ITC Franklin Gothic Std Bk Cd"/>
                </a:rPr>
                <a:t>(Regina, Canadá)</a:t>
              </a:r>
              <a:r>
                <a:rPr lang="en-US" sz="2200" dirty="0" smtClean="0">
                  <a:solidFill>
                    <a:schemeClr val="tx1"/>
                  </a:solidFill>
                  <a:latin typeface="ITC Franklin Gothic Std Book Condensed"/>
                  <a:ea typeface="ＭＳ Ｐゴシック" pitchFamily="34" charset="-128"/>
                  <a:cs typeface="ITC Franklin Gothic Std Bk Cd"/>
                </a:rPr>
                <a:t>, derribando barreras</a:t>
              </a:r>
            </a:p>
            <a:p>
              <a:pPr marL="274320" lvl="1" indent="-274320">
                <a:lnSpc>
                  <a:spcPts val="2400"/>
                </a:lnSpc>
                <a:buFont typeface="Arial"/>
                <a:buChar char="•"/>
                <a:defRPr/>
              </a:pPr>
              <a:endParaRPr lang="en-US" sz="2200" dirty="0" smtClean="0">
                <a:solidFill>
                  <a:schemeClr val="tx1"/>
                </a:solidFill>
                <a:latin typeface="ITC Franklin Gothic Std Book Condensed"/>
                <a:ea typeface="ＭＳ Ｐゴシック" pitchFamily="34" charset="-128"/>
                <a:cs typeface="ITC Franklin Gothic Std Bk Cd"/>
              </a:endParaRPr>
            </a:p>
            <a:p>
              <a:pPr marL="274320" lvl="1" indent="-274320">
                <a:lnSpc>
                  <a:spcPts val="2400"/>
                </a:lnSpc>
                <a:buFont typeface="Arial"/>
                <a:buChar char="•"/>
                <a:defRPr/>
              </a:pPr>
              <a:r>
                <a:rPr lang="en-US" sz="2200" i="1" dirty="0" smtClean="0">
                  <a:solidFill>
                    <a:schemeClr val="tx1"/>
                  </a:solidFill>
                  <a:latin typeface="ITC Franklin Gothic Std Book Condensed"/>
                  <a:ea typeface="ＭＳ Ｐゴシック" pitchFamily="34" charset="-128"/>
                  <a:cs typeface="ITC Franklin Gothic Std Bk Cd"/>
                </a:rPr>
                <a:t>“Si los cambios vienen desde adentro, se adueñarán y movilizarán a un vecindario inmovilizado en estigma.”</a:t>
              </a:r>
            </a:p>
          </p:txBody>
        </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120" dirty="0">
              <a:solidFill>
                <a:prstClr val="white"/>
              </a:solidFill>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61</a:t>
            </a:fld>
            <a:endParaRPr lang="en-US" sz="1125" dirty="0" smtClean="0">
              <a:solidFill>
                <a:prstClr val="black"/>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300" kern="0" cap="all" spc="100" dirty="0" smtClean="0">
                <a:solidFill>
                  <a:prstClr val="white"/>
                </a:solidFill>
                <a:latin typeface="Berthold City"/>
              </a:rPr>
              <a:t>PDTDE de segunda generación Administración social</a:t>
            </a:r>
            <a:endParaRPr lang="en-US" sz="2300" kern="0" cap="all" spc="100" dirty="0">
              <a:solidFill>
                <a:prstClr val="white"/>
              </a:solidFill>
              <a:latin typeface="Berthold City"/>
            </a:endParaRPr>
          </a:p>
        </p:txBody>
      </p:sp>
      <p:sp>
        <p:nvSpPr>
          <p:cNvPr id="13" name="Rectangle 3"/>
          <p:cNvSpPr txBox="1">
            <a:spLocks noChangeArrowheads="1"/>
          </p:cNvSpPr>
          <p:nvPr/>
        </p:nvSpPr>
        <p:spPr bwMode="auto">
          <a:xfrm>
            <a:off x="507223" y="1705982"/>
            <a:ext cx="8129554" cy="34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fontAlgn="base">
              <a:spcBef>
                <a:spcPct val="20000"/>
              </a:spcBef>
              <a:spcAft>
                <a:spcPct val="0"/>
              </a:spcAft>
              <a:buClr>
                <a:schemeClr val="accent1"/>
              </a:buClr>
              <a:buSzPct val="85000"/>
              <a:defRPr/>
            </a:pPr>
            <a:r>
              <a:rPr lang="es-US" sz="2800" b="1" u="sng" dirty="0" smtClean="0">
                <a:ea typeface="ＭＳ Ｐゴシック"/>
              </a:rPr>
              <a:t>Capacidad</a:t>
            </a:r>
            <a:r>
              <a:rPr lang="es-US" sz="2800" dirty="0" smtClean="0">
                <a:ea typeface="ＭＳ Ｐゴシック"/>
              </a:rPr>
              <a:t> es la aptitud que tiene cualquier zona de soportar el uso deseado de la misma.  Este principio se basa en umbrales y en mantener un nivel de equilibrio.</a:t>
            </a:r>
            <a:endParaRPr kumimoji="0" lang="en-US" sz="2800" u="none" strike="noStrike" kern="1200" cap="none" spc="0" normalizeH="0" baseline="0" noProof="0" dirty="0" smtClean="0">
              <a:ln>
                <a:noFill/>
              </a:ln>
              <a:solidFill>
                <a:schemeClr val="tx1"/>
              </a:solidFill>
              <a:effectLst/>
              <a:uLnTx/>
              <a:uFillTx/>
              <a:latin typeface="Calibri"/>
              <a:ea typeface="ＭＳ Ｐゴシック" pitchFamily="34" charset="-128"/>
              <a:cs typeface="Calibri"/>
            </a:endParaRPr>
          </a:p>
          <a:p>
            <a:pPr lvl="0" defTabSz="914400" fontAlgn="base">
              <a:spcBef>
                <a:spcPct val="20000"/>
              </a:spcBef>
              <a:spcAft>
                <a:spcPct val="0"/>
              </a:spcAft>
              <a:buClr>
                <a:schemeClr val="accent1"/>
              </a:buClr>
              <a:buSzPct val="85000"/>
              <a:defRPr/>
            </a:pPr>
            <a:r>
              <a:rPr lang="es-US" sz="2800" dirty="0" smtClean="0">
                <a:ea typeface="ＭＳ Ｐゴシック"/>
              </a:rPr>
              <a:t>Los indicadores de una capacidad equilibrada incluyen:</a:t>
            </a:r>
            <a:endParaRPr lang="en-US" sz="2800" dirty="0" smtClean="0">
              <a:latin typeface="Calibri"/>
              <a:ea typeface="ＭＳ Ｐゴシック" pitchFamily="34" charset="-128"/>
              <a:cs typeface="Calibri"/>
            </a:endParaRPr>
          </a:p>
          <a:p>
            <a:pPr marL="547688" lvl="1" indent="-273050" defTabSz="914400" fontAlgn="base">
              <a:spcBef>
                <a:spcPct val="20000"/>
              </a:spcBef>
              <a:spcAft>
                <a:spcPct val="0"/>
              </a:spcAft>
              <a:buClr>
                <a:schemeClr val="tx1"/>
              </a:buClr>
              <a:buSzPct val="70000"/>
              <a:buFont typeface="Arial"/>
              <a:buChar char="•"/>
              <a:defRPr/>
            </a:pPr>
            <a:r>
              <a:rPr lang="en-US" sz="2800" dirty="0" smtClean="0">
                <a:ea typeface="ＭＳ Ｐゴシック" pitchFamily="34" charset="-128"/>
                <a:cs typeface="Calibri"/>
              </a:rPr>
              <a:t>Número de usuarios</a:t>
            </a:r>
          </a:p>
          <a:p>
            <a:pPr marL="547688" lvl="1" indent="-273050" defTabSz="914400" fontAlgn="base">
              <a:spcBef>
                <a:spcPct val="20000"/>
              </a:spcBef>
              <a:spcAft>
                <a:spcPct val="0"/>
              </a:spcAft>
              <a:buClr>
                <a:schemeClr val="tx1"/>
              </a:buClr>
              <a:buSzPct val="70000"/>
              <a:buFont typeface="Arial"/>
              <a:buChar char="•"/>
              <a:defRPr/>
            </a:pPr>
            <a:r>
              <a:rPr lang="en-US" sz="2800" dirty="0" smtClean="0">
                <a:ea typeface="ＭＳ Ｐゴシック" pitchFamily="34" charset="-128"/>
                <a:cs typeface="Calibri"/>
              </a:rPr>
              <a:t>Clases y número de empresas</a:t>
            </a:r>
          </a:p>
          <a:p>
            <a:pPr marL="547688" lvl="1" indent="-273050" defTabSz="914400" fontAlgn="base">
              <a:spcBef>
                <a:spcPct val="20000"/>
              </a:spcBef>
              <a:spcAft>
                <a:spcPct val="0"/>
              </a:spcAft>
              <a:buClr>
                <a:schemeClr val="tx1"/>
              </a:buClr>
              <a:buSzPct val="70000"/>
              <a:buFont typeface="Arial"/>
              <a:buChar char="•"/>
              <a:defRPr/>
            </a:pPr>
            <a:r>
              <a:rPr lang="en-US" sz="2800" dirty="0" smtClean="0">
                <a:ea typeface="ＭＳ Ｐゴシック" pitchFamily="34" charset="-128"/>
                <a:cs typeface="Calibri"/>
              </a:rPr>
              <a:t>Volúmenes de tránsito</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120" dirty="0">
              <a:solidFill>
                <a:prstClr val="white"/>
              </a:solidFill>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62</a:t>
            </a:fld>
            <a:endParaRPr lang="en-US" sz="1125" dirty="0" smtClean="0">
              <a:solidFill>
                <a:prstClr val="black"/>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00" dirty="0" smtClean="0">
                <a:solidFill>
                  <a:prstClr val="white"/>
                </a:solidFill>
                <a:latin typeface="Berthold City"/>
              </a:rPr>
              <a:t>  Capacidad</a:t>
            </a:r>
            <a:endParaRPr lang="en-US" sz="2700" kern="0" cap="all" spc="100" dirty="0">
              <a:solidFill>
                <a:prstClr val="white"/>
              </a:solidFill>
              <a:latin typeface="Berthold City"/>
            </a:endParaRPr>
          </a:p>
        </p:txBody>
      </p:sp>
      <p:sp>
        <p:nvSpPr>
          <p:cNvPr id="16" name="Rounded Rectangle 15"/>
          <p:cNvSpPr/>
          <p:nvPr/>
        </p:nvSpPr>
        <p:spPr>
          <a:xfrm>
            <a:off x="1089642" y="5087238"/>
            <a:ext cx="2648634" cy="840131"/>
          </a:xfrm>
          <a:prstGeom prst="roundRect">
            <a:avLst>
              <a:gd name="adj" fmla="val 5015"/>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2500" cap="all" dirty="0" smtClean="0">
                <a:solidFill>
                  <a:schemeClr val="tx1"/>
                </a:solidFill>
                <a:latin typeface="ITC Franklin Gothic Std Dm Cd"/>
                <a:cs typeface="ITC Franklin Gothic Std Dm Cd"/>
              </a:rPr>
              <a:t>Parque de fútbol</a:t>
            </a:r>
          </a:p>
        </p:txBody>
      </p:sp>
      <p:pic>
        <p:nvPicPr>
          <p:cNvPr id="8" name="Picture 3"/>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585158" y="2115438"/>
            <a:ext cx="3657600" cy="2971800"/>
          </a:xfrm>
          <a:prstGeom prst="roundRect">
            <a:avLst>
              <a:gd name="adj" fmla="val 3307"/>
            </a:avLst>
          </a:prstGeom>
          <a:ln w="25400">
            <a:solidFill>
              <a:schemeClr val="accent6"/>
            </a:solidFill>
          </a:ln>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26656" y="930632"/>
            <a:ext cx="3926678" cy="1078073"/>
          </a:xfrm>
          <a:prstGeom prst="rect">
            <a:avLst/>
          </a:prstGeom>
          <a:noFill/>
        </p:spPr>
        <p:txBody>
          <a:bodyPr wrap="square" rtlCol="0">
            <a:spAutoFit/>
          </a:bodyPr>
          <a:lstStyle/>
          <a:p>
            <a:pPr algn="ctr">
              <a:lnSpc>
                <a:spcPts val="3800"/>
              </a:lnSpc>
            </a:pPr>
            <a:r>
              <a:rPr lang="en-US" sz="3600" dirty="0" smtClean="0">
                <a:solidFill>
                  <a:srgbClr val="E78E23"/>
                </a:solidFill>
                <a:latin typeface="Capitals"/>
                <a:cs typeface="Capitals"/>
              </a:rPr>
              <a:t>Uso normal de un parque…</a:t>
            </a:r>
          </a:p>
        </p:txBody>
      </p:sp>
      <p:sp>
        <p:nvSpPr>
          <p:cNvPr id="15" name="Rounded Rectangle 14"/>
          <p:cNvSpPr/>
          <p:nvPr/>
        </p:nvSpPr>
        <p:spPr>
          <a:xfrm>
            <a:off x="5267904" y="5132208"/>
            <a:ext cx="2972614" cy="563240"/>
          </a:xfrm>
          <a:prstGeom prst="roundRect">
            <a:avLst>
              <a:gd name="adj" fmla="val 6317"/>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defTabSz="457200" fontAlgn="auto">
              <a:spcBef>
                <a:spcPts val="0"/>
              </a:spcBef>
              <a:spcAft>
                <a:spcPts val="0"/>
              </a:spcAft>
            </a:pPr>
            <a:r>
              <a:rPr lang="en-US" sz="2500" dirty="0" smtClean="0">
                <a:solidFill>
                  <a:schemeClr val="tx1"/>
                </a:solidFill>
                <a:latin typeface="ITC Franklin Gothic Std Dm Cd"/>
                <a:cs typeface="ITC Franklin Gothic Std Dm Cd"/>
              </a:rPr>
              <a:t>WOODSTOCK</a:t>
            </a:r>
            <a:endParaRPr lang="en-US" sz="2500" dirty="0">
              <a:solidFill>
                <a:schemeClr val="tx1"/>
              </a:solidFill>
              <a:latin typeface="ITC Franklin Gothic Std Dm Cd"/>
              <a:cs typeface="ITC Franklin Gothic Std Dm Cd"/>
            </a:endParaRPr>
          </a:p>
        </p:txBody>
      </p:sp>
      <p:pic>
        <p:nvPicPr>
          <p:cNvPr id="9" name="Picture 5" descr="http://img2.allposters.com/images/SIGPOD/WOO-035.jpg"/>
          <p:cNvPicPr>
            <a:picLocks noChangeAspect="1" noChangeArrowheads="1"/>
          </p:cNvPicPr>
          <p:nvPr/>
        </p:nvPicPr>
        <p:blipFill>
          <a:blip r:embed="rId3">
            <a:lum/>
            <a:extLst>
              <a:ext uri="{28A0092B-C50C-407E-A947-70E740481C1C}">
                <a14:useLocalDpi xmlns:a14="http://schemas.microsoft.com/office/drawing/2010/main" val="0"/>
              </a:ext>
            </a:extLst>
          </a:blip>
          <a:stretch>
            <a:fillRect/>
          </a:stretch>
        </p:blipFill>
        <p:spPr bwMode="auto">
          <a:xfrm>
            <a:off x="4836611" y="2160408"/>
            <a:ext cx="3657600" cy="2971800"/>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090305" y="930632"/>
            <a:ext cx="3150213" cy="1078073"/>
          </a:xfrm>
          <a:prstGeom prst="rect">
            <a:avLst/>
          </a:prstGeom>
          <a:noFill/>
        </p:spPr>
        <p:txBody>
          <a:bodyPr wrap="square" rtlCol="0">
            <a:spAutoFit/>
          </a:bodyPr>
          <a:lstStyle/>
          <a:p>
            <a:pPr algn="ctr">
              <a:lnSpc>
                <a:spcPts val="3800"/>
              </a:lnSpc>
            </a:pPr>
            <a:r>
              <a:rPr lang="en-US" sz="3600" dirty="0" smtClean="0">
                <a:solidFill>
                  <a:srgbClr val="DEAB43"/>
                </a:solidFill>
                <a:latin typeface="Capitals"/>
                <a:cs typeface="Capitals"/>
              </a:rPr>
              <a:t>¡Demasiados usuarios!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120" dirty="0">
              <a:solidFill>
                <a:prstClr val="white"/>
              </a:solidFill>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63</a:t>
            </a:fld>
            <a:endParaRPr lang="en-US" sz="1125" dirty="0" smtClean="0">
              <a:solidFill>
                <a:prstClr val="black"/>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300" kern="0" cap="all" spc="100" dirty="0" smtClean="0">
                <a:solidFill>
                  <a:prstClr val="white"/>
                </a:solidFill>
                <a:latin typeface="Berthold City"/>
              </a:rPr>
              <a:t>PDTDE de segunda generación Administración social</a:t>
            </a:r>
            <a:endParaRPr lang="en-US" sz="2300" kern="0" cap="all" spc="100" dirty="0">
              <a:solidFill>
                <a:prstClr val="white"/>
              </a:solidFill>
              <a:latin typeface="Berthold City"/>
            </a:endParaRPr>
          </a:p>
        </p:txBody>
      </p:sp>
      <p:sp>
        <p:nvSpPr>
          <p:cNvPr id="13" name="Rectangle 3"/>
          <p:cNvSpPr txBox="1">
            <a:spLocks noChangeArrowheads="1"/>
          </p:cNvSpPr>
          <p:nvPr/>
        </p:nvSpPr>
        <p:spPr bwMode="auto">
          <a:xfrm>
            <a:off x="847170" y="1485544"/>
            <a:ext cx="7449660" cy="388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defTabSz="914400" fontAlgn="base">
              <a:spcBef>
                <a:spcPct val="20000"/>
              </a:spcBef>
              <a:spcAft>
                <a:spcPct val="0"/>
              </a:spcAft>
              <a:buClr>
                <a:schemeClr val="accent1"/>
              </a:buClr>
              <a:buSzPct val="85000"/>
            </a:pPr>
            <a:r>
              <a:rPr lang="es-US" sz="2800" b="1" u="sng" dirty="0" smtClean="0">
                <a:ea typeface="ＭＳ Ｐゴシック"/>
              </a:rPr>
              <a:t>Cohesión</a:t>
            </a:r>
            <a:r>
              <a:rPr kumimoji="0" lang="en-US" sz="28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rPr>
              <a:t> </a:t>
            </a:r>
            <a:r>
              <a:rPr lang="es-US" sz="2800" dirty="0" smtClean="0">
                <a:ea typeface="ＭＳ Ｐゴシック"/>
              </a:rPr>
              <a:t>se refiere a las relaciones de apoyo dentro de una comunidad que crean el “pegamento social” que junta a los residentes para asumir responsabilidades por su comunidad:</a:t>
            </a:r>
            <a:endParaRPr lang="en-US" sz="2800" dirty="0" smtClean="0">
              <a:ea typeface="ＭＳ Ｐゴシック" pitchFamily="34" charset="-128"/>
            </a:endParaRPr>
          </a:p>
          <a:p>
            <a:pPr marL="547688" lvl="1" indent="-273050" defTabSz="914400" fontAlgn="base">
              <a:spcBef>
                <a:spcPct val="20000"/>
              </a:spcBef>
              <a:spcAft>
                <a:spcPct val="0"/>
              </a:spcAft>
              <a:buClr>
                <a:schemeClr val="tx1"/>
              </a:buClr>
              <a:buSzPct val="70000"/>
              <a:buFont typeface="Arial"/>
              <a:buChar char="•"/>
            </a:pPr>
            <a:r>
              <a:rPr lang="en-US" sz="2800" dirty="0" smtClean="0">
                <a:ea typeface="ＭＳ Ｐゴシック" pitchFamily="34" charset="-128"/>
                <a:cs typeface="Calibri"/>
              </a:rPr>
              <a:t>Grupos comunitarios</a:t>
            </a:r>
          </a:p>
          <a:p>
            <a:pPr marL="547688" lvl="1" indent="-273050" defTabSz="914400" fontAlgn="base">
              <a:spcBef>
                <a:spcPct val="20000"/>
              </a:spcBef>
              <a:spcAft>
                <a:spcPct val="0"/>
              </a:spcAft>
              <a:buClr>
                <a:schemeClr val="tx1"/>
              </a:buClr>
              <a:buSzPct val="70000"/>
              <a:buFont typeface="Arial"/>
              <a:buChar char="•"/>
            </a:pPr>
            <a:r>
              <a:rPr lang="en-US" sz="2800" dirty="0" smtClean="0">
                <a:ea typeface="ＭＳ Ｐゴシック" pitchFamily="34" charset="-128"/>
                <a:cs typeface="Calibri"/>
              </a:rPr>
              <a:t>Organizaciones de servicios</a:t>
            </a:r>
          </a:p>
          <a:p>
            <a:pPr marL="547688" lvl="1" indent="-273050" defTabSz="914400" fontAlgn="base">
              <a:spcBef>
                <a:spcPct val="20000"/>
              </a:spcBef>
              <a:spcAft>
                <a:spcPct val="0"/>
              </a:spcAft>
              <a:buClr>
                <a:schemeClr val="tx1"/>
              </a:buClr>
              <a:buSzPct val="70000"/>
              <a:buFont typeface="Arial"/>
              <a:buChar char="•"/>
            </a:pPr>
            <a:r>
              <a:rPr lang="en-US" sz="2800" dirty="0" smtClean="0">
                <a:ea typeface="ＭＳ Ｐゴシック" pitchFamily="34" charset="-128"/>
                <a:cs typeface="Calibri"/>
              </a:rPr>
              <a:t>Vigilancia del vecindario</a:t>
            </a:r>
          </a:p>
          <a:p>
            <a:pPr marL="547688" lvl="1" indent="-273050" defTabSz="914400" fontAlgn="base">
              <a:spcBef>
                <a:spcPct val="20000"/>
              </a:spcBef>
              <a:spcAft>
                <a:spcPct val="0"/>
              </a:spcAft>
              <a:buClr>
                <a:schemeClr val="tx1"/>
              </a:buClr>
              <a:buSzPct val="70000"/>
              <a:buFont typeface="Arial"/>
              <a:buChar char="•"/>
            </a:pPr>
            <a:r>
              <a:rPr lang="en-US" sz="2800" dirty="0" smtClean="0">
                <a:ea typeface="ＭＳ Ｐゴシック" pitchFamily="34" charset="-128"/>
                <a:cs typeface="Calibri"/>
              </a:rPr>
              <a:t>Vigilancia escolar</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120" dirty="0">
              <a:solidFill>
                <a:prstClr val="white"/>
              </a:solidFill>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64</a:t>
            </a:fld>
            <a:endParaRPr lang="en-US" sz="1125" dirty="0" smtClean="0">
              <a:solidFill>
                <a:prstClr val="black"/>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00" dirty="0" smtClean="0">
                <a:solidFill>
                  <a:prstClr val="white"/>
                </a:solidFill>
                <a:latin typeface="Berthold City"/>
              </a:rPr>
              <a:t>  Cohesión</a:t>
            </a:r>
            <a:endParaRPr lang="en-US" sz="2700" kern="0" cap="all" spc="100" dirty="0">
              <a:solidFill>
                <a:prstClr val="white"/>
              </a:solidFill>
              <a:latin typeface="Berthold City"/>
            </a:endParaRPr>
          </a:p>
        </p:txBody>
      </p:sp>
      <p:pic>
        <p:nvPicPr>
          <p:cNvPr id="8" name="Picture 7" descr="http://www.placemakingchicago.com/cmsimages/uki-neighbors.jpg"/>
          <p:cNvPicPr>
            <a:picLocks noChangeAspect="1" noChangeArrowheads="1"/>
          </p:cNvPicPr>
          <p:nvPr/>
        </p:nvPicPr>
        <p:blipFill>
          <a:blip r:embed="rId2">
            <a:lum/>
            <a:extLst>
              <a:ext uri="{28A0092B-C50C-407E-A947-70E740481C1C}">
                <a14:useLocalDpi xmlns:a14="http://schemas.microsoft.com/office/drawing/2010/main" val="0"/>
              </a:ext>
            </a:extLst>
          </a:blip>
          <a:srcRect l="7373" t="27420" r="6047" b="9970"/>
          <a:stretch>
            <a:fillRect/>
          </a:stretch>
        </p:blipFill>
        <p:spPr bwMode="auto">
          <a:xfrm>
            <a:off x="561088" y="902458"/>
            <a:ext cx="2700891" cy="1953152"/>
          </a:xfrm>
          <a:prstGeom prst="roundRect">
            <a:avLst>
              <a:gd name="adj" fmla="val 3307"/>
            </a:avLst>
          </a:prstGeom>
          <a:ln w="25400">
            <a:solidFill>
              <a:schemeClr val="accent3"/>
            </a:solidFill>
          </a:ln>
          <a:effectLst/>
          <a:extLst>
            <a:ext uri="{909E8E84-426E-40DD-AFC4-6F175D3DCCD1}">
              <a14:hiddenFill xmlns:a14="http://schemas.microsoft.com/office/drawing/2010/main">
                <a:solidFill>
                  <a:srgbClr val="FFFFFF"/>
                </a:solidFill>
              </a14:hiddenFill>
            </a:ext>
          </a:extLst>
        </p:spPr>
      </p:pic>
      <p:pic>
        <p:nvPicPr>
          <p:cNvPr id="9" name="Picture 2"/>
          <p:cNvPicPr>
            <a:picLocks noGrp="1" noChangeAspect="1" noChangeArrowheads="1"/>
          </p:cNvPicPr>
          <p:nvPr>
            <p:ph sz="half" idx="4294967295"/>
          </p:nvPr>
        </p:nvPicPr>
        <p:blipFill>
          <a:blip r:embed="rId3">
            <a:lum/>
            <a:extLst>
              <a:ext uri="{28A0092B-C50C-407E-A947-70E740481C1C}">
                <a14:useLocalDpi xmlns:a14="http://schemas.microsoft.com/office/drawing/2010/main" val="0"/>
              </a:ext>
            </a:extLst>
          </a:blip>
          <a:stretch>
            <a:fillRect/>
          </a:stretch>
        </p:blipFill>
        <p:spPr>
          <a:xfrm>
            <a:off x="5601470" y="902458"/>
            <a:ext cx="3044621" cy="1953152"/>
          </a:xfrm>
          <a:prstGeom prst="roundRect">
            <a:avLst>
              <a:gd name="adj" fmla="val 3307"/>
            </a:avLst>
          </a:prstGeom>
          <a:ln w="25400">
            <a:solidFill>
              <a:schemeClr val="accent3"/>
            </a:solidFill>
          </a:ln>
          <a:effectLst/>
        </p:spPr>
      </p:pic>
      <p:sp>
        <p:nvSpPr>
          <p:cNvPr id="21" name="Rounded Rectangle 20"/>
          <p:cNvSpPr/>
          <p:nvPr/>
        </p:nvSpPr>
        <p:spPr>
          <a:xfrm>
            <a:off x="315421" y="5214249"/>
            <a:ext cx="2569558" cy="831136"/>
          </a:xfrm>
          <a:prstGeom prst="roundRect">
            <a:avLst>
              <a:gd name="adj" fmla="val 12292"/>
            </a:avLst>
          </a:prstGeom>
          <a:gradFill>
            <a:gsLst>
              <a:gs pos="0">
                <a:srgbClr val="73B632"/>
              </a:gs>
              <a:gs pos="100000">
                <a:srgbClr val="B5D479"/>
              </a:gs>
            </a:gsLst>
          </a:gradFill>
          <a:ln w="25400">
            <a:solidFill>
              <a:srgbClr val="73B632"/>
            </a:solidFill>
          </a:ln>
          <a:effectLst/>
        </p:spPr>
        <p:style>
          <a:lnRef idx="1">
            <a:schemeClr val="accent1"/>
          </a:lnRef>
          <a:fillRef idx="3">
            <a:schemeClr val="accent1"/>
          </a:fillRef>
          <a:effectRef idx="2">
            <a:schemeClr val="accent1"/>
          </a:effectRef>
          <a:fontRef idx="minor">
            <a:schemeClr val="lt1"/>
          </a:fontRef>
        </p:style>
        <p:txBody>
          <a:bodyPr rtlCol="0" anchor="b"/>
          <a:lstStyle/>
          <a:p>
            <a:pPr indent="-273050" algn="ctr">
              <a:lnSpc>
                <a:spcPts val="1040"/>
              </a:lnSpc>
              <a:spcBef>
                <a:spcPct val="20000"/>
              </a:spcBef>
              <a:buClr>
                <a:schemeClr val="accent1"/>
              </a:buClr>
              <a:buSzPct val="85000"/>
              <a:buFont typeface="Wingdings 2" pitchFamily="-111" charset="2"/>
              <a:buNone/>
              <a:defRPr/>
            </a:pPr>
            <a:r>
              <a:rPr lang="en-US" sz="1300" dirty="0" smtClean="0">
                <a:solidFill>
                  <a:schemeClr val="tx1"/>
                </a:solidFill>
                <a:latin typeface="ITC Franklin Gothic Std Bk Cd"/>
                <a:cs typeface="ITC Franklin Gothic Std Bk Cd"/>
              </a:rPr>
              <a:t>Clínica local</a:t>
            </a:r>
          </a:p>
          <a:p>
            <a:pPr indent="-273050" algn="ctr">
              <a:lnSpc>
                <a:spcPts val="1040"/>
              </a:lnSpc>
              <a:spcBef>
                <a:spcPct val="20000"/>
              </a:spcBef>
              <a:buClr>
                <a:schemeClr val="accent1"/>
              </a:buClr>
              <a:buSzPct val="85000"/>
              <a:buFont typeface="Wingdings 2" pitchFamily="-111" charset="2"/>
              <a:buNone/>
              <a:defRPr/>
            </a:pPr>
            <a:r>
              <a:rPr lang="en-US" sz="1300" dirty="0" smtClean="0">
                <a:solidFill>
                  <a:schemeClr val="tx1"/>
                </a:solidFill>
                <a:latin typeface="ITC Franklin Gothic Std Dm Cd"/>
                <a:cs typeface="ITC Franklin Gothic Std Dm Cd"/>
              </a:rPr>
              <a:t>Family Health Centers of San Diego</a:t>
            </a:r>
          </a:p>
        </p:txBody>
      </p:sp>
      <p:sp>
        <p:nvSpPr>
          <p:cNvPr id="23" name="Rounded Rectangle 22"/>
          <p:cNvSpPr/>
          <p:nvPr/>
        </p:nvSpPr>
        <p:spPr>
          <a:xfrm>
            <a:off x="3699216" y="5214249"/>
            <a:ext cx="1745568" cy="831136"/>
          </a:xfrm>
          <a:prstGeom prst="roundRect">
            <a:avLst>
              <a:gd name="adj" fmla="val 8496"/>
            </a:avLst>
          </a:prstGeom>
          <a:gradFill>
            <a:gsLst>
              <a:gs pos="0">
                <a:srgbClr val="73B632"/>
              </a:gs>
              <a:gs pos="100000">
                <a:srgbClr val="B5D479"/>
              </a:gs>
            </a:gsLst>
          </a:gradFill>
          <a:ln w="25400">
            <a:solidFill>
              <a:srgbClr val="73B632"/>
            </a:solidFill>
          </a:ln>
          <a:effectLst/>
        </p:spPr>
        <p:style>
          <a:lnRef idx="1">
            <a:schemeClr val="accent1"/>
          </a:lnRef>
          <a:fillRef idx="3">
            <a:schemeClr val="accent1"/>
          </a:fillRef>
          <a:effectRef idx="2">
            <a:schemeClr val="accent1"/>
          </a:effectRef>
          <a:fontRef idx="minor">
            <a:schemeClr val="lt1"/>
          </a:fontRef>
        </p:style>
        <p:txBody>
          <a:bodyPr rtlCol="0" anchor="b"/>
          <a:lstStyle/>
          <a:p>
            <a:pPr indent="-273050" algn="ctr">
              <a:lnSpc>
                <a:spcPts val="1040"/>
              </a:lnSpc>
              <a:spcBef>
                <a:spcPct val="20000"/>
              </a:spcBef>
              <a:buClr>
                <a:schemeClr val="accent1"/>
              </a:buClr>
              <a:buSzPct val="85000"/>
              <a:buFont typeface="Wingdings 2" pitchFamily="-111" charset="2"/>
              <a:buNone/>
              <a:defRPr/>
            </a:pPr>
            <a:r>
              <a:rPr lang="en-US" sz="1300" dirty="0" smtClean="0">
                <a:solidFill>
                  <a:schemeClr val="tx1"/>
                </a:solidFill>
                <a:latin typeface="ITC Franklin Gothic Std Bk Cd"/>
                <a:cs typeface="ITC Franklin Gothic Std Bk Cd"/>
              </a:rPr>
              <a:t>Socio comercial</a:t>
            </a:r>
          </a:p>
          <a:p>
            <a:pPr indent="-273050" algn="ctr">
              <a:lnSpc>
                <a:spcPts val="1040"/>
              </a:lnSpc>
              <a:spcBef>
                <a:spcPct val="20000"/>
              </a:spcBef>
              <a:buClr>
                <a:schemeClr val="accent1"/>
              </a:buClr>
              <a:buSzPct val="85000"/>
              <a:buFont typeface="Wingdings 2" pitchFamily="-111" charset="2"/>
              <a:buNone/>
              <a:defRPr/>
            </a:pPr>
            <a:r>
              <a:rPr lang="en-US" sz="1300" dirty="0" smtClean="0">
                <a:solidFill>
                  <a:schemeClr val="tx1"/>
                </a:solidFill>
                <a:latin typeface="ITC Franklin Gothic Std Dm Cd"/>
                <a:cs typeface="ITC Franklin Gothic Std Dm Cd"/>
              </a:rPr>
              <a:t>United Parcel Service</a:t>
            </a:r>
          </a:p>
        </p:txBody>
      </p:sp>
      <p:pic>
        <p:nvPicPr>
          <p:cNvPr id="10" name="Picture 4"/>
          <p:cNvPicPr>
            <a:picLocks noChangeArrowheads="1"/>
          </p:cNvPicPr>
          <p:nvPr/>
        </p:nvPicPr>
        <p:blipFill>
          <a:blip r:embed="rId4" cstate="print">
            <a:lum/>
            <a:extLst>
              <a:ext uri="{28A0092B-C50C-407E-A947-70E740481C1C}">
                <a14:useLocalDpi xmlns:a14="http://schemas.microsoft.com/office/drawing/2010/main" val="0"/>
              </a:ext>
            </a:extLst>
          </a:blip>
          <a:srcRect t="3945" r="3003" b="12949"/>
          <a:stretch>
            <a:fillRect/>
          </a:stretch>
        </p:blipFill>
        <p:spPr bwMode="auto">
          <a:xfrm>
            <a:off x="228600" y="3575005"/>
            <a:ext cx="2743200" cy="1828800"/>
          </a:xfrm>
          <a:prstGeom prst="roundRect">
            <a:avLst>
              <a:gd name="adj" fmla="val 3307"/>
            </a:avLst>
          </a:prstGeom>
          <a:ln w="25400">
            <a:solidFill>
              <a:schemeClr val="accent3"/>
            </a:solidFill>
          </a:ln>
          <a:effectLst/>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6389189" y="5214249"/>
            <a:ext cx="2309222" cy="831136"/>
          </a:xfrm>
          <a:prstGeom prst="roundRect">
            <a:avLst>
              <a:gd name="adj" fmla="val 12292"/>
            </a:avLst>
          </a:prstGeom>
          <a:gradFill>
            <a:gsLst>
              <a:gs pos="0">
                <a:srgbClr val="73B632"/>
              </a:gs>
              <a:gs pos="100000">
                <a:srgbClr val="B5D479"/>
              </a:gs>
            </a:gsLst>
          </a:gradFill>
          <a:ln w="25400">
            <a:solidFill>
              <a:srgbClr val="73B632"/>
            </a:solidFill>
          </a:ln>
          <a:effectLst/>
        </p:spPr>
        <p:style>
          <a:lnRef idx="1">
            <a:schemeClr val="accent1"/>
          </a:lnRef>
          <a:fillRef idx="3">
            <a:schemeClr val="accent1"/>
          </a:fillRef>
          <a:effectRef idx="2">
            <a:schemeClr val="accent1"/>
          </a:effectRef>
          <a:fontRef idx="minor">
            <a:schemeClr val="lt1"/>
          </a:fontRef>
        </p:style>
        <p:txBody>
          <a:bodyPr rtlCol="0" anchor="b"/>
          <a:lstStyle/>
          <a:p>
            <a:pPr indent="-273050" algn="ctr">
              <a:lnSpc>
                <a:spcPts val="1040"/>
              </a:lnSpc>
              <a:spcBef>
                <a:spcPct val="20000"/>
              </a:spcBef>
              <a:buClr>
                <a:schemeClr val="accent1"/>
              </a:buClr>
              <a:buSzPct val="85000"/>
              <a:buFont typeface="Wingdings 2" pitchFamily="-111" charset="2"/>
              <a:buNone/>
              <a:defRPr/>
            </a:pPr>
            <a:r>
              <a:rPr lang="en-US" sz="1300" dirty="0" smtClean="0">
                <a:solidFill>
                  <a:schemeClr val="tx1"/>
                </a:solidFill>
                <a:latin typeface="ITC Franklin Gothic Std Bk Cd"/>
                <a:cs typeface="ITC Franklin Gothic Std Bk Cd"/>
              </a:rPr>
              <a:t>Grupo local del vecindario</a:t>
            </a:r>
          </a:p>
          <a:p>
            <a:pPr indent="-273050" algn="ctr">
              <a:lnSpc>
                <a:spcPts val="1040"/>
              </a:lnSpc>
              <a:spcBef>
                <a:spcPct val="20000"/>
              </a:spcBef>
              <a:buClr>
                <a:schemeClr val="accent1"/>
              </a:buClr>
              <a:buSzPct val="85000"/>
              <a:buFont typeface="Wingdings 2" pitchFamily="-111" charset="2"/>
              <a:buNone/>
              <a:defRPr/>
            </a:pPr>
            <a:r>
              <a:rPr lang="en-US" sz="1300" dirty="0" smtClean="0">
                <a:solidFill>
                  <a:schemeClr val="tx1"/>
                </a:solidFill>
                <a:latin typeface="ITC Franklin Gothic Std Dm Cd"/>
                <a:cs typeface="ITC Franklin Gothic Std Dm Cd"/>
              </a:rPr>
              <a:t>Iniciativa concejo comunitario</a:t>
            </a:r>
          </a:p>
        </p:txBody>
      </p:sp>
      <p:pic>
        <p:nvPicPr>
          <p:cNvPr id="12" name="Picture 5"/>
          <p:cNvPicPr>
            <a:picLocks noChangeAspect="1" noChangeArrowheads="1"/>
          </p:cNvPicPr>
          <p:nvPr/>
        </p:nvPicPr>
        <p:blipFill>
          <a:blip r:embed="rId5">
            <a:lum/>
            <a:extLst>
              <a:ext uri="{28A0092B-C50C-407E-A947-70E740481C1C}">
                <a14:useLocalDpi xmlns:a14="http://schemas.microsoft.com/office/drawing/2010/main" val="0"/>
              </a:ext>
            </a:extLst>
          </a:blip>
          <a:srcRect b="10657"/>
          <a:stretch>
            <a:fillRect/>
          </a:stretch>
        </p:blipFill>
        <p:spPr bwMode="auto">
          <a:xfrm>
            <a:off x="6172200" y="3575005"/>
            <a:ext cx="2743200" cy="1828800"/>
          </a:xfrm>
          <a:prstGeom prst="roundRect">
            <a:avLst>
              <a:gd name="adj" fmla="val 3307"/>
            </a:avLst>
          </a:prstGeom>
          <a:ln w="25400">
            <a:solidFill>
              <a:schemeClr val="accent3"/>
            </a:solidFill>
          </a:ln>
          <a:effectLst/>
          <a:extLst>
            <a:ext uri="{909E8E84-426E-40DD-AFC4-6F175D3DCCD1}">
              <a14:hiddenFill xmlns:a14="http://schemas.microsoft.com/office/drawing/2010/main">
                <a:solidFill>
                  <a:srgbClr val="FFFFFF"/>
                </a:solidFill>
              </a14:hiddenFill>
            </a:ext>
          </a:extLst>
        </p:spPr>
      </p:pic>
      <p:pic>
        <p:nvPicPr>
          <p:cNvPr id="14" name="Picture 3"/>
          <p:cNvPicPr>
            <a:picLocks noChangeArrowheads="1"/>
          </p:cNvPicPr>
          <p:nvPr/>
        </p:nvPicPr>
        <p:blipFill>
          <a:blip r:embed="rId6">
            <a:lum/>
            <a:extLst>
              <a:ext uri="{28A0092B-C50C-407E-A947-70E740481C1C}">
                <a14:useLocalDpi xmlns:a14="http://schemas.microsoft.com/office/drawing/2010/main" val="0"/>
              </a:ext>
            </a:extLst>
          </a:blip>
          <a:srcRect t="2318" b="10119"/>
          <a:stretch>
            <a:fillRect/>
          </a:stretch>
        </p:blipFill>
        <p:spPr bwMode="auto">
          <a:xfrm>
            <a:off x="3200400" y="3560015"/>
            <a:ext cx="2743200" cy="1828800"/>
          </a:xfrm>
          <a:prstGeom prst="roundRect">
            <a:avLst>
              <a:gd name="adj" fmla="val 3307"/>
            </a:avLst>
          </a:prstGeom>
          <a:ln w="25400">
            <a:solidFill>
              <a:schemeClr val="accent3"/>
            </a:solidFill>
          </a:ln>
          <a:effectLst/>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3604716" y="902458"/>
            <a:ext cx="1587496" cy="1953152"/>
            <a:chOff x="3778252" y="902458"/>
            <a:chExt cx="1587496" cy="1953152"/>
          </a:xfrm>
        </p:grpSpPr>
        <p:sp>
          <p:nvSpPr>
            <p:cNvPr id="16" name="TextBox 15"/>
            <p:cNvSpPr txBox="1"/>
            <p:nvPr/>
          </p:nvSpPr>
          <p:spPr>
            <a:xfrm>
              <a:off x="3778252" y="902458"/>
              <a:ext cx="1587496" cy="461665"/>
            </a:xfrm>
            <a:prstGeom prst="rect">
              <a:avLst/>
            </a:prstGeom>
            <a:noFill/>
          </p:spPr>
          <p:txBody>
            <a:bodyPr wrap="square" rtlCol="0">
              <a:spAutoFit/>
            </a:bodyPr>
            <a:lstStyle/>
            <a:p>
              <a:pPr algn="ctr"/>
              <a:r>
                <a:rPr lang="en-US" sz="2400" b="1" dirty="0" smtClean="0">
                  <a:latin typeface="Calibri"/>
                  <a:cs typeface="Calibri"/>
                </a:rPr>
                <a:t>Australia</a:t>
              </a:r>
              <a:endParaRPr lang="en-US" sz="2400" b="1" dirty="0">
                <a:latin typeface="Calibri"/>
                <a:cs typeface="Calibri"/>
              </a:endParaRPr>
            </a:p>
          </p:txBody>
        </p:sp>
        <p:sp>
          <p:nvSpPr>
            <p:cNvPr id="17" name="TextBox 16"/>
            <p:cNvSpPr txBox="1"/>
            <p:nvPr/>
          </p:nvSpPr>
          <p:spPr>
            <a:xfrm>
              <a:off x="3778252" y="2393945"/>
              <a:ext cx="1587496" cy="461665"/>
            </a:xfrm>
            <a:prstGeom prst="rect">
              <a:avLst/>
            </a:prstGeom>
            <a:noFill/>
          </p:spPr>
          <p:txBody>
            <a:bodyPr wrap="square" rtlCol="0">
              <a:spAutoFit/>
            </a:bodyPr>
            <a:lstStyle/>
            <a:p>
              <a:pPr algn="ctr"/>
              <a:r>
                <a:rPr lang="en-US" sz="2400" b="1" dirty="0" smtClean="0">
                  <a:latin typeface="Calibri"/>
                  <a:cs typeface="Calibri"/>
                </a:rPr>
                <a:t>Chicago</a:t>
              </a:r>
              <a:endParaRPr lang="en-US" sz="2400" b="1" dirty="0">
                <a:latin typeface="Calibri"/>
                <a:cs typeface="Calibri"/>
              </a:endParaRPr>
            </a:p>
          </p:txBody>
        </p:sp>
        <p:sp>
          <p:nvSpPr>
            <p:cNvPr id="18" name="Left Arrow 17"/>
            <p:cNvSpPr/>
            <p:nvPr/>
          </p:nvSpPr>
          <p:spPr>
            <a:xfrm>
              <a:off x="3924273" y="1915874"/>
              <a:ext cx="1295455" cy="404391"/>
            </a:xfrm>
            <a:prstGeom prst="leftArrow">
              <a:avLst/>
            </a:prstGeom>
            <a:gradFill>
              <a:gsLst>
                <a:gs pos="0">
                  <a:schemeClr val="accent3"/>
                </a:gs>
                <a:gs pos="100000">
                  <a:srgbClr val="B5D479"/>
                </a:gs>
              </a:gsLst>
            </a:gra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Left Arrow 18"/>
            <p:cNvSpPr/>
            <p:nvPr/>
          </p:nvSpPr>
          <p:spPr>
            <a:xfrm rot="10800000">
              <a:off x="3924273" y="1437803"/>
              <a:ext cx="1295455" cy="404391"/>
            </a:xfrm>
            <a:prstGeom prst="leftArrow">
              <a:avLst/>
            </a:prstGeom>
            <a:gradFill>
              <a:gsLst>
                <a:gs pos="0">
                  <a:schemeClr val="accent3"/>
                </a:gs>
                <a:gs pos="100000">
                  <a:srgbClr val="B5D479"/>
                </a:gs>
              </a:gsLst>
            </a:gra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TextBox 19"/>
          <p:cNvSpPr txBox="1"/>
          <p:nvPr/>
        </p:nvSpPr>
        <p:spPr>
          <a:xfrm>
            <a:off x="249454" y="3049552"/>
            <a:ext cx="8345355" cy="570242"/>
          </a:xfrm>
          <a:prstGeom prst="rect">
            <a:avLst/>
          </a:prstGeom>
          <a:noFill/>
        </p:spPr>
        <p:txBody>
          <a:bodyPr wrap="square" rtlCol="0">
            <a:spAutoFit/>
          </a:bodyPr>
          <a:lstStyle/>
          <a:p>
            <a:pPr algn="ctr">
              <a:lnSpc>
                <a:spcPts val="3800"/>
              </a:lnSpc>
            </a:pPr>
            <a:r>
              <a:rPr lang="en-US" sz="2800" dirty="0" err="1" smtClean="0">
                <a:solidFill>
                  <a:schemeClr val="accent3"/>
                </a:solidFill>
                <a:latin typeface="Capitals"/>
                <a:cs typeface="Capitals"/>
              </a:rPr>
              <a:t>Reinauguración del parque Lauderbach</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120" dirty="0">
              <a:solidFill>
                <a:prstClr val="white"/>
              </a:solidFill>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65</a:t>
            </a:fld>
            <a:endParaRPr lang="en-US" sz="1125" dirty="0" smtClean="0">
              <a:solidFill>
                <a:prstClr val="black"/>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300" kern="0" cap="all" spc="100" dirty="0" smtClean="0">
                <a:solidFill>
                  <a:prstClr val="white"/>
                </a:solidFill>
                <a:latin typeface="Berthold City"/>
              </a:rPr>
              <a:t>PDTDE de segunda generación Administración social</a:t>
            </a:r>
            <a:endParaRPr lang="en-US" sz="2300" kern="0" cap="all" spc="100" dirty="0">
              <a:solidFill>
                <a:prstClr val="white"/>
              </a:solidFill>
              <a:latin typeface="Berthold City"/>
            </a:endParaRPr>
          </a:p>
        </p:txBody>
      </p:sp>
      <p:sp>
        <p:nvSpPr>
          <p:cNvPr id="13" name="Rectangle 3"/>
          <p:cNvSpPr txBox="1">
            <a:spLocks noChangeArrowheads="1"/>
          </p:cNvSpPr>
          <p:nvPr/>
        </p:nvSpPr>
        <p:spPr bwMode="auto">
          <a:xfrm>
            <a:off x="583108" y="1485544"/>
            <a:ext cx="7955818" cy="388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dirty="0" smtClean="0">
                <a:solidFill>
                  <a:prstClr val="black"/>
                </a:solidFill>
                <a:latin typeface="Calibri"/>
                <a:ea typeface="ＭＳ Ｐゴシック" pitchFamily="34" charset="-128"/>
              </a:rPr>
              <a:t>La </a:t>
            </a:r>
            <a:r>
              <a:rPr lang="en-US" sz="2800" b="1" u="sng" dirty="0" smtClean="0">
                <a:solidFill>
                  <a:prstClr val="black"/>
                </a:solidFill>
                <a:ea typeface="ＭＳ Ｐゴシック" pitchFamily="34" charset="-128"/>
              </a:rPr>
              <a:t>conectividad</a:t>
            </a:r>
            <a:r>
              <a:rPr lang="en-US" sz="2800" dirty="0" smtClean="0">
                <a:solidFill>
                  <a:prstClr val="black"/>
                </a:solidFill>
                <a:ea typeface="ＭＳ Ｐゴシック" pitchFamily="34" charset="-128"/>
              </a:rPr>
              <a:t>  se refiere a las relaciones externas que una comunidad necesita para abordar cuestiones que no pueden resolverse internamente.</a:t>
            </a:r>
          </a:p>
          <a:p>
            <a:pPr marL="547688" lvl="1" indent="-273050">
              <a:spcBef>
                <a:spcPct val="20000"/>
              </a:spcBef>
              <a:buClr>
                <a:prstClr val="black"/>
              </a:buClr>
              <a:buSzPct val="70000"/>
              <a:buFont typeface="Arial"/>
              <a:buChar char="•"/>
            </a:pPr>
            <a:r>
              <a:rPr lang="en-US" sz="2800" dirty="0" smtClean="0">
                <a:solidFill>
                  <a:prstClr val="black"/>
                </a:solidFill>
                <a:ea typeface="ＭＳ Ｐゴシック" pitchFamily="34" charset="-128"/>
                <a:cs typeface="Calibri"/>
              </a:rPr>
              <a:t>Gobierno local</a:t>
            </a:r>
          </a:p>
          <a:p>
            <a:pPr marL="547688" lvl="1" indent="-273050">
              <a:spcBef>
                <a:spcPct val="20000"/>
              </a:spcBef>
              <a:buClr>
                <a:prstClr val="black"/>
              </a:buClr>
              <a:buSzPct val="70000"/>
              <a:buFont typeface="Arial"/>
              <a:buChar char="•"/>
            </a:pPr>
            <a:r>
              <a:rPr lang="en-US" sz="2800" dirty="0" smtClean="0">
                <a:solidFill>
                  <a:prstClr val="black"/>
                </a:solidFill>
                <a:ea typeface="ＭＳ Ｐゴシック" pitchFamily="34" charset="-128"/>
                <a:cs typeface="Calibri"/>
              </a:rPr>
              <a:t>Dependencias del orden público</a:t>
            </a:r>
          </a:p>
          <a:p>
            <a:pPr marL="547688" lvl="1" indent="-273050">
              <a:spcBef>
                <a:spcPct val="20000"/>
              </a:spcBef>
              <a:buClr>
                <a:prstClr val="black"/>
              </a:buClr>
              <a:buSzPct val="70000"/>
              <a:buFont typeface="Arial"/>
              <a:buChar char="•"/>
            </a:pPr>
            <a:r>
              <a:rPr lang="en-US" sz="2800" dirty="0" smtClean="0">
                <a:solidFill>
                  <a:prstClr val="black"/>
                </a:solidFill>
                <a:ea typeface="ＭＳ Ｐゴシック" pitchFamily="34" charset="-128"/>
                <a:cs typeface="Calibri"/>
              </a:rPr>
              <a:t>Escuelas</a:t>
            </a:r>
          </a:p>
          <a:p>
            <a:pPr marL="547688" lvl="1" indent="-273050">
              <a:spcBef>
                <a:spcPct val="20000"/>
              </a:spcBef>
              <a:buClr>
                <a:prstClr val="black"/>
              </a:buClr>
              <a:buSzPct val="70000"/>
              <a:buFont typeface="Arial"/>
              <a:buChar char="•"/>
            </a:pPr>
            <a:r>
              <a:rPr lang="en-US" sz="2800" dirty="0" smtClean="0">
                <a:solidFill>
                  <a:prstClr val="black"/>
                </a:solidFill>
                <a:ea typeface="ＭＳ Ｐゴシック" pitchFamily="34" charset="-128"/>
                <a:cs typeface="Calibri"/>
              </a:rPr>
              <a:t>Comunidades vecinas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311023" y="4137362"/>
            <a:ext cx="2467192" cy="1401108"/>
          </a:xfrm>
          <a:prstGeom prst="roundRect">
            <a:avLst>
              <a:gd name="adj" fmla="val 4699"/>
            </a:avLst>
          </a:prstGeom>
          <a:gradFill>
            <a:gsLst>
              <a:gs pos="0">
                <a:schemeClr val="accent2"/>
              </a:gs>
              <a:gs pos="100000">
                <a:srgbClr val="A98054"/>
              </a:gs>
            </a:gsLst>
          </a:grad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lnSpc>
                <a:spcPts val="1940"/>
              </a:lnSpc>
              <a:spcBef>
                <a:spcPct val="20000"/>
              </a:spcBef>
              <a:buClr>
                <a:schemeClr val="accent1"/>
              </a:buClr>
              <a:buSzPct val="85000"/>
              <a:buFont typeface="Wingdings 2" pitchFamily="-111" charset="2"/>
              <a:buNone/>
              <a:defRPr/>
            </a:pPr>
            <a:r>
              <a:rPr lang="en-US" sz="2000" dirty="0" smtClean="0">
                <a:solidFill>
                  <a:schemeClr val="bg1"/>
                </a:solidFill>
                <a:latin typeface="ITC Franklin Gothic Std Dm Cd"/>
                <a:cs typeface="ITC Franklin Gothic Std Dm Cd"/>
              </a:rPr>
              <a:t>Departamento de policía de Chula Vista</a:t>
            </a:r>
          </a:p>
          <a:p>
            <a:pPr algn="ctr">
              <a:lnSpc>
                <a:spcPts val="1940"/>
              </a:lnSpc>
              <a:spcBef>
                <a:spcPct val="20000"/>
              </a:spcBef>
              <a:buClr>
                <a:schemeClr val="accent1"/>
              </a:buClr>
              <a:buSzPct val="85000"/>
              <a:buFont typeface="Wingdings 2" pitchFamily="-111" charset="2"/>
              <a:buNone/>
              <a:defRPr/>
            </a:pPr>
            <a:r>
              <a:rPr lang="en-US" sz="2000" dirty="0" err="1" smtClean="0">
                <a:solidFill>
                  <a:schemeClr val="bg1"/>
                </a:solidFill>
                <a:latin typeface="ITC Franklin Gothic Std Bk Cd"/>
                <a:cs typeface="ITC Franklin Gothic Std Bk Cd"/>
              </a:rPr>
              <a:t>Re-inauguración del parque Lauderbach</a:t>
            </a:r>
          </a:p>
        </p:txBody>
      </p:sp>
      <p:sp>
        <p:nvSpPr>
          <p:cNvPr id="26" name="Rounded Rectangle 25"/>
          <p:cNvSpPr/>
          <p:nvPr/>
        </p:nvSpPr>
        <p:spPr>
          <a:xfrm>
            <a:off x="5075597" y="4137362"/>
            <a:ext cx="2952112" cy="1401108"/>
          </a:xfrm>
          <a:prstGeom prst="roundRect">
            <a:avLst>
              <a:gd name="adj" fmla="val 4699"/>
            </a:avLst>
          </a:prstGeom>
          <a:gradFill>
            <a:gsLst>
              <a:gs pos="0">
                <a:schemeClr val="accent2"/>
              </a:gs>
              <a:gs pos="100000">
                <a:srgbClr val="A98054"/>
              </a:gs>
            </a:gsLst>
          </a:grad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lnSpc>
                <a:spcPts val="1940"/>
              </a:lnSpc>
              <a:spcBef>
                <a:spcPct val="20000"/>
              </a:spcBef>
              <a:buClr>
                <a:schemeClr val="accent1"/>
              </a:buClr>
              <a:buSzPct val="85000"/>
              <a:buFont typeface="Wingdings 2" pitchFamily="-111" charset="2"/>
              <a:buNone/>
              <a:defRPr/>
            </a:pPr>
            <a:r>
              <a:rPr lang="en-US" sz="2000" dirty="0" smtClean="0">
                <a:solidFill>
                  <a:schemeClr val="bg1"/>
                </a:solidFill>
                <a:latin typeface="ITC Franklin Gothic Std Dm Cd"/>
                <a:cs typeface="ITC Franklin Gothic Std Dm Cd"/>
              </a:rPr>
              <a:t>Personal del Departamento de Salud Pública</a:t>
            </a:r>
          </a:p>
          <a:p>
            <a:pPr algn="ctr">
              <a:lnSpc>
                <a:spcPts val="1940"/>
              </a:lnSpc>
              <a:spcBef>
                <a:spcPct val="20000"/>
              </a:spcBef>
              <a:buClr>
                <a:schemeClr val="accent1"/>
              </a:buClr>
              <a:buSzPct val="85000"/>
              <a:buFont typeface="Wingdings 2" pitchFamily="-111" charset="2"/>
              <a:buNone/>
              <a:defRPr/>
            </a:pPr>
            <a:r>
              <a:rPr lang="en-US" sz="2000" dirty="0" err="1" smtClean="0">
                <a:solidFill>
                  <a:schemeClr val="bg1"/>
                </a:solidFill>
                <a:latin typeface="ITC Franklin Gothic Std Bk Cd"/>
                <a:cs typeface="ITC Franklin Gothic Std Bk Cd"/>
              </a:rPr>
              <a:t>Evento KaBOOM en el parque Eucalyptus</a:t>
            </a: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120" dirty="0">
              <a:solidFill>
                <a:prstClr val="white"/>
              </a:solidFill>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66</a:t>
            </a:fld>
            <a:endParaRPr lang="en-US" sz="1125" dirty="0" smtClean="0">
              <a:solidFill>
                <a:prstClr val="black"/>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00" dirty="0" smtClean="0">
                <a:solidFill>
                  <a:prstClr val="white"/>
                </a:solidFill>
                <a:latin typeface="Berthold City"/>
              </a:rPr>
              <a:t>  La conectividad</a:t>
            </a:r>
            <a:endParaRPr lang="en-US" sz="2700" kern="0" cap="all" spc="100" dirty="0">
              <a:solidFill>
                <a:prstClr val="white"/>
              </a:solidFill>
              <a:latin typeface="Berthold City"/>
            </a:endParaRPr>
          </a:p>
        </p:txBody>
      </p:sp>
      <p:pic>
        <p:nvPicPr>
          <p:cNvPr id="22" name="Picture 2"/>
          <p:cNvPicPr>
            <a:picLocks noGrp="1" noChangeAspect="1" noChangeArrowheads="1"/>
          </p:cNvPicPr>
          <p:nvPr>
            <p:ph sz="half" idx="4294967295"/>
          </p:nvPr>
        </p:nvPicPr>
        <p:blipFill>
          <a:blip r:embed="rId2">
            <a:lum/>
            <a:extLst>
              <a:ext uri="{28A0092B-C50C-407E-A947-70E740481C1C}">
                <a14:useLocalDpi xmlns:a14="http://schemas.microsoft.com/office/drawing/2010/main" val="0"/>
              </a:ext>
            </a:extLst>
          </a:blip>
          <a:srcRect b="1383"/>
          <a:stretch>
            <a:fillRect/>
          </a:stretch>
        </p:blipFill>
        <p:spPr>
          <a:xfrm>
            <a:off x="4631414" y="1139729"/>
            <a:ext cx="3840479" cy="2829827"/>
          </a:xfrm>
          <a:prstGeom prst="roundRect">
            <a:avLst>
              <a:gd name="adj" fmla="val 2470"/>
            </a:avLst>
          </a:prstGeom>
          <a:ln w="25400">
            <a:solidFill>
              <a:schemeClr val="accent2"/>
            </a:solidFill>
          </a:ln>
          <a:effectLst/>
        </p:spPr>
      </p:pic>
      <p:pic>
        <p:nvPicPr>
          <p:cNvPr id="25" name="Picture 8"/>
          <p:cNvPicPr>
            <a:picLocks noGrp="1" noChangeAspect="1" noChangeArrowheads="1"/>
          </p:cNvPicPr>
          <p:nvPr>
            <p:ph sz="quarter" idx="4294967295"/>
          </p:nvPr>
        </p:nvPicPr>
        <p:blipFill>
          <a:blip r:embed="rId3">
            <a:lum/>
            <a:extLst>
              <a:ext uri="{28A0092B-C50C-407E-A947-70E740481C1C}">
                <a14:useLocalDpi xmlns:a14="http://schemas.microsoft.com/office/drawing/2010/main" val="0"/>
              </a:ext>
            </a:extLst>
          </a:blip>
          <a:srcRect l="5520" b="6890"/>
          <a:stretch>
            <a:fillRect/>
          </a:stretch>
        </p:blipFill>
        <p:spPr>
          <a:xfrm>
            <a:off x="624380" y="1139729"/>
            <a:ext cx="3840479" cy="2829827"/>
          </a:xfrm>
          <a:prstGeom prst="roundRect">
            <a:avLst>
              <a:gd name="adj" fmla="val 2470"/>
            </a:avLst>
          </a:prstGeom>
          <a:ln w="25400">
            <a:solidFill>
              <a:schemeClr val="accent2"/>
            </a:solidFill>
          </a:ln>
          <a:effectLst/>
        </p:spPr>
      </p:pic>
      <p:sp>
        <p:nvSpPr>
          <p:cNvPr id="10" name="TextBox 9"/>
          <p:cNvSpPr txBox="1"/>
          <p:nvPr/>
        </p:nvSpPr>
        <p:spPr>
          <a:xfrm>
            <a:off x="7124189" y="5802327"/>
            <a:ext cx="184666" cy="369332"/>
          </a:xfrm>
          <a:prstGeom prst="rect">
            <a:avLst/>
          </a:prstGeom>
          <a:noFill/>
        </p:spPr>
        <p:txBody>
          <a:bodyPr wrap="none" rtlCol="0">
            <a:spAutoFit/>
          </a:bodyPr>
          <a:lstStyle/>
          <a:p>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120" dirty="0">
              <a:solidFill>
                <a:prstClr val="white"/>
              </a:solidFill>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67</a:t>
            </a:fld>
            <a:endParaRPr lang="en-US" sz="1125" dirty="0" smtClean="0">
              <a:solidFill>
                <a:prstClr val="black"/>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300" kern="0" cap="all" spc="100" dirty="0" smtClean="0">
                <a:solidFill>
                  <a:prstClr val="white"/>
                </a:solidFill>
                <a:latin typeface="Berthold City"/>
              </a:rPr>
              <a:t>PDTDE de segunda generación Administración social</a:t>
            </a:r>
            <a:endParaRPr lang="en-US" sz="2300" kern="0" cap="all" spc="100" dirty="0">
              <a:solidFill>
                <a:prstClr val="white"/>
              </a:solidFill>
              <a:latin typeface="Berthold City"/>
            </a:endParaRPr>
          </a:p>
        </p:txBody>
      </p:sp>
      <p:sp>
        <p:nvSpPr>
          <p:cNvPr id="9" name="Rectangle 3"/>
          <p:cNvSpPr txBox="1">
            <a:spLocks noChangeArrowheads="1"/>
          </p:cNvSpPr>
          <p:nvPr/>
        </p:nvSpPr>
        <p:spPr bwMode="auto">
          <a:xfrm>
            <a:off x="480762" y="1275397"/>
            <a:ext cx="8182477" cy="430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s-US" sz="2400" b="1" u="sng" dirty="0" smtClean="0">
                <a:ea typeface="ＭＳ Ｐゴシック"/>
              </a:rPr>
              <a:t>Cultura</a:t>
            </a:r>
            <a:r>
              <a:rPr lang="en-US" sz="2400" dirty="0" smtClean="0">
                <a:solidFill>
                  <a:prstClr val="black"/>
                </a:solidFill>
                <a:latin typeface="Calibri"/>
                <a:ea typeface="ＭＳ Ｐゴシック" pitchFamily="34" charset="-128"/>
              </a:rPr>
              <a:t> </a:t>
            </a:r>
            <a:r>
              <a:rPr lang="es-US" sz="2400" dirty="0" smtClean="0">
                <a:ea typeface="ＭＳ Ｐゴシック"/>
              </a:rPr>
              <a:t>se refiere a la composición general y a la interacción de una comunidad en base a las similitudes y diferencias de los residentes/usuarios. La “cultura de la comunidad” se puede desarrollar y asentar a través de:</a:t>
            </a:r>
            <a:endParaRPr lang="en-US" sz="2400" dirty="0" smtClean="0">
              <a:solidFill>
                <a:prstClr val="black"/>
              </a:solidFill>
              <a:latin typeface="Calibri"/>
              <a:ea typeface="ＭＳ Ｐゴシック" pitchFamily="34" charset="-128"/>
            </a:endParaRPr>
          </a:p>
          <a:p>
            <a:pPr marL="547688" lvl="1" indent="-273050">
              <a:spcBef>
                <a:spcPts val="1200"/>
              </a:spcBef>
              <a:buClr>
                <a:prstClr val="black"/>
              </a:buClr>
              <a:buSzPct val="70000"/>
              <a:buFont typeface="Arial"/>
              <a:buChar char="•"/>
            </a:pPr>
            <a:r>
              <a:rPr lang="en-US" sz="2400" dirty="0" smtClean="0">
                <a:solidFill>
                  <a:prstClr val="black"/>
                </a:solidFill>
                <a:ea typeface="ＭＳ Ｐゴシック" pitchFamily="34" charset="-128"/>
                <a:cs typeface="Calibri"/>
              </a:rPr>
              <a:t>Festivales</a:t>
            </a:r>
          </a:p>
          <a:p>
            <a:pPr marL="547688" lvl="1" indent="-273050">
              <a:spcBef>
                <a:spcPts val="1200"/>
              </a:spcBef>
              <a:buClr>
                <a:prstClr val="black"/>
              </a:buClr>
              <a:buSzPct val="70000"/>
              <a:buFont typeface="Arial"/>
              <a:buChar char="•"/>
            </a:pPr>
            <a:r>
              <a:rPr lang="en-US" sz="2400" dirty="0" smtClean="0">
                <a:solidFill>
                  <a:prstClr val="black"/>
                </a:solidFill>
                <a:ea typeface="ＭＳ Ｐゴシック" pitchFamily="34" charset="-128"/>
                <a:cs typeface="Calibri"/>
              </a:rPr>
              <a:t>Actividades sociales</a:t>
            </a:r>
          </a:p>
          <a:p>
            <a:pPr marL="547688" lvl="1" indent="-273050">
              <a:spcBef>
                <a:spcPts val="1200"/>
              </a:spcBef>
              <a:buClr>
                <a:prstClr val="black"/>
              </a:buClr>
              <a:buSzPct val="70000"/>
              <a:buFont typeface="Arial"/>
              <a:buChar char="•"/>
            </a:pPr>
            <a:r>
              <a:rPr lang="en-US" sz="2400" dirty="0" smtClean="0">
                <a:solidFill>
                  <a:prstClr val="black"/>
                </a:solidFill>
                <a:ea typeface="ＭＳ Ｐゴシック" pitchFamily="34" charset="-128"/>
                <a:cs typeface="Calibri"/>
              </a:rPr>
              <a:t>Arte comunitario/público</a:t>
            </a:r>
          </a:p>
          <a:p>
            <a:pPr>
              <a:spcBef>
                <a:spcPts val="1200"/>
              </a:spcBef>
            </a:pPr>
            <a:r>
              <a:rPr lang="en-US" sz="2400" dirty="0" smtClean="0">
                <a:solidFill>
                  <a:prstClr val="black"/>
                </a:solidFill>
                <a:ea typeface="ＭＳ Ｐゴシック" pitchFamily="34" charset="-128"/>
              </a:rPr>
              <a:t>Tener una fuerte “cultura de la comunidad” ayuda a que las personas se unan a fin de fortalecer la comunidad y abordar las cuestiones de la misma.</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 y="6184314"/>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120" dirty="0">
              <a:solidFill>
                <a:prstClr val="white"/>
              </a:solidFill>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68</a:t>
            </a:fld>
            <a:endParaRPr lang="en-US" sz="1125" dirty="0" smtClean="0">
              <a:solidFill>
                <a:prstClr val="black"/>
              </a:solidFill>
              <a:latin typeface="Capitals"/>
              <a:cs typeface="Capitals"/>
            </a:endParaRPr>
          </a:p>
        </p:txBody>
      </p:sp>
      <p:sp>
        <p:nvSpPr>
          <p:cNvPr id="11" name="Rounded Rectangle 10"/>
          <p:cNvSpPr/>
          <p:nvPr/>
        </p:nvSpPr>
        <p:spPr>
          <a:xfrm>
            <a:off x="228600" y="216487"/>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r>
              <a:rPr lang="en-US" sz="2700" kern="0" cap="all" spc="100" dirty="0" smtClean="0">
                <a:solidFill>
                  <a:prstClr val="white"/>
                </a:solidFill>
                <a:latin typeface="Berthold City"/>
              </a:rPr>
              <a:t> CULTLURA</a:t>
            </a:r>
            <a:endParaRPr lang="en-US" sz="2700" kern="0" cap="all" spc="100" dirty="0">
              <a:solidFill>
                <a:prstClr val="white"/>
              </a:solidFill>
              <a:latin typeface="Berthold City"/>
            </a:endParaRPr>
          </a:p>
        </p:txBody>
      </p:sp>
      <p:pic>
        <p:nvPicPr>
          <p:cNvPr id="10" name="Picture 3"/>
          <p:cNvPicPr>
            <a:picLocks noGrp="1" noChangeAspect="1" noChangeArrowheads="1"/>
          </p:cNvPicPr>
          <p:nvPr>
            <p:ph sz="half" idx="4294967295"/>
          </p:nvPr>
        </p:nvPicPr>
        <p:blipFill>
          <a:blip r:embed="rId2" cstate="print">
            <a:lum/>
            <a:extLst>
              <a:ext uri="{28A0092B-C50C-407E-A947-70E740481C1C}">
                <a14:useLocalDpi xmlns:a14="http://schemas.microsoft.com/office/drawing/2010/main" val="0"/>
              </a:ext>
            </a:extLst>
          </a:blip>
          <a:stretch>
            <a:fillRect/>
          </a:stretch>
        </p:blipFill>
        <p:spPr>
          <a:xfrm>
            <a:off x="5195642" y="3220693"/>
            <a:ext cx="2850194" cy="2739246"/>
          </a:xfrm>
          <a:prstGeom prst="roundRect">
            <a:avLst>
              <a:gd name="adj" fmla="val 2470"/>
            </a:avLst>
          </a:prstGeom>
          <a:ln w="25400">
            <a:solidFill>
              <a:srgbClr val="791344"/>
            </a:solidFill>
          </a:ln>
          <a:effectLst/>
        </p:spPr>
      </p:pic>
      <p:pic>
        <p:nvPicPr>
          <p:cNvPr id="12" name="Picture 8"/>
          <p:cNvPicPr>
            <a:picLocks noGrp="1" noChangeAspect="1" noChangeArrowheads="1"/>
          </p:cNvPicPr>
          <p:nvPr>
            <p:ph sz="quarter" idx="4294967295"/>
          </p:nvPr>
        </p:nvPicPr>
        <p:blipFill>
          <a:blip r:embed="rId3" cstate="print">
            <a:lum/>
            <a:extLst>
              <a:ext uri="{28A0092B-C50C-407E-A947-70E740481C1C}">
                <a14:useLocalDpi xmlns:a14="http://schemas.microsoft.com/office/drawing/2010/main" val="0"/>
              </a:ext>
            </a:extLst>
          </a:blip>
          <a:srcRect l="5504" t="12863" r="21721"/>
          <a:stretch>
            <a:fillRect/>
          </a:stretch>
        </p:blipFill>
        <p:spPr>
          <a:xfrm>
            <a:off x="5191645" y="882286"/>
            <a:ext cx="2859773" cy="2121920"/>
          </a:xfrm>
          <a:prstGeom prst="roundRect">
            <a:avLst>
              <a:gd name="adj" fmla="val 2470"/>
            </a:avLst>
          </a:prstGeom>
          <a:ln w="25400">
            <a:solidFill>
              <a:srgbClr val="791344"/>
            </a:solidFill>
          </a:ln>
          <a:effectLst/>
        </p:spPr>
      </p:pic>
      <p:pic>
        <p:nvPicPr>
          <p:cNvPr id="13" name="Picture 3"/>
          <p:cNvPicPr>
            <a:picLocks noChangeAspect="1" noChangeArrowheads="1"/>
          </p:cNvPicPr>
          <p:nvPr/>
        </p:nvPicPr>
        <p:blipFill>
          <a:blip r:embed="rId4">
            <a:lum/>
            <a:extLst>
              <a:ext uri="{28A0092B-C50C-407E-A947-70E740481C1C}">
                <a14:useLocalDpi xmlns:a14="http://schemas.microsoft.com/office/drawing/2010/main" val="0"/>
              </a:ext>
            </a:extLst>
          </a:blip>
          <a:stretch>
            <a:fillRect/>
          </a:stretch>
        </p:blipFill>
        <p:spPr bwMode="auto">
          <a:xfrm>
            <a:off x="922050" y="3220693"/>
            <a:ext cx="4029508" cy="2739246"/>
          </a:xfrm>
          <a:prstGeom prst="roundRect">
            <a:avLst>
              <a:gd name="adj" fmla="val 2470"/>
            </a:avLst>
          </a:prstGeom>
          <a:ln w="25400">
            <a:solidFill>
              <a:srgbClr val="791344"/>
            </a:solidFill>
          </a:ln>
          <a:effectLst/>
          <a:extLst/>
        </p:spPr>
      </p:pic>
      <p:sp>
        <p:nvSpPr>
          <p:cNvPr id="14" name="TextBox 13"/>
          <p:cNvSpPr txBox="1"/>
          <p:nvPr/>
        </p:nvSpPr>
        <p:spPr>
          <a:xfrm>
            <a:off x="1126277" y="1412028"/>
            <a:ext cx="1626586" cy="1040285"/>
          </a:xfrm>
          <a:prstGeom prst="rect">
            <a:avLst/>
          </a:prstGeom>
          <a:noFill/>
        </p:spPr>
        <p:txBody>
          <a:bodyPr wrap="square" rtlCol="0">
            <a:spAutoFit/>
          </a:bodyPr>
          <a:lstStyle/>
          <a:p>
            <a:pPr marL="182880" lvl="1" indent="-273050" defTabSz="914400" fontAlgn="base">
              <a:spcBef>
                <a:spcPct val="20000"/>
              </a:spcBef>
              <a:spcAft>
                <a:spcPct val="0"/>
              </a:spcAft>
              <a:buClr>
                <a:schemeClr val="tx1"/>
              </a:buClr>
              <a:buSzPct val="70000"/>
              <a:buFont typeface="Arial"/>
              <a:buChar char="•"/>
            </a:pPr>
            <a:r>
              <a:rPr lang="en-US" sz="2800" dirty="0" smtClean="0">
                <a:ea typeface="ＭＳ Ｐゴシック" pitchFamily="34" charset="-128"/>
                <a:cs typeface="Calibri"/>
              </a:rPr>
              <a:t>Música</a:t>
            </a:r>
          </a:p>
          <a:p>
            <a:pPr marL="182880" lvl="1" indent="-273050" defTabSz="914400" fontAlgn="base">
              <a:spcBef>
                <a:spcPct val="20000"/>
              </a:spcBef>
              <a:spcAft>
                <a:spcPct val="0"/>
              </a:spcAft>
              <a:buClr>
                <a:schemeClr val="tx1"/>
              </a:buClr>
              <a:buSzPct val="70000"/>
              <a:buFont typeface="Arial"/>
              <a:buChar char="•"/>
            </a:pPr>
            <a:r>
              <a:rPr lang="en-US" sz="2800" dirty="0" smtClean="0">
                <a:ea typeface="ＭＳ Ｐゴシック" pitchFamily="34" charset="-128"/>
                <a:cs typeface="Calibri"/>
              </a:rPr>
              <a:t>Comida</a:t>
            </a:r>
          </a:p>
        </p:txBody>
      </p:sp>
      <p:sp>
        <p:nvSpPr>
          <p:cNvPr id="15" name="TextBox 14"/>
          <p:cNvSpPr txBox="1"/>
          <p:nvPr/>
        </p:nvSpPr>
        <p:spPr>
          <a:xfrm>
            <a:off x="2815968" y="1412028"/>
            <a:ext cx="1864866" cy="1040285"/>
          </a:xfrm>
          <a:prstGeom prst="rect">
            <a:avLst/>
          </a:prstGeom>
          <a:noFill/>
        </p:spPr>
        <p:txBody>
          <a:bodyPr wrap="square" rtlCol="0">
            <a:spAutoFit/>
          </a:bodyPr>
          <a:lstStyle/>
          <a:p>
            <a:pPr marL="182880" lvl="1" indent="-273050" defTabSz="914400" fontAlgn="base">
              <a:spcBef>
                <a:spcPct val="20000"/>
              </a:spcBef>
              <a:spcAft>
                <a:spcPct val="0"/>
              </a:spcAft>
              <a:buClr>
                <a:schemeClr val="tx1"/>
              </a:buClr>
              <a:buSzPct val="70000"/>
              <a:buFont typeface="Arial"/>
              <a:buChar char="•"/>
            </a:pPr>
            <a:r>
              <a:rPr lang="en-US" sz="2800" dirty="0" smtClean="0">
                <a:ea typeface="ＭＳ Ｐゴシック" pitchFamily="34" charset="-128"/>
                <a:cs typeface="Calibri"/>
              </a:rPr>
              <a:t>Deportes </a:t>
            </a:r>
          </a:p>
          <a:p>
            <a:pPr marL="182880" lvl="1" indent="-273050" defTabSz="914400" fontAlgn="base">
              <a:spcBef>
                <a:spcPct val="20000"/>
              </a:spcBef>
              <a:spcAft>
                <a:spcPct val="0"/>
              </a:spcAft>
              <a:buClr>
                <a:schemeClr val="tx1"/>
              </a:buClr>
              <a:buSzPct val="70000"/>
              <a:buFont typeface="Arial"/>
              <a:buChar char="•"/>
            </a:pPr>
            <a:r>
              <a:rPr lang="en-US" sz="2800" dirty="0" smtClean="0">
                <a:ea typeface="ＭＳ Ｐゴシック" pitchFamily="34" charset="-128"/>
                <a:cs typeface="Calibri"/>
              </a:rPr>
              <a:t>Eventos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 y="6184314"/>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120" dirty="0">
              <a:solidFill>
                <a:prstClr val="white"/>
              </a:solidFill>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69</a:t>
            </a:fld>
            <a:endParaRPr lang="en-US" sz="1125" dirty="0" smtClean="0">
              <a:solidFill>
                <a:prstClr val="black"/>
              </a:solidFill>
              <a:latin typeface="Capitals"/>
              <a:cs typeface="Capitals"/>
            </a:endParaRPr>
          </a:p>
        </p:txBody>
      </p:sp>
      <p:sp>
        <p:nvSpPr>
          <p:cNvPr id="11" name="Rounded Rectangle 10"/>
          <p:cNvSpPr/>
          <p:nvPr/>
        </p:nvSpPr>
        <p:spPr>
          <a:xfrm>
            <a:off x="228600" y="216487"/>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00" dirty="0" smtClean="0">
                <a:solidFill>
                  <a:prstClr val="white"/>
                </a:solidFill>
                <a:latin typeface="Berthold City"/>
              </a:rPr>
              <a:t>  Programa de arte público de Tampa</a:t>
            </a:r>
            <a:endParaRPr lang="en-US" sz="2700" kern="0" cap="all" spc="100" dirty="0">
              <a:solidFill>
                <a:prstClr val="white"/>
              </a:solidFill>
              <a:latin typeface="Berthold City"/>
            </a:endParaRPr>
          </a:p>
        </p:txBody>
      </p:sp>
      <p:sp>
        <p:nvSpPr>
          <p:cNvPr id="14" name="TextBox 13"/>
          <p:cNvSpPr txBox="1"/>
          <p:nvPr/>
        </p:nvSpPr>
        <p:spPr>
          <a:xfrm>
            <a:off x="575119" y="972721"/>
            <a:ext cx="4113702" cy="4893647"/>
          </a:xfrm>
          <a:prstGeom prst="rect">
            <a:avLst/>
          </a:prstGeom>
          <a:noFill/>
        </p:spPr>
        <p:txBody>
          <a:bodyPr wrap="square" rtlCol="0">
            <a:spAutoFit/>
          </a:bodyPr>
          <a:lstStyle/>
          <a:p>
            <a:pPr>
              <a:spcBef>
                <a:spcPct val="50000"/>
              </a:spcBef>
            </a:pPr>
            <a:r>
              <a:rPr lang="es-US" sz="2400" b="1" u="sng" dirty="0" smtClean="0">
                <a:latin typeface="Tahoma" pitchFamily="34" charset="0"/>
              </a:rPr>
              <a:t>Fondo para arte público</a:t>
            </a:r>
          </a:p>
          <a:p>
            <a:pPr>
              <a:spcBef>
                <a:spcPct val="50000"/>
              </a:spcBef>
            </a:pPr>
            <a:r>
              <a:rPr lang="es-US" sz="2400" dirty="0" smtClean="0">
                <a:latin typeface="Calibri"/>
                <a:cs typeface="Calibri"/>
              </a:rPr>
              <a:t>El 1% del costo de construcción de un edificio municipal se utiliza para el arte público, pero no debe exceder la suma de $200,000 dólares.</a:t>
            </a:r>
          </a:p>
          <a:p>
            <a:pPr>
              <a:spcBef>
                <a:spcPct val="50000"/>
              </a:spcBef>
            </a:pPr>
            <a:r>
              <a:rPr lang="es-US" sz="2400" dirty="0" smtClean="0">
                <a:latin typeface="Calibri"/>
                <a:cs typeface="Calibri"/>
              </a:rPr>
              <a:t>Cualquier desarrollo privado sobre una estructura comercial es </a:t>
            </a:r>
            <a:r>
              <a:rPr lang="es-US" sz="2400" u="sng" dirty="0" smtClean="0">
                <a:latin typeface="Calibri"/>
                <a:cs typeface="Calibri"/>
              </a:rPr>
              <a:t>alentado</a:t>
            </a:r>
            <a:r>
              <a:rPr lang="es-US" sz="2400" dirty="0" smtClean="0">
                <a:latin typeface="Calibri"/>
                <a:cs typeface="Calibri"/>
              </a:rPr>
              <a:t> a asignar un 1% de los costos de construcción o reconstrucción hasta, pero sin limitarse a $200,000 dólares.</a:t>
            </a:r>
          </a:p>
        </p:txBody>
      </p:sp>
      <p:grpSp>
        <p:nvGrpSpPr>
          <p:cNvPr id="9" name="Group 8"/>
          <p:cNvGrpSpPr/>
          <p:nvPr/>
        </p:nvGrpSpPr>
        <p:grpSpPr>
          <a:xfrm>
            <a:off x="5130029" y="884710"/>
            <a:ext cx="3204556" cy="5069668"/>
            <a:chOff x="5130029" y="954126"/>
            <a:chExt cx="3204556" cy="5069668"/>
          </a:xfrm>
        </p:grpSpPr>
        <p:sp>
          <p:nvSpPr>
            <p:cNvPr id="17" name="Rounded Rectangle 16"/>
            <p:cNvSpPr/>
            <p:nvPr/>
          </p:nvSpPr>
          <p:spPr>
            <a:xfrm>
              <a:off x="5577696" y="5603427"/>
              <a:ext cx="2309222" cy="420367"/>
            </a:xfrm>
            <a:prstGeom prst="roundRect">
              <a:avLst>
                <a:gd name="adj" fmla="val 12292"/>
              </a:avLst>
            </a:prstGeom>
            <a:gradFill flip="none" rotWithShape="1">
              <a:gsLst>
                <a:gs pos="0">
                  <a:srgbClr val="DEAB43"/>
                </a:gs>
                <a:gs pos="100000">
                  <a:srgbClr val="FCE78C"/>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b"/>
            <a:lstStyle/>
            <a:p>
              <a:pPr indent="-273050" algn="ctr">
                <a:lnSpc>
                  <a:spcPts val="1040"/>
                </a:lnSpc>
                <a:spcBef>
                  <a:spcPct val="20000"/>
                </a:spcBef>
                <a:buClr>
                  <a:schemeClr val="accent1"/>
                </a:buClr>
                <a:buSzPct val="85000"/>
                <a:buFont typeface="Wingdings 2" pitchFamily="-111" charset="2"/>
                <a:buNone/>
                <a:defRPr/>
              </a:pPr>
              <a:r>
                <a:rPr lang="en-US" sz="1300" dirty="0" smtClean="0">
                  <a:solidFill>
                    <a:schemeClr val="tx1"/>
                  </a:solidFill>
                  <a:latin typeface="ITC Franklin Gothic Std Dm Cd"/>
                  <a:cs typeface="ITC Franklin Gothic Std Dm Cd"/>
                </a:rPr>
                <a:t>Chula Vista, San Diego County</a:t>
              </a:r>
            </a:p>
          </p:txBody>
        </p:sp>
        <p:pic>
          <p:nvPicPr>
            <p:cNvPr id="16" name="Picture 3"/>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5130029" y="954126"/>
              <a:ext cx="3204556" cy="4596938"/>
            </a:xfrm>
            <a:prstGeom prst="roundRect">
              <a:avLst>
                <a:gd name="adj" fmla="val 2470"/>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kern="0" cap="all" spc="100" dirty="0" smtClean="0">
                <a:solidFill>
                  <a:prstClr val="white"/>
                </a:solidFill>
                <a:latin typeface="Berthold City Bold"/>
                <a:cs typeface="Berthold City Bold"/>
              </a:rPr>
              <a:t>¿</a:t>
            </a:r>
            <a:r>
              <a:rPr lang="en-US" kern="0" cap="all" spc="100" dirty="0" err="1" smtClean="0">
                <a:solidFill>
                  <a:prstClr val="white"/>
                </a:solidFill>
                <a:latin typeface="Berthold City Bold"/>
                <a:cs typeface="Berthold City Bold"/>
              </a:rPr>
              <a:t>Por</a:t>
            </a:r>
            <a:r>
              <a:rPr lang="en-US" kern="0" cap="all" spc="100" dirty="0" smtClean="0">
                <a:solidFill>
                  <a:prstClr val="white"/>
                </a:solidFill>
                <a:latin typeface="Berthold City Bold"/>
                <a:cs typeface="Berthold City Bold"/>
              </a:rPr>
              <a:t> </a:t>
            </a:r>
            <a:r>
              <a:rPr lang="en-US" kern="0" cap="all" spc="100" dirty="0" err="1" smtClean="0">
                <a:solidFill>
                  <a:prstClr val="white"/>
                </a:solidFill>
                <a:latin typeface="Berthold City Bold"/>
                <a:cs typeface="Berthold City Bold"/>
              </a:rPr>
              <a:t>qué</a:t>
            </a:r>
            <a:r>
              <a:rPr lang="en-US" kern="0" cap="all" spc="100" dirty="0" smtClean="0">
                <a:solidFill>
                  <a:prstClr val="white"/>
                </a:solidFill>
                <a:latin typeface="Berthold City Bold"/>
                <a:cs typeface="Berthold City Bold"/>
              </a:rPr>
              <a:t> </a:t>
            </a:r>
            <a:r>
              <a:rPr lang="en-US" kern="0" cap="all" spc="100" dirty="0" err="1" smtClean="0">
                <a:solidFill>
                  <a:prstClr val="white"/>
                </a:solidFill>
                <a:latin typeface="Berthold City Bold"/>
                <a:cs typeface="Berthold City Bold"/>
              </a:rPr>
              <a:t>nos</a:t>
            </a:r>
            <a:r>
              <a:rPr lang="en-US" kern="0" cap="all" spc="100" dirty="0" smtClean="0">
                <a:solidFill>
                  <a:prstClr val="white"/>
                </a:solidFill>
                <a:latin typeface="Berthold City Bold"/>
                <a:cs typeface="Berthold City Bold"/>
              </a:rPr>
              <a:t> </a:t>
            </a:r>
            <a:r>
              <a:rPr lang="en-US" kern="0" cap="all" spc="100" dirty="0" err="1" smtClean="0">
                <a:solidFill>
                  <a:prstClr val="white"/>
                </a:solidFill>
                <a:latin typeface="Berthold City Bold"/>
                <a:cs typeface="Berthold City Bold"/>
              </a:rPr>
              <a:t>preocupamos</a:t>
            </a:r>
            <a:r>
              <a:rPr lang="en-US" kern="0" cap="all" spc="100" dirty="0" smtClean="0">
                <a:solidFill>
                  <a:prstClr val="white"/>
                </a:solidFill>
                <a:latin typeface="Berthold City Bold"/>
                <a:cs typeface="Berthold City Bold"/>
              </a:rPr>
              <a:t> </a:t>
            </a:r>
            <a:r>
              <a:rPr lang="en-US" kern="0" cap="all" spc="100" dirty="0" err="1" smtClean="0">
                <a:solidFill>
                  <a:prstClr val="white"/>
                </a:solidFill>
                <a:latin typeface="Berthold City Bold"/>
                <a:cs typeface="Berthold City Bold"/>
              </a:rPr>
              <a:t>por</a:t>
            </a:r>
            <a:r>
              <a:rPr lang="en-US" kern="0" cap="all" spc="100" dirty="0" smtClean="0">
                <a:solidFill>
                  <a:prstClr val="white"/>
                </a:solidFill>
                <a:latin typeface="Berthold City Bold"/>
                <a:cs typeface="Berthold City Bold"/>
              </a:rPr>
              <a:t> la </a:t>
            </a:r>
            <a:r>
              <a:rPr lang="en-US" kern="0" cap="all" spc="100" dirty="0" err="1" smtClean="0">
                <a:solidFill>
                  <a:prstClr val="white"/>
                </a:solidFill>
                <a:latin typeface="Berthold City Bold"/>
                <a:cs typeface="Berthold City Bold"/>
              </a:rPr>
              <a:t>seguridad</a:t>
            </a:r>
            <a:r>
              <a:rPr lang="en-US" kern="0" cap="all" spc="100" dirty="0" smtClean="0">
                <a:solidFill>
                  <a:prstClr val="white"/>
                </a:solidFill>
                <a:latin typeface="Berthold City Bold"/>
                <a:cs typeface="Berthold City Bold"/>
              </a:rPr>
              <a:t> de los </a:t>
            </a:r>
            <a:r>
              <a:rPr lang="en-US" kern="0" cap="all" spc="100" dirty="0" err="1" smtClean="0">
                <a:solidFill>
                  <a:prstClr val="white"/>
                </a:solidFill>
                <a:latin typeface="Berthold City Bold"/>
                <a:cs typeface="Berthold City Bold"/>
              </a:rPr>
              <a:t>peatones</a:t>
            </a:r>
            <a:r>
              <a:rPr lang="en-US" kern="0" cap="all" spc="100" dirty="0" smtClean="0">
                <a:solidFill>
                  <a:prstClr val="white"/>
                </a:solidFill>
                <a:latin typeface="Berthold City Bold"/>
                <a:cs typeface="Berthold City Bold"/>
              </a:rPr>
              <a:t>? </a:t>
            </a:r>
            <a:endParaRPr lang="en-US" kern="0" cap="all" spc="100" dirty="0">
              <a:solidFill>
                <a:prstClr val="white"/>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531352" y="6254496"/>
            <a:ext cx="301752"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smtClean="0">
                <a:ln>
                  <a:noFill/>
                </a:ln>
                <a:solidFill>
                  <a:schemeClr val="tx1"/>
                </a:solidFill>
                <a:effectLst/>
                <a:uLnTx/>
                <a:uFillTx/>
                <a:latin typeface="Capitals"/>
                <a:ea typeface="+mn-ea"/>
                <a:cs typeface="Capitals"/>
              </a:rPr>
              <a:t>7</a:t>
            </a:r>
            <a:endParaRPr kumimoji="0" lang="en-US" sz="1125" b="0" i="0" u="none" strike="noStrike" kern="1200" cap="none" spc="0" normalizeH="0" baseline="0" noProof="0" dirty="0">
              <a:ln>
                <a:noFill/>
              </a:ln>
              <a:solidFill>
                <a:schemeClr val="tx1"/>
              </a:solidFill>
              <a:effectLst/>
              <a:uLnTx/>
              <a:uFillTx/>
              <a:latin typeface="Capitals"/>
              <a:ea typeface="+mn-ea"/>
              <a:cs typeface="Capitals"/>
            </a:endParaRPr>
          </a:p>
        </p:txBody>
      </p:sp>
      <p:sp>
        <p:nvSpPr>
          <p:cNvPr id="12" name="TextBox 11"/>
          <p:cNvSpPr txBox="1"/>
          <p:nvPr/>
        </p:nvSpPr>
        <p:spPr>
          <a:xfrm>
            <a:off x="486834" y="804445"/>
            <a:ext cx="8170333" cy="601447"/>
          </a:xfrm>
          <a:prstGeom prst="rect">
            <a:avLst/>
          </a:prstGeom>
          <a:noFill/>
        </p:spPr>
        <p:txBody>
          <a:bodyPr wrap="square" rtlCol="0">
            <a:spAutoFit/>
          </a:bodyPr>
          <a:lstStyle/>
          <a:p>
            <a:pPr marL="457200" indent="-457200" algn="ctr">
              <a:lnSpc>
                <a:spcPts val="3920"/>
              </a:lnSpc>
            </a:pPr>
            <a:r>
              <a:rPr lang="en-US" sz="3600" smtClean="0">
                <a:solidFill>
                  <a:srgbClr val="791344"/>
                </a:solidFill>
                <a:latin typeface="Capitals"/>
                <a:cs typeface="Capitals"/>
              </a:rPr>
              <a:t>Por la comunidad</a:t>
            </a:r>
          </a:p>
        </p:txBody>
      </p:sp>
      <p:sp>
        <p:nvSpPr>
          <p:cNvPr id="16" name="TextBox 15"/>
          <p:cNvSpPr txBox="1"/>
          <p:nvPr/>
        </p:nvSpPr>
        <p:spPr>
          <a:xfrm>
            <a:off x="5445125" y="1031875"/>
            <a:ext cx="184666" cy="369332"/>
          </a:xfrm>
          <a:prstGeom prst="rect">
            <a:avLst/>
          </a:prstGeom>
          <a:noFill/>
        </p:spPr>
        <p:txBody>
          <a:bodyPr wrap="none" rtlCol="0">
            <a:spAutoFit/>
          </a:bodyPr>
          <a:lstStyle/>
          <a:p>
            <a:endParaRPr lang="en-US"/>
          </a:p>
        </p:txBody>
      </p:sp>
      <p:sp>
        <p:nvSpPr>
          <p:cNvPr id="10" name="TextBox 9"/>
          <p:cNvSpPr txBox="1"/>
          <p:nvPr/>
        </p:nvSpPr>
        <p:spPr>
          <a:xfrm>
            <a:off x="268891" y="1841105"/>
            <a:ext cx="3349624" cy="3821131"/>
          </a:xfrm>
          <a:prstGeom prst="rect">
            <a:avLst/>
          </a:prstGeom>
          <a:noFill/>
        </p:spPr>
        <p:txBody>
          <a:bodyPr wrap="square" rtlCol="0">
            <a:spAutoFit/>
          </a:bodyPr>
          <a:lstStyle/>
          <a:p>
            <a:pPr marL="365760" lvl="1" indent="-365760">
              <a:lnSpc>
                <a:spcPts val="2900"/>
              </a:lnSpc>
              <a:buClr>
                <a:schemeClr val="tx1"/>
              </a:buClr>
              <a:buFont typeface="Arial"/>
              <a:buChar char="•"/>
              <a:defRPr/>
            </a:pPr>
            <a:r>
              <a:rPr lang="en-US" sz="2800" smtClean="0">
                <a:ea typeface="ＭＳ Ｐゴシック" pitchFamily="34" charset="-128"/>
              </a:rPr>
              <a:t>Caminar por el vecindario fomenta el sentido de comunidad</a:t>
            </a:r>
          </a:p>
          <a:p>
            <a:pPr marL="365760" lvl="1" indent="-365760">
              <a:lnSpc>
                <a:spcPts val="2900"/>
              </a:lnSpc>
              <a:buClr>
                <a:schemeClr val="tx1"/>
              </a:buClr>
              <a:buFont typeface="Arial"/>
              <a:buChar char="•"/>
              <a:defRPr/>
            </a:pPr>
            <a:endParaRPr lang="en-US" sz="2800" smtClean="0">
              <a:ea typeface="ＭＳ Ｐゴシック" pitchFamily="34" charset="-128"/>
            </a:endParaRPr>
          </a:p>
          <a:p>
            <a:pPr marL="365760" lvl="1" indent="-365760">
              <a:lnSpc>
                <a:spcPts val="2900"/>
              </a:lnSpc>
              <a:buClr>
                <a:schemeClr val="tx1"/>
              </a:buClr>
              <a:buFont typeface="Arial"/>
              <a:buChar char="•"/>
              <a:defRPr/>
            </a:pPr>
            <a:r>
              <a:rPr lang="en-US" sz="2800" smtClean="0">
                <a:ea typeface="ＭＳ Ｐゴシック" pitchFamily="34" charset="-128"/>
              </a:rPr>
              <a:t>Los caminantes interactúan con sus vecinos y esto ayuda a fomentar el apoyo social</a:t>
            </a:r>
          </a:p>
        </p:txBody>
      </p:sp>
      <p:pic>
        <p:nvPicPr>
          <p:cNvPr id="11" name="Picture 4" descr="Claremont-Village-22"/>
          <p:cNvPicPr>
            <a:picLocks noChangeAspect="1" noChangeArrowheads="1"/>
          </p:cNvPicPr>
          <p:nvPr/>
        </p:nvPicPr>
        <p:blipFill>
          <a:blip r:embed="rId2">
            <a:lum/>
            <a:extLst>
              <a:ext uri="{28A0092B-C50C-407E-A947-70E740481C1C}">
                <a14:useLocalDpi xmlns:a14="http://schemas.microsoft.com/office/drawing/2010/main" val="0"/>
              </a:ext>
            </a:extLst>
          </a:blip>
          <a:srcRect l="15686"/>
          <a:stretch>
            <a:fillRect/>
          </a:stretch>
        </p:blipFill>
        <p:spPr bwMode="auto">
          <a:xfrm>
            <a:off x="3805699" y="1808570"/>
            <a:ext cx="4916487" cy="3886200"/>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 y="6184314"/>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120" dirty="0">
              <a:solidFill>
                <a:prstClr val="white"/>
              </a:solidFill>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70</a:t>
            </a:fld>
            <a:endParaRPr lang="en-US" sz="1125" dirty="0" smtClean="0">
              <a:solidFill>
                <a:prstClr val="black"/>
              </a:solidFill>
              <a:latin typeface="Capitals"/>
              <a:cs typeface="Capitals"/>
            </a:endParaRPr>
          </a:p>
        </p:txBody>
      </p:sp>
      <p:sp>
        <p:nvSpPr>
          <p:cNvPr id="11" name="Rounded Rectangle 10"/>
          <p:cNvSpPr/>
          <p:nvPr/>
        </p:nvSpPr>
        <p:spPr>
          <a:xfrm>
            <a:off x="228600" y="216487"/>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90" kern="0" cap="all" spc="100" dirty="0" smtClean="0">
                <a:solidFill>
                  <a:prstClr val="white"/>
                </a:solidFill>
                <a:latin typeface="Berthold City"/>
              </a:rPr>
              <a:t>Herramientas de evaluación y redacción de informes de la PDTDE</a:t>
            </a:r>
            <a:endParaRPr lang="en-US" sz="1790" kern="0" cap="all" spc="100" dirty="0">
              <a:solidFill>
                <a:prstClr val="white"/>
              </a:solidFill>
              <a:latin typeface="Berthold City"/>
            </a:endParaRPr>
          </a:p>
        </p:txBody>
      </p:sp>
      <p:sp>
        <p:nvSpPr>
          <p:cNvPr id="14" name="TextBox 13"/>
          <p:cNvSpPr txBox="1"/>
          <p:nvPr/>
        </p:nvSpPr>
        <p:spPr>
          <a:xfrm>
            <a:off x="309271" y="1443841"/>
            <a:ext cx="4756379" cy="3970318"/>
          </a:xfrm>
          <a:prstGeom prst="rect">
            <a:avLst/>
          </a:prstGeom>
          <a:noFill/>
        </p:spPr>
        <p:txBody>
          <a:bodyPr wrap="square" rtlCol="0">
            <a:spAutoFit/>
          </a:bodyPr>
          <a:lstStyle/>
          <a:p>
            <a:pPr marL="274320" lvl="1" indent="-273050" defTabSz="914400" fontAlgn="base">
              <a:spcBef>
                <a:spcPct val="20000"/>
              </a:spcBef>
              <a:spcAft>
                <a:spcPct val="0"/>
              </a:spcAft>
              <a:buClr>
                <a:schemeClr val="tx1"/>
              </a:buClr>
              <a:buSzPct val="70000"/>
              <a:buFont typeface="Arial"/>
              <a:buChar char="•"/>
            </a:pPr>
            <a:r>
              <a:rPr lang="en-US" sz="2800" dirty="0" smtClean="0">
                <a:ea typeface="ＭＳ Ｐゴシック" pitchFamily="34" charset="-128"/>
                <a:cs typeface="Calibri"/>
              </a:rPr>
              <a:t>Lista de verificación de inspección de la seguridad</a:t>
            </a:r>
          </a:p>
          <a:p>
            <a:pPr marL="274320" lvl="1" indent="-273050" defTabSz="914400" fontAlgn="base">
              <a:spcBef>
                <a:spcPct val="20000"/>
              </a:spcBef>
              <a:spcAft>
                <a:spcPct val="0"/>
              </a:spcAft>
              <a:buClr>
                <a:schemeClr val="tx1"/>
              </a:buClr>
              <a:buSzPct val="70000"/>
              <a:buFont typeface="Arial"/>
              <a:buChar char="•"/>
            </a:pPr>
            <a:r>
              <a:rPr lang="en-US" sz="2800" dirty="0" smtClean="0">
                <a:ea typeface="ＭＳ Ｐゴシック" pitchFamily="34" charset="-128"/>
                <a:cs typeface="Calibri"/>
              </a:rPr>
              <a:t>Datos de análisis de delitos</a:t>
            </a:r>
          </a:p>
          <a:p>
            <a:pPr marL="274320" lvl="1" indent="-273050" defTabSz="914400" fontAlgn="base">
              <a:spcBef>
                <a:spcPct val="20000"/>
              </a:spcBef>
              <a:spcAft>
                <a:spcPct val="0"/>
              </a:spcAft>
              <a:buClr>
                <a:schemeClr val="tx1"/>
              </a:buClr>
              <a:buSzPct val="70000"/>
              <a:buFont typeface="Arial"/>
              <a:buChar char="•"/>
            </a:pPr>
            <a:r>
              <a:rPr lang="en-US" sz="2800" dirty="0" smtClean="0">
                <a:ea typeface="ＭＳ Ｐゴシック" pitchFamily="34" charset="-128"/>
                <a:cs typeface="Calibri"/>
              </a:rPr>
              <a:t>Demografía</a:t>
            </a:r>
          </a:p>
          <a:p>
            <a:pPr marL="274320" lvl="1" indent="-273050" defTabSz="914400" fontAlgn="base">
              <a:spcBef>
                <a:spcPct val="20000"/>
              </a:spcBef>
              <a:spcAft>
                <a:spcPct val="0"/>
              </a:spcAft>
              <a:buClr>
                <a:schemeClr val="tx1"/>
              </a:buClr>
              <a:buSzPct val="70000"/>
              <a:buFont typeface="Arial"/>
              <a:buChar char="•"/>
            </a:pPr>
            <a:r>
              <a:rPr lang="en-US" sz="2800" dirty="0" smtClean="0">
                <a:ea typeface="ＭＳ Ｐゴシック" pitchFamily="34" charset="-128"/>
                <a:cs typeface="Calibri"/>
              </a:rPr>
              <a:t>Patrones de uso del suelo</a:t>
            </a:r>
          </a:p>
          <a:p>
            <a:pPr marL="274320" lvl="1" indent="-273050" defTabSz="914400" fontAlgn="base">
              <a:spcBef>
                <a:spcPct val="20000"/>
              </a:spcBef>
              <a:spcAft>
                <a:spcPct val="0"/>
              </a:spcAft>
              <a:buClr>
                <a:schemeClr val="tx1"/>
              </a:buClr>
              <a:buSzPct val="70000"/>
              <a:buFont typeface="Arial"/>
              <a:buChar char="•"/>
            </a:pPr>
            <a:r>
              <a:rPr lang="en-US" sz="2800" dirty="0" smtClean="0">
                <a:ea typeface="ＭＳ Ｐゴシック" pitchFamily="34" charset="-128"/>
                <a:cs typeface="Calibri"/>
              </a:rPr>
              <a:t>Observaciones generales</a:t>
            </a:r>
          </a:p>
          <a:p>
            <a:pPr marL="274320" lvl="1" indent="-273050" defTabSz="914400" fontAlgn="base">
              <a:spcBef>
                <a:spcPct val="20000"/>
              </a:spcBef>
              <a:spcAft>
                <a:spcPct val="0"/>
              </a:spcAft>
              <a:buClr>
                <a:schemeClr val="tx1"/>
              </a:buClr>
              <a:buSzPct val="70000"/>
              <a:buFont typeface="Arial"/>
              <a:buChar char="•"/>
            </a:pPr>
            <a:r>
              <a:rPr lang="en-US" sz="2800" dirty="0" smtClean="0">
                <a:ea typeface="ＭＳ Ｐゴシック" pitchFamily="34" charset="-128"/>
                <a:cs typeface="Calibri"/>
              </a:rPr>
              <a:t>Entrevistas a residentes o usuarios</a:t>
            </a:r>
          </a:p>
        </p:txBody>
      </p:sp>
      <p:pic>
        <p:nvPicPr>
          <p:cNvPr id="15" name="Picture 14" descr="3d Active_Neighborhood_Checklist (1)_Page_1.tiff"/>
          <p:cNvPicPr>
            <a:picLocks noChangeAspect="1"/>
          </p:cNvPicPr>
          <p:nvPr/>
        </p:nvPicPr>
        <p:blipFill>
          <a:blip r:embed="rId2">
            <a:lum bright="4000"/>
          </a:blip>
          <a:stretch>
            <a:fillRect/>
          </a:stretch>
        </p:blipFill>
        <p:spPr>
          <a:xfrm>
            <a:off x="5050624" y="986053"/>
            <a:ext cx="3775464" cy="4885894"/>
          </a:xfrm>
          <a:prstGeom prst="rect">
            <a:avLst/>
          </a:prstGeom>
        </p:spPr>
      </p:pic>
      <p:pic>
        <p:nvPicPr>
          <p:cNvPr id="1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189" y="5107591"/>
            <a:ext cx="8826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 y="6184314"/>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120" dirty="0">
              <a:solidFill>
                <a:prstClr val="white"/>
              </a:solidFill>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71</a:t>
            </a:fld>
            <a:endParaRPr lang="en-US" sz="1125" dirty="0" smtClean="0">
              <a:solidFill>
                <a:prstClr val="black"/>
              </a:solidFill>
              <a:latin typeface="Capitals"/>
              <a:cs typeface="Capitals"/>
            </a:endParaRPr>
          </a:p>
        </p:txBody>
      </p:sp>
      <p:sp>
        <p:nvSpPr>
          <p:cNvPr id="27" name="Rounded Rectangle 26"/>
          <p:cNvSpPr/>
          <p:nvPr/>
        </p:nvSpPr>
        <p:spPr>
          <a:xfrm>
            <a:off x="228600" y="216487"/>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kern="0" cap="all" spc="100" dirty="0" smtClean="0">
                <a:solidFill>
                  <a:prstClr val="white"/>
                </a:solidFill>
                <a:latin typeface="Berthold City"/>
              </a:rPr>
              <a:t>Pasos para la prevención comunitaria de los delitos</a:t>
            </a:r>
            <a:endParaRPr lang="en-US" sz="2300" kern="0" cap="all" spc="100" dirty="0">
              <a:solidFill>
                <a:prstClr val="white"/>
              </a:solidFill>
              <a:latin typeface="Berthold City"/>
            </a:endParaRPr>
          </a:p>
        </p:txBody>
      </p:sp>
      <p:sp>
        <p:nvSpPr>
          <p:cNvPr id="28" name="Rounded Rectangle 27"/>
          <p:cNvSpPr/>
          <p:nvPr/>
        </p:nvSpPr>
        <p:spPr>
          <a:xfrm>
            <a:off x="244524" y="840257"/>
            <a:ext cx="8637877" cy="491540"/>
          </a:xfrm>
          <a:prstGeom prst="roundRect">
            <a:avLst/>
          </a:prstGeom>
          <a:gradFill flip="none" rotWithShape="1">
            <a:gsLst>
              <a:gs pos="0">
                <a:schemeClr val="accent2"/>
              </a:gs>
              <a:gs pos="100000">
                <a:srgbClr val="A98054"/>
              </a:gs>
            </a:gsLst>
            <a:lin ang="16200000" scaled="0"/>
            <a:tileRect/>
          </a:grad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82880" lvl="0" indent="-457200"/>
            <a:r>
              <a:rPr lang="en-US" sz="1300" dirty="0" smtClean="0">
                <a:latin typeface="ITC Franklin Gothic Std Bk Cd"/>
                <a:cs typeface="ITC Franklin Gothic Std Bk Cd"/>
              </a:rPr>
              <a:t>1. Realizar una serie de reuniones con residentes y organizaciones para identificar y seleccionar los sitios problemáticos de la comunidad.</a:t>
            </a:r>
          </a:p>
        </p:txBody>
      </p:sp>
      <p:sp>
        <p:nvSpPr>
          <p:cNvPr id="29" name="Rounded Rectangle 28"/>
          <p:cNvSpPr/>
          <p:nvPr/>
        </p:nvSpPr>
        <p:spPr>
          <a:xfrm>
            <a:off x="244524" y="5172276"/>
            <a:ext cx="8637877" cy="845465"/>
          </a:xfrm>
          <a:prstGeom prst="roundRect">
            <a:avLst>
              <a:gd name="adj" fmla="val 12840"/>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82880" lvl="0" indent="-457200"/>
            <a:r>
              <a:rPr lang="en-US" sz="1300" dirty="0" smtClean="0">
                <a:solidFill>
                  <a:schemeClr val="tx1"/>
                </a:solidFill>
                <a:latin typeface="ITC Franklin Gothic Std Bk Cd"/>
                <a:cs typeface="ITC Franklin Gothic Std Bk Cd"/>
              </a:rPr>
              <a:t>6. El equipo de facilitación del proyecto realizará una presentación PowerPoint y un informe para divulgar que claramente esbocen las inquietudes de la comunidad y las soluciones recomendadas para reducir los problemas de seguridad en las zonas objetivo. La presentación PowerPoint y el informe final se compartirán con las juntas de políticas y los legisladores.</a:t>
            </a:r>
          </a:p>
        </p:txBody>
      </p:sp>
      <p:sp>
        <p:nvSpPr>
          <p:cNvPr id="30" name="Rounded Rectangle 29"/>
          <p:cNvSpPr/>
          <p:nvPr/>
        </p:nvSpPr>
        <p:spPr>
          <a:xfrm>
            <a:off x="244524" y="2277506"/>
            <a:ext cx="8637877" cy="562340"/>
          </a:xfrm>
          <a:prstGeom prst="roundRect">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82880" lvl="0" indent="-457200"/>
            <a:r>
              <a:rPr lang="en-US" sz="1300" dirty="0" smtClean="0">
                <a:solidFill>
                  <a:schemeClr val="tx1"/>
                </a:solidFill>
                <a:latin typeface="ITC Franklin Gothic Std Bk Cd"/>
                <a:cs typeface="ITC Franklin Gothic Std Bk Cd"/>
              </a:rPr>
              <a:t>3. Tener una breve conversación luego de visitar cada lugar y hacer que todos los participantes completen un formulario de evaluación de la PDTED (8-10 páginas).</a:t>
            </a:r>
          </a:p>
        </p:txBody>
      </p:sp>
      <p:sp>
        <p:nvSpPr>
          <p:cNvPr id="31" name="Rounded Rectangle 30"/>
          <p:cNvSpPr/>
          <p:nvPr/>
        </p:nvSpPr>
        <p:spPr>
          <a:xfrm>
            <a:off x="244524" y="3006416"/>
            <a:ext cx="8637877" cy="777240"/>
          </a:xfrm>
          <a:prstGeom prst="roundRect">
            <a:avLst>
              <a:gd name="adj" fmla="val 11463"/>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82880" lvl="0" indent="-457200"/>
            <a:r>
              <a:rPr lang="en-US" sz="1300" dirty="0" smtClean="0">
                <a:solidFill>
                  <a:schemeClr val="tx1"/>
                </a:solidFill>
                <a:latin typeface="ITC Franklin Gothic Std Bk Cd"/>
                <a:cs typeface="ITC Franklin Gothic Std Bk Cd"/>
              </a:rPr>
              <a:t>4. Invitar a los participantes a que vuelvan por un taller de medio día sobre la Prevención de delitos a través del diseño del entorno (PDTED) y hacer una revisión de las fotografías tomadas en cada sitio. Los participantes numerarán cada fotografía, identificarán las cuestiones de seguridad y propondrán soluciones en base a la capacitación sobre la PDTED.</a:t>
            </a:r>
          </a:p>
        </p:txBody>
      </p:sp>
      <p:sp>
        <p:nvSpPr>
          <p:cNvPr id="32" name="Rounded Rectangle 31"/>
          <p:cNvSpPr/>
          <p:nvPr/>
        </p:nvSpPr>
        <p:spPr>
          <a:xfrm>
            <a:off x="244524" y="3950226"/>
            <a:ext cx="8637877" cy="1055480"/>
          </a:xfrm>
          <a:prstGeom prst="roundRect">
            <a:avLst>
              <a:gd name="adj" fmla="val 10536"/>
            </a:avLst>
          </a:prstGeom>
          <a:gradFill flip="none" rotWithShape="1">
            <a:gsLst>
              <a:gs pos="100000">
                <a:srgbClr val="9FD4D0"/>
              </a:gs>
              <a:gs pos="0">
                <a:schemeClr val="accent5"/>
              </a:gs>
            </a:gsLst>
            <a:lin ang="16200000" scaled="0"/>
            <a:tileRec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82880" lvl="0" indent="-457200"/>
            <a:r>
              <a:rPr lang="en-US" sz="1300" dirty="0" smtClean="0">
                <a:solidFill>
                  <a:schemeClr val="tx1"/>
                </a:solidFill>
                <a:latin typeface="ITC Franklin Gothic Std Bk Cd"/>
                <a:cs typeface="ITC Franklin Gothic Std Bk Cd"/>
              </a:rPr>
              <a:t>5. El equipo de facilitación del proyecto pasará tiempo revisando la 1ra. y 2da. serie de propuestas de los participantes de la comunidad. El equipo identificará las fotografías con cuestiones más apremiantes para demostrar su preocupación por la seguridad pública en los sitios objetivo. El equipo también resaltará las impresiones generales más importantes y las soluciones impulsadas por la comunidad propuestas por los participantes en el proceso de evaluación.</a:t>
            </a:r>
          </a:p>
        </p:txBody>
      </p:sp>
      <p:sp>
        <p:nvSpPr>
          <p:cNvPr id="33" name="Rounded Rectangle 32"/>
          <p:cNvSpPr/>
          <p:nvPr/>
        </p:nvSpPr>
        <p:spPr>
          <a:xfrm>
            <a:off x="244524" y="1498367"/>
            <a:ext cx="8637877" cy="612569"/>
          </a:xfrm>
          <a:prstGeom prst="roundRect">
            <a:avLst>
              <a:gd name="adj" fmla="val 12705"/>
            </a:avLst>
          </a:prstGeom>
          <a:gradFill flip="none" rotWithShape="1">
            <a:gsLst>
              <a:gs pos="100000">
                <a:schemeClr val="accent1"/>
              </a:gs>
              <a:gs pos="0">
                <a:srgbClr val="132B4A"/>
              </a:gs>
            </a:gsLst>
            <a:lin ang="16200000" scaled="0"/>
            <a:tileRect/>
          </a:gradFill>
          <a:ln w="25400">
            <a:solidFill>
              <a:srgbClr val="132B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82880" lvl="0" indent="-457200"/>
            <a:r>
              <a:rPr lang="en-US" sz="1300" dirty="0" smtClean="0">
                <a:latin typeface="ITC Franklin Gothic Std Bk Cd"/>
                <a:cs typeface="ITC Franklin Gothic Std Bk Cd"/>
              </a:rPr>
              <a:t>2. Invitar a un pequeño grupo de residentes a que visiten en grupo cada área problemática y desarrollen un extenso banco de fotos que documenten las cuestiones de seguridad de cada lugar.</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 y="6184314"/>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120" dirty="0">
              <a:solidFill>
                <a:prstClr val="white"/>
              </a:solidFill>
              <a:latin typeface="ITC Franklin Gothic Std Bk Cd"/>
              <a:cs typeface="ITC Franklin Gothic Std Bk Cd"/>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Slide Number Placeholder 11"/>
          <p:cNvSpPr txBox="1">
            <a:spLocks/>
          </p:cNvSpPr>
          <p:nvPr/>
        </p:nvSpPr>
        <p:spPr>
          <a:xfrm>
            <a:off x="8485188" y="6254496"/>
            <a:ext cx="394080" cy="301752"/>
          </a:xfrm>
          <a:prstGeom prst="rect">
            <a:avLst/>
          </a:prstGeom>
        </p:spPr>
        <p:txBody>
          <a:bodyPr vert="horz" lIns="91440" tIns="45720" rIns="91440" bIns="45720" rtlCol="0" anchor="ctr"/>
          <a:lstStyle/>
          <a:p>
            <a:pPr algn="ctr" defTabSz="457200" fontAlgn="auto">
              <a:spcBef>
                <a:spcPts val="0"/>
              </a:spcBef>
              <a:spcAft>
                <a:spcPts val="0"/>
              </a:spcAft>
              <a:defRPr/>
            </a:pPr>
            <a:fld id="{684A58C7-8E72-BC4F-9938-9CDC1576D59F}" type="slidenum">
              <a:rPr lang="en-US" sz="1125" smtClean="0">
                <a:solidFill>
                  <a:prstClr val="black"/>
                </a:solidFill>
                <a:latin typeface="Capitals"/>
                <a:cs typeface="Capitals"/>
              </a:rPr>
              <a:pPr algn="ctr" defTabSz="457200" fontAlgn="auto">
                <a:spcBef>
                  <a:spcPts val="0"/>
                </a:spcBef>
                <a:spcAft>
                  <a:spcPts val="0"/>
                </a:spcAft>
                <a:defRPr/>
              </a:pPr>
              <a:t>72</a:t>
            </a:fld>
            <a:endParaRPr lang="en-US" sz="1125" dirty="0" smtClean="0">
              <a:solidFill>
                <a:prstClr val="black"/>
              </a:solidFill>
              <a:latin typeface="Capitals"/>
              <a:cs typeface="Capitals"/>
            </a:endParaRPr>
          </a:p>
        </p:txBody>
      </p:sp>
      <p:sp>
        <p:nvSpPr>
          <p:cNvPr id="27" name="Rounded Rectangle 26"/>
          <p:cNvSpPr/>
          <p:nvPr/>
        </p:nvSpPr>
        <p:spPr>
          <a:xfrm>
            <a:off x="228600" y="216487"/>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r>
              <a:rPr lang="en-US" sz="2700" kern="0" cap="all" spc="100" dirty="0" smtClean="0">
                <a:solidFill>
                  <a:prstClr val="white"/>
                </a:solidFill>
                <a:latin typeface="Berthold City"/>
              </a:rPr>
              <a:t>  conclusiÓn</a:t>
            </a:r>
            <a:endParaRPr lang="en-US" sz="2700" kern="0" cap="all" spc="100" dirty="0">
              <a:solidFill>
                <a:prstClr val="white"/>
              </a:solidFill>
              <a:latin typeface="Berthold City"/>
            </a:endParaRPr>
          </a:p>
        </p:txBody>
      </p:sp>
      <p:sp>
        <p:nvSpPr>
          <p:cNvPr id="9" name="TextBox 8"/>
          <p:cNvSpPr txBox="1"/>
          <p:nvPr/>
        </p:nvSpPr>
        <p:spPr>
          <a:xfrm>
            <a:off x="4904491" y="1509579"/>
            <a:ext cx="184666" cy="369332"/>
          </a:xfrm>
          <a:prstGeom prst="rect">
            <a:avLst/>
          </a:prstGeom>
          <a:noFill/>
        </p:spPr>
        <p:txBody>
          <a:bodyPr wrap="none" rtlCol="0">
            <a:spAutoFit/>
          </a:bodyPr>
          <a:lstStyle/>
          <a:p>
            <a:endParaRPr lang="en-US"/>
          </a:p>
        </p:txBody>
      </p:sp>
      <p:grpSp>
        <p:nvGrpSpPr>
          <p:cNvPr id="11" name="Group 10"/>
          <p:cNvGrpSpPr/>
          <p:nvPr/>
        </p:nvGrpSpPr>
        <p:grpSpPr>
          <a:xfrm>
            <a:off x="1092691" y="1936284"/>
            <a:ext cx="6958619" cy="2985433"/>
            <a:chOff x="765555" y="1936284"/>
            <a:chExt cx="6958619" cy="2985433"/>
          </a:xfrm>
        </p:grpSpPr>
        <p:sp>
          <p:nvSpPr>
            <p:cNvPr id="12" name="Rounded Rectangle 11"/>
            <p:cNvSpPr/>
            <p:nvPr/>
          </p:nvSpPr>
          <p:spPr>
            <a:xfrm>
              <a:off x="765555" y="2087998"/>
              <a:ext cx="3008128" cy="2682005"/>
            </a:xfrm>
            <a:prstGeom prst="roundRect">
              <a:avLst>
                <a:gd name="adj" fmla="val 4755"/>
              </a:avLst>
            </a:prstGeom>
            <a:gradFill flip="none" rotWithShape="1">
              <a:gsLst>
                <a:gs pos="0">
                  <a:srgbClr val="104C28"/>
                </a:gs>
                <a:gs pos="100000">
                  <a:srgbClr val="108837"/>
                </a:gs>
              </a:gsLst>
              <a:lin ang="16200000" scaled="0"/>
              <a:tileRec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91440" indent="-91440" algn="ctr"/>
              <a:r>
                <a:rPr lang="en-US" sz="2400" b="1" cap="all" dirty="0" smtClean="0">
                  <a:latin typeface="ITC Franklin Gothic Std Bk Cd"/>
                  <a:cs typeface="ITC Franklin Gothic Std Bk Cd"/>
                </a:rPr>
                <a:t>Opciones de tarea</a:t>
              </a:r>
              <a:endParaRPr lang="en-US" sz="1600" dirty="0" smtClean="0">
                <a:latin typeface="ITC Franklin Gothic Std Bk Cd"/>
                <a:cs typeface="ITC Franklin Gothic Std Bk Cd"/>
              </a:endParaRPr>
            </a:p>
            <a:p>
              <a:pPr marL="274320" indent="-274320">
                <a:lnSpc>
                  <a:spcPts val="2200"/>
                </a:lnSpc>
                <a:spcBef>
                  <a:spcPts val="1200"/>
                </a:spcBef>
                <a:spcAft>
                  <a:spcPts val="200"/>
                </a:spcAft>
                <a:buFont typeface="Arial"/>
                <a:buChar char="•"/>
              </a:pPr>
              <a:r>
                <a:rPr lang="en-US" sz="2200" dirty="0" smtClean="0">
                  <a:latin typeface="ITC Franklin Gothic Std Bk Cd"/>
                  <a:cs typeface="ITC Franklin Gothic Std Bk Cd"/>
                </a:rPr>
                <a:t>Completar la Evaluación de un parque y/o la Evaluación del vecindario</a:t>
              </a:r>
            </a:p>
            <a:p>
              <a:pPr marL="274320" indent="-274320">
                <a:lnSpc>
                  <a:spcPts val="2200"/>
                </a:lnSpc>
                <a:spcBef>
                  <a:spcPts val="1200"/>
                </a:spcBef>
                <a:spcAft>
                  <a:spcPts val="200"/>
                </a:spcAft>
                <a:buFont typeface="Arial"/>
                <a:buChar char="•"/>
              </a:pPr>
              <a:r>
                <a:rPr lang="en-US" sz="2200" dirty="0" smtClean="0">
                  <a:latin typeface="ITC Franklin Gothic Std Bk Cd"/>
                  <a:cs typeface="ITC Franklin Gothic Std Bk Cd"/>
                </a:rPr>
                <a:t>Tomar fotos de las áreas evaluadas </a:t>
              </a:r>
            </a:p>
          </p:txBody>
        </p:sp>
        <p:sp>
          <p:nvSpPr>
            <p:cNvPr id="10" name="TextBox 9"/>
            <p:cNvSpPr txBox="1"/>
            <p:nvPr/>
          </p:nvSpPr>
          <p:spPr>
            <a:xfrm>
              <a:off x="4226690" y="1936284"/>
              <a:ext cx="3497484" cy="2985433"/>
            </a:xfrm>
            <a:prstGeom prst="rect">
              <a:avLst/>
            </a:prstGeom>
            <a:noFill/>
          </p:spPr>
          <p:txBody>
            <a:bodyPr wrap="square" rtlCol="0">
              <a:spAutoFit/>
            </a:bodyPr>
            <a:lstStyle/>
            <a:p>
              <a:r>
                <a:rPr lang="en-US" sz="4800" dirty="0" smtClean="0">
                  <a:solidFill>
                    <a:srgbClr val="108837"/>
                  </a:solidFill>
                  <a:latin typeface="Capitals"/>
                </a:rPr>
                <a:t>¡GRACIAS!</a:t>
              </a:r>
            </a:p>
            <a:p>
              <a:endParaRPr lang="en-US" sz="3200" dirty="0" smtClean="0">
                <a:solidFill>
                  <a:srgbClr val="73B632"/>
                </a:solidFill>
                <a:latin typeface="Capitals"/>
              </a:endParaRPr>
            </a:p>
            <a:p>
              <a:pPr>
                <a:buFont typeface="Arial"/>
                <a:buChar char="•"/>
              </a:pPr>
              <a:r>
                <a:rPr lang="en-US" sz="3600" dirty="0" smtClean="0"/>
                <a:t> ¿</a:t>
              </a:r>
              <a:r>
                <a:rPr lang="en-US" sz="3600" dirty="0" err="1" smtClean="0"/>
                <a:t>Preguntas</a:t>
              </a:r>
              <a:r>
                <a:rPr lang="en-US" sz="3600" dirty="0" smtClean="0"/>
                <a:t>?</a:t>
              </a:r>
            </a:p>
            <a:p>
              <a:pPr>
                <a:buFont typeface="Arial"/>
                <a:buChar char="•"/>
              </a:pPr>
              <a:endParaRPr lang="en-US" sz="3600" dirty="0" smtClean="0"/>
            </a:p>
            <a:p>
              <a:pPr>
                <a:buFont typeface="Arial"/>
                <a:buChar char="•"/>
              </a:pPr>
              <a:r>
                <a:rPr lang="en-US" sz="3600" dirty="0" smtClean="0"/>
                <a:t> ¿</a:t>
              </a:r>
              <a:r>
                <a:rPr lang="en-US" sz="3600" dirty="0" err="1" smtClean="0"/>
                <a:t>Comentarios</a:t>
              </a:r>
              <a:r>
                <a:rPr lang="en-US" sz="3600" dirty="0" smtClean="0"/>
                <a:t>?</a:t>
              </a: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kern="0" cap="all" spc="100" dirty="0" smtClean="0">
                <a:solidFill>
                  <a:prstClr val="white"/>
                </a:solidFill>
                <a:latin typeface="Berthold City Bold"/>
                <a:cs typeface="Berthold City Bold"/>
              </a:rPr>
              <a:t>¿</a:t>
            </a:r>
            <a:r>
              <a:rPr lang="en-US" kern="0" cap="all" spc="100" dirty="0" err="1" smtClean="0">
                <a:solidFill>
                  <a:prstClr val="white"/>
                </a:solidFill>
                <a:latin typeface="Berthold City Bold"/>
                <a:cs typeface="Berthold City Bold"/>
              </a:rPr>
              <a:t>Por</a:t>
            </a:r>
            <a:r>
              <a:rPr lang="en-US" kern="0" cap="all" spc="100" dirty="0" smtClean="0">
                <a:solidFill>
                  <a:prstClr val="white"/>
                </a:solidFill>
                <a:latin typeface="Berthold City Bold"/>
                <a:cs typeface="Berthold City Bold"/>
              </a:rPr>
              <a:t> </a:t>
            </a:r>
            <a:r>
              <a:rPr lang="en-US" kern="0" cap="all" spc="100" dirty="0" err="1" smtClean="0">
                <a:solidFill>
                  <a:prstClr val="white"/>
                </a:solidFill>
                <a:latin typeface="Berthold City Bold"/>
                <a:cs typeface="Berthold City Bold"/>
              </a:rPr>
              <a:t>qué</a:t>
            </a:r>
            <a:r>
              <a:rPr lang="en-US" kern="0" cap="all" spc="100" dirty="0" smtClean="0">
                <a:solidFill>
                  <a:prstClr val="white"/>
                </a:solidFill>
                <a:latin typeface="Berthold City Bold"/>
                <a:cs typeface="Berthold City Bold"/>
              </a:rPr>
              <a:t> </a:t>
            </a:r>
            <a:r>
              <a:rPr lang="en-US" kern="0" cap="all" spc="100" dirty="0" err="1" smtClean="0">
                <a:solidFill>
                  <a:prstClr val="white"/>
                </a:solidFill>
                <a:latin typeface="Berthold City Bold"/>
                <a:cs typeface="Berthold City Bold"/>
              </a:rPr>
              <a:t>nos</a:t>
            </a:r>
            <a:r>
              <a:rPr lang="en-US" kern="0" cap="all" spc="100" dirty="0" smtClean="0">
                <a:solidFill>
                  <a:prstClr val="white"/>
                </a:solidFill>
                <a:latin typeface="Berthold City Bold"/>
                <a:cs typeface="Berthold City Bold"/>
              </a:rPr>
              <a:t> </a:t>
            </a:r>
            <a:r>
              <a:rPr lang="en-US" kern="0" cap="all" spc="100" dirty="0" err="1" smtClean="0">
                <a:solidFill>
                  <a:prstClr val="white"/>
                </a:solidFill>
                <a:latin typeface="Berthold City Bold"/>
                <a:cs typeface="Berthold City Bold"/>
              </a:rPr>
              <a:t>preocupamos</a:t>
            </a:r>
            <a:r>
              <a:rPr lang="en-US" kern="0" cap="all" spc="100" dirty="0" smtClean="0">
                <a:solidFill>
                  <a:prstClr val="white"/>
                </a:solidFill>
                <a:latin typeface="Berthold City Bold"/>
                <a:cs typeface="Berthold City Bold"/>
              </a:rPr>
              <a:t> </a:t>
            </a:r>
            <a:r>
              <a:rPr lang="en-US" kern="0" cap="all" spc="100" dirty="0" err="1" smtClean="0">
                <a:solidFill>
                  <a:prstClr val="white"/>
                </a:solidFill>
                <a:latin typeface="Berthold City Bold"/>
                <a:cs typeface="Berthold City Bold"/>
              </a:rPr>
              <a:t>por</a:t>
            </a:r>
            <a:r>
              <a:rPr lang="en-US" kern="0" cap="all" spc="100" dirty="0" smtClean="0">
                <a:solidFill>
                  <a:prstClr val="white"/>
                </a:solidFill>
                <a:latin typeface="Berthold City Bold"/>
                <a:cs typeface="Berthold City Bold"/>
              </a:rPr>
              <a:t> la </a:t>
            </a:r>
            <a:r>
              <a:rPr lang="en-US" kern="0" cap="all" spc="100" dirty="0" err="1" smtClean="0">
                <a:solidFill>
                  <a:prstClr val="white"/>
                </a:solidFill>
                <a:latin typeface="Berthold City Bold"/>
                <a:cs typeface="Berthold City Bold"/>
              </a:rPr>
              <a:t>seguridad</a:t>
            </a:r>
            <a:r>
              <a:rPr lang="en-US" kern="0" cap="all" spc="100" dirty="0" smtClean="0">
                <a:solidFill>
                  <a:prstClr val="white"/>
                </a:solidFill>
                <a:latin typeface="Berthold City Bold"/>
                <a:cs typeface="Berthold City Bold"/>
              </a:rPr>
              <a:t> de los </a:t>
            </a:r>
            <a:r>
              <a:rPr lang="en-US" kern="0" cap="all" spc="100" dirty="0" err="1" smtClean="0">
                <a:solidFill>
                  <a:prstClr val="white"/>
                </a:solidFill>
                <a:latin typeface="Berthold City Bold"/>
                <a:cs typeface="Berthold City Bold"/>
              </a:rPr>
              <a:t>peatones</a:t>
            </a:r>
            <a:r>
              <a:rPr lang="en-US" kern="0" cap="all" spc="100" dirty="0" smtClean="0">
                <a:solidFill>
                  <a:prstClr val="white"/>
                </a:solidFill>
                <a:latin typeface="Berthold City Bold"/>
                <a:cs typeface="Berthold City Bold"/>
              </a:rPr>
              <a:t>? </a:t>
            </a:r>
            <a:endParaRPr lang="en-US" kern="0" cap="all" spc="100" dirty="0">
              <a:solidFill>
                <a:prstClr val="white"/>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531352" y="6254496"/>
            <a:ext cx="301752"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smtClean="0">
                <a:ln>
                  <a:noFill/>
                </a:ln>
                <a:solidFill>
                  <a:schemeClr val="tx1"/>
                </a:solidFill>
                <a:effectLst/>
                <a:uLnTx/>
                <a:uFillTx/>
                <a:latin typeface="Capitals"/>
                <a:ea typeface="+mn-ea"/>
                <a:cs typeface="Capitals"/>
              </a:rPr>
              <a:t>8</a:t>
            </a:r>
            <a:endParaRPr kumimoji="0" lang="en-US" sz="1125" b="0" i="0" u="none" strike="noStrike" kern="1200" cap="none" spc="0" normalizeH="0" baseline="0" noProof="0" dirty="0">
              <a:ln>
                <a:noFill/>
              </a:ln>
              <a:solidFill>
                <a:schemeClr val="tx1"/>
              </a:solidFill>
              <a:effectLst/>
              <a:uLnTx/>
              <a:uFillTx/>
              <a:latin typeface="Capitals"/>
              <a:ea typeface="+mn-ea"/>
              <a:cs typeface="Capitals"/>
            </a:endParaRPr>
          </a:p>
        </p:txBody>
      </p:sp>
      <p:sp>
        <p:nvSpPr>
          <p:cNvPr id="12" name="TextBox 11"/>
          <p:cNvSpPr txBox="1"/>
          <p:nvPr/>
        </p:nvSpPr>
        <p:spPr>
          <a:xfrm>
            <a:off x="486834" y="904368"/>
            <a:ext cx="8170333" cy="570669"/>
          </a:xfrm>
          <a:prstGeom prst="rect">
            <a:avLst/>
          </a:prstGeom>
          <a:noFill/>
        </p:spPr>
        <p:txBody>
          <a:bodyPr wrap="square" rtlCol="0">
            <a:spAutoFit/>
          </a:bodyPr>
          <a:lstStyle/>
          <a:p>
            <a:pPr marL="457200" indent="-457200" algn="ctr">
              <a:lnSpc>
                <a:spcPts val="3920"/>
              </a:lnSpc>
            </a:pPr>
            <a:r>
              <a:rPr lang="en-US" sz="2400" smtClean="0">
                <a:solidFill>
                  <a:srgbClr val="CD0920"/>
                </a:solidFill>
                <a:latin typeface="Capitals"/>
                <a:cs typeface="Capitals"/>
              </a:rPr>
              <a:t>Para prevenir delitos y mejorar la seguridad</a:t>
            </a:r>
          </a:p>
        </p:txBody>
      </p:sp>
      <p:sp>
        <p:nvSpPr>
          <p:cNvPr id="16" name="TextBox 15"/>
          <p:cNvSpPr txBox="1"/>
          <p:nvPr/>
        </p:nvSpPr>
        <p:spPr>
          <a:xfrm>
            <a:off x="5445125" y="1031875"/>
            <a:ext cx="184666" cy="369332"/>
          </a:xfrm>
          <a:prstGeom prst="rect">
            <a:avLst/>
          </a:prstGeom>
          <a:noFill/>
        </p:spPr>
        <p:txBody>
          <a:bodyPr wrap="none" rtlCol="0">
            <a:spAutoFit/>
          </a:bodyPr>
          <a:lstStyle/>
          <a:p>
            <a:endParaRPr lang="en-US"/>
          </a:p>
        </p:txBody>
      </p:sp>
      <p:sp>
        <p:nvSpPr>
          <p:cNvPr id="10" name="TextBox 9"/>
          <p:cNvSpPr txBox="1"/>
          <p:nvPr/>
        </p:nvSpPr>
        <p:spPr>
          <a:xfrm>
            <a:off x="1037154" y="1693605"/>
            <a:ext cx="7069692" cy="1600011"/>
          </a:xfrm>
          <a:prstGeom prst="rect">
            <a:avLst/>
          </a:prstGeom>
          <a:noFill/>
        </p:spPr>
        <p:txBody>
          <a:bodyPr wrap="square" rtlCol="0">
            <a:spAutoFit/>
          </a:bodyPr>
          <a:lstStyle/>
          <a:p>
            <a:pPr marL="365760" lvl="1" indent="-365760">
              <a:lnSpc>
                <a:spcPts val="2900"/>
              </a:lnSpc>
              <a:buClr>
                <a:schemeClr val="tx1"/>
              </a:buClr>
              <a:buFont typeface="Arial"/>
              <a:buChar char="•"/>
              <a:defRPr/>
            </a:pPr>
            <a:r>
              <a:rPr lang="en-US" sz="3200" smtClean="0">
                <a:ea typeface="ＭＳ Ｐゴシック" pitchFamily="34" charset="-128"/>
              </a:rPr>
              <a:t>“Ojos en la calle”</a:t>
            </a:r>
          </a:p>
          <a:p>
            <a:pPr marL="365760" lvl="1" indent="-365760">
              <a:lnSpc>
                <a:spcPts val="2900"/>
              </a:lnSpc>
              <a:buClr>
                <a:schemeClr val="tx1"/>
              </a:buClr>
              <a:buFont typeface="Arial"/>
              <a:buChar char="•"/>
              <a:defRPr/>
            </a:pPr>
            <a:endParaRPr lang="en-US" sz="3200" smtClean="0">
              <a:ea typeface="ＭＳ Ｐゴシック" pitchFamily="34" charset="-128"/>
            </a:endParaRPr>
          </a:p>
          <a:p>
            <a:pPr marL="365760" lvl="1" indent="-365760">
              <a:lnSpc>
                <a:spcPts val="2900"/>
              </a:lnSpc>
              <a:buClr>
                <a:schemeClr val="tx1"/>
              </a:buClr>
              <a:buFont typeface="Arial"/>
              <a:buChar char="•"/>
              <a:defRPr/>
            </a:pPr>
            <a:r>
              <a:rPr lang="en-US" sz="3200" smtClean="0">
                <a:ea typeface="ＭＳ Ｐゴシック" pitchFamily="34" charset="-128"/>
              </a:rPr>
              <a:t>Sentido de orgullo por la comunidad y cuidado de la misma</a:t>
            </a:r>
          </a:p>
        </p:txBody>
      </p:sp>
      <p:grpSp>
        <p:nvGrpSpPr>
          <p:cNvPr id="15" name="Group 14"/>
          <p:cNvGrpSpPr/>
          <p:nvPr/>
        </p:nvGrpSpPr>
        <p:grpSpPr>
          <a:xfrm>
            <a:off x="946815" y="3512184"/>
            <a:ext cx="7250371" cy="2441448"/>
            <a:chOff x="747713" y="3100570"/>
            <a:chExt cx="7250371" cy="2441448"/>
          </a:xfrm>
        </p:grpSpPr>
        <p:pic>
          <p:nvPicPr>
            <p:cNvPr id="13" name="Picture 8" descr="Evergreen Audit 014"/>
            <p:cNvPicPr>
              <a:picLocks noChangeAspect="1" noChangeArrowheads="1"/>
            </p:cNvPicPr>
            <p:nvPr/>
          </p:nvPicPr>
          <p:blipFill>
            <a:blip r:embed="rId2" cstate="print">
              <a:lum/>
              <a:extLst>
                <a:ext uri="{28A0092B-C50C-407E-A947-70E740481C1C}">
                  <a14:useLocalDpi xmlns:a14="http://schemas.microsoft.com/office/drawing/2010/main" val="0"/>
                </a:ext>
              </a:extLst>
            </a:blip>
            <a:srcRect/>
            <a:stretch>
              <a:fillRect/>
            </a:stretch>
          </p:blipFill>
          <p:spPr bwMode="auto">
            <a:xfrm>
              <a:off x="747713" y="3100570"/>
              <a:ext cx="3256772" cy="2441448"/>
            </a:xfrm>
            <a:prstGeom prst="roundRect">
              <a:avLst>
                <a:gd name="adj" fmla="val 3307"/>
              </a:avLst>
            </a:prstGeom>
            <a:ln w="25400">
              <a:solidFill>
                <a:srgbClr val="CD0920"/>
              </a:solidFill>
            </a:ln>
            <a:effectLst/>
            <a:extLst>
              <a:ext uri="{909E8E84-426E-40DD-AFC4-6F175D3DCCD1}">
                <a14:hiddenFill xmlns:a14="http://schemas.microsoft.com/office/drawing/2010/main">
                  <a:solidFill>
                    <a:srgbClr val="FFFFFF"/>
                  </a:solidFill>
                </a14:hiddenFill>
              </a:ext>
            </a:extLst>
          </p:spPr>
        </p:pic>
        <p:pic>
          <p:nvPicPr>
            <p:cNvPr id="14" name="Picture 6" descr="SYPark01"/>
            <p:cNvPicPr>
              <a:picLocks noChangeAspect="1" noChangeArrowheads="1"/>
            </p:cNvPicPr>
            <p:nvPr/>
          </p:nvPicPr>
          <p:blipFill>
            <a:blip r:embed="rId3">
              <a:lum/>
              <a:extLst>
                <a:ext uri="{28A0092B-C50C-407E-A947-70E740481C1C}">
                  <a14:useLocalDpi xmlns:a14="http://schemas.microsoft.com/office/drawing/2010/main" val="0"/>
                </a:ext>
              </a:extLst>
            </a:blip>
            <a:srcRect l="14073" t="39575" r="29636" b="3334"/>
            <a:stretch>
              <a:fillRect/>
            </a:stretch>
          </p:blipFill>
          <p:spPr bwMode="auto">
            <a:xfrm>
              <a:off x="4789412" y="3100570"/>
              <a:ext cx="3208672" cy="2441448"/>
            </a:xfrm>
            <a:prstGeom prst="roundRect">
              <a:avLst>
                <a:gd name="adj" fmla="val 3307"/>
              </a:avLst>
            </a:prstGeom>
            <a:ln w="25400">
              <a:solidFill>
                <a:srgbClr val="CD0920"/>
              </a:solidFill>
            </a:ln>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kern="0" cap="all" spc="100" dirty="0" smtClean="0">
                <a:solidFill>
                  <a:prstClr val="white"/>
                </a:solidFill>
                <a:latin typeface="Berthold City Bold"/>
                <a:cs typeface="Berthold City Bold"/>
              </a:rPr>
              <a:t>¿</a:t>
            </a:r>
            <a:r>
              <a:rPr lang="en-US" kern="0" cap="all" spc="100" dirty="0" err="1" smtClean="0">
                <a:solidFill>
                  <a:prstClr val="white"/>
                </a:solidFill>
                <a:latin typeface="Berthold City Bold"/>
                <a:cs typeface="Berthold City Bold"/>
              </a:rPr>
              <a:t>Por</a:t>
            </a:r>
            <a:r>
              <a:rPr lang="en-US" kern="0" cap="all" spc="100" dirty="0" smtClean="0">
                <a:solidFill>
                  <a:prstClr val="white"/>
                </a:solidFill>
                <a:latin typeface="Berthold City Bold"/>
                <a:cs typeface="Berthold City Bold"/>
              </a:rPr>
              <a:t> </a:t>
            </a:r>
            <a:r>
              <a:rPr lang="en-US" kern="0" cap="all" spc="100" dirty="0" err="1" smtClean="0">
                <a:solidFill>
                  <a:prstClr val="white"/>
                </a:solidFill>
                <a:latin typeface="Berthold City Bold"/>
                <a:cs typeface="Berthold City Bold"/>
              </a:rPr>
              <a:t>qué</a:t>
            </a:r>
            <a:r>
              <a:rPr lang="en-US" kern="0" cap="all" spc="100" dirty="0" smtClean="0">
                <a:solidFill>
                  <a:prstClr val="white"/>
                </a:solidFill>
                <a:latin typeface="Berthold City Bold"/>
                <a:cs typeface="Berthold City Bold"/>
              </a:rPr>
              <a:t> </a:t>
            </a:r>
            <a:r>
              <a:rPr lang="en-US" kern="0" cap="all" spc="100" dirty="0" err="1" smtClean="0">
                <a:solidFill>
                  <a:prstClr val="white"/>
                </a:solidFill>
                <a:latin typeface="Berthold City Bold"/>
                <a:cs typeface="Berthold City Bold"/>
              </a:rPr>
              <a:t>nos</a:t>
            </a:r>
            <a:r>
              <a:rPr lang="en-US" kern="0" cap="all" spc="100" dirty="0" smtClean="0">
                <a:solidFill>
                  <a:prstClr val="white"/>
                </a:solidFill>
                <a:latin typeface="Berthold City Bold"/>
                <a:cs typeface="Berthold City Bold"/>
              </a:rPr>
              <a:t> </a:t>
            </a:r>
            <a:r>
              <a:rPr lang="en-US" kern="0" cap="all" spc="100" dirty="0" err="1" smtClean="0">
                <a:solidFill>
                  <a:prstClr val="white"/>
                </a:solidFill>
                <a:latin typeface="Berthold City Bold"/>
                <a:cs typeface="Berthold City Bold"/>
              </a:rPr>
              <a:t>preocupamos</a:t>
            </a:r>
            <a:r>
              <a:rPr lang="en-US" kern="0" cap="all" spc="100" dirty="0" smtClean="0">
                <a:solidFill>
                  <a:prstClr val="white"/>
                </a:solidFill>
                <a:latin typeface="Berthold City Bold"/>
                <a:cs typeface="Berthold City Bold"/>
              </a:rPr>
              <a:t> </a:t>
            </a:r>
            <a:r>
              <a:rPr lang="en-US" kern="0" cap="all" spc="100" dirty="0" err="1" smtClean="0">
                <a:solidFill>
                  <a:prstClr val="white"/>
                </a:solidFill>
                <a:latin typeface="Berthold City Bold"/>
                <a:cs typeface="Berthold City Bold"/>
              </a:rPr>
              <a:t>por</a:t>
            </a:r>
            <a:r>
              <a:rPr lang="en-US" kern="0" cap="all" spc="100" dirty="0" smtClean="0">
                <a:solidFill>
                  <a:prstClr val="white"/>
                </a:solidFill>
                <a:latin typeface="Berthold City Bold"/>
                <a:cs typeface="Berthold City Bold"/>
              </a:rPr>
              <a:t> la </a:t>
            </a:r>
            <a:r>
              <a:rPr lang="en-US" kern="0" cap="all" spc="100" dirty="0" err="1" smtClean="0">
                <a:solidFill>
                  <a:prstClr val="white"/>
                </a:solidFill>
                <a:latin typeface="Berthold City Bold"/>
                <a:cs typeface="Berthold City Bold"/>
              </a:rPr>
              <a:t>seguridad</a:t>
            </a:r>
            <a:r>
              <a:rPr lang="en-US" kern="0" cap="all" spc="100" dirty="0" smtClean="0">
                <a:solidFill>
                  <a:prstClr val="white"/>
                </a:solidFill>
                <a:latin typeface="Berthold City Bold"/>
                <a:cs typeface="Berthold City Bold"/>
              </a:rPr>
              <a:t> de los </a:t>
            </a:r>
            <a:r>
              <a:rPr lang="en-US" kern="0" cap="all" spc="100" dirty="0" err="1" smtClean="0">
                <a:solidFill>
                  <a:prstClr val="white"/>
                </a:solidFill>
                <a:latin typeface="Berthold City Bold"/>
                <a:cs typeface="Berthold City Bold"/>
              </a:rPr>
              <a:t>peatones</a:t>
            </a:r>
            <a:r>
              <a:rPr lang="en-US" kern="0" cap="all" spc="100" dirty="0" smtClean="0">
                <a:solidFill>
                  <a:prstClr val="white"/>
                </a:solidFill>
                <a:latin typeface="Berthold City Bold"/>
                <a:cs typeface="Berthold City Bold"/>
              </a:rPr>
              <a:t>? </a:t>
            </a:r>
            <a:endParaRPr lang="en-US" kern="0" cap="all" spc="100" dirty="0">
              <a:solidFill>
                <a:prstClr val="white"/>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8531352" y="6254496"/>
            <a:ext cx="304800" cy="304800"/>
          </a:xfrm>
          <a:prstGeom prst="ellipse">
            <a:avLst/>
          </a:prstGeom>
          <a:solidFill>
            <a:schemeClr val="bg1"/>
          </a:soli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531352" y="6254496"/>
            <a:ext cx="301752"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smtClean="0">
                <a:ln>
                  <a:noFill/>
                </a:ln>
                <a:solidFill>
                  <a:schemeClr val="tx1"/>
                </a:solidFill>
                <a:effectLst/>
                <a:uLnTx/>
                <a:uFillTx/>
                <a:latin typeface="Capitals"/>
                <a:ea typeface="+mn-ea"/>
                <a:cs typeface="Capitals"/>
              </a:rPr>
              <a:t>9</a:t>
            </a:r>
          </a:p>
        </p:txBody>
      </p:sp>
      <p:sp>
        <p:nvSpPr>
          <p:cNvPr id="12" name="TextBox 11"/>
          <p:cNvSpPr txBox="1"/>
          <p:nvPr/>
        </p:nvSpPr>
        <p:spPr>
          <a:xfrm>
            <a:off x="486834" y="804445"/>
            <a:ext cx="8170333" cy="601447"/>
          </a:xfrm>
          <a:prstGeom prst="rect">
            <a:avLst/>
          </a:prstGeom>
          <a:noFill/>
        </p:spPr>
        <p:txBody>
          <a:bodyPr wrap="square" rtlCol="0">
            <a:spAutoFit/>
          </a:bodyPr>
          <a:lstStyle/>
          <a:p>
            <a:pPr marL="457200" indent="-457200" algn="ctr">
              <a:lnSpc>
                <a:spcPts val="3920"/>
              </a:lnSpc>
            </a:pPr>
            <a:r>
              <a:rPr lang="en-US" sz="3600" smtClean="0">
                <a:solidFill>
                  <a:srgbClr val="0098BA"/>
                </a:solidFill>
                <a:latin typeface="Capitals"/>
                <a:cs typeface="Capitals"/>
              </a:rPr>
              <a:t>Mejora el comercio</a:t>
            </a:r>
          </a:p>
        </p:txBody>
      </p:sp>
      <p:sp>
        <p:nvSpPr>
          <p:cNvPr id="16" name="TextBox 15"/>
          <p:cNvSpPr txBox="1"/>
          <p:nvPr/>
        </p:nvSpPr>
        <p:spPr>
          <a:xfrm>
            <a:off x="5445125" y="1031875"/>
            <a:ext cx="184666" cy="369332"/>
          </a:xfrm>
          <a:prstGeom prst="rect">
            <a:avLst/>
          </a:prstGeom>
          <a:noFill/>
        </p:spPr>
        <p:txBody>
          <a:bodyPr wrap="none" rtlCol="0">
            <a:spAutoFit/>
          </a:bodyPr>
          <a:lstStyle/>
          <a:p>
            <a:endParaRPr lang="en-US"/>
          </a:p>
        </p:txBody>
      </p:sp>
      <p:sp>
        <p:nvSpPr>
          <p:cNvPr id="10" name="TextBox 9"/>
          <p:cNvSpPr txBox="1"/>
          <p:nvPr/>
        </p:nvSpPr>
        <p:spPr>
          <a:xfrm>
            <a:off x="418029" y="1937824"/>
            <a:ext cx="3227943" cy="3831391"/>
          </a:xfrm>
          <a:prstGeom prst="rect">
            <a:avLst/>
          </a:prstGeom>
          <a:noFill/>
        </p:spPr>
        <p:txBody>
          <a:bodyPr wrap="square" rtlCol="0">
            <a:spAutoFit/>
          </a:bodyPr>
          <a:lstStyle/>
          <a:p>
            <a:pPr marL="365760" lvl="1" indent="-365760">
              <a:lnSpc>
                <a:spcPts val="2900"/>
              </a:lnSpc>
              <a:buClr>
                <a:schemeClr val="tx1"/>
              </a:buClr>
              <a:buFont typeface="Arial"/>
              <a:buChar char="•"/>
              <a:defRPr/>
            </a:pPr>
            <a:r>
              <a:rPr lang="en-US" sz="3200" smtClean="0">
                <a:ea typeface="ＭＳ Ｐゴシック" pitchFamily="34" charset="-128"/>
              </a:rPr>
              <a:t>Le acerca oportunidades de negocios a los dueños de comercios</a:t>
            </a:r>
          </a:p>
          <a:p>
            <a:pPr marL="365760" lvl="1" indent="-365760">
              <a:lnSpc>
                <a:spcPts val="2900"/>
              </a:lnSpc>
              <a:buClr>
                <a:schemeClr val="tx1"/>
              </a:buClr>
              <a:buFont typeface="Arial"/>
              <a:buChar char="•"/>
              <a:defRPr/>
            </a:pPr>
            <a:endParaRPr lang="en-US" sz="3200" smtClean="0">
              <a:ea typeface="ＭＳ Ｐゴシック" pitchFamily="34" charset="-128"/>
            </a:endParaRPr>
          </a:p>
          <a:p>
            <a:pPr marL="365760" lvl="1" indent="-365760">
              <a:lnSpc>
                <a:spcPts val="2900"/>
              </a:lnSpc>
              <a:buClr>
                <a:schemeClr val="tx1"/>
              </a:buClr>
              <a:buFont typeface="Arial"/>
              <a:buChar char="•"/>
              <a:defRPr/>
            </a:pPr>
            <a:r>
              <a:rPr lang="en-US" sz="3200" smtClean="0">
                <a:ea typeface="ＭＳ Ｐゴシック" pitchFamily="34" charset="-128"/>
              </a:rPr>
              <a:t>Aumenta los valores de las propiedades residenciales</a:t>
            </a:r>
          </a:p>
        </p:txBody>
      </p:sp>
      <p:pic>
        <p:nvPicPr>
          <p:cNvPr id="13" name="Picture 7" descr="0001A6EB-E70B-1C34-80BD80D21AC3FE77"/>
          <p:cNvPicPr>
            <a:picLocks noChangeAspect="1" noChangeArrowheads="1"/>
          </p:cNvPicPr>
          <p:nvPr/>
        </p:nvPicPr>
        <p:blipFill>
          <a:blip r:embed="rId2">
            <a:lum/>
            <a:extLst>
              <a:ext uri="{28A0092B-C50C-407E-A947-70E740481C1C}">
                <a14:useLocalDpi xmlns:a14="http://schemas.microsoft.com/office/drawing/2010/main" val="0"/>
              </a:ext>
            </a:extLst>
          </a:blip>
          <a:srcRect/>
          <a:stretch>
            <a:fillRect/>
          </a:stretch>
        </p:blipFill>
        <p:spPr bwMode="auto">
          <a:xfrm>
            <a:off x="3839647" y="2010432"/>
            <a:ext cx="4886325" cy="3686175"/>
          </a:xfrm>
          <a:prstGeom prst="roundRect">
            <a:avLst>
              <a:gd name="adj" fmla="val 3307"/>
            </a:avLst>
          </a:prstGeom>
          <a:ln w="25400">
            <a:solidFill>
              <a:srgbClr val="0098BA"/>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205595"/>
      </a:accent1>
      <a:accent2>
        <a:srgbClr val="3E2716"/>
      </a:accent2>
      <a:accent3>
        <a:srgbClr val="73B632"/>
      </a:accent3>
      <a:accent4>
        <a:srgbClr val="441A66"/>
      </a:accent4>
      <a:accent5>
        <a:srgbClr val="0098BA"/>
      </a:accent5>
      <a:accent6>
        <a:srgbClr val="DA512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B7C4238325EA43B07578DA4470384A" ma:contentTypeVersion="0" ma:contentTypeDescription="Create a new document." ma:contentTypeScope="" ma:versionID="c1393ddc577510d3206801eff89dedd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165CA0-1887-4147-BC29-11FD0BC493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DCCB0939-05F9-48EB-A6C5-35EECCC9094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C768391-9C94-4307-8B6F-15D4C43202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5495</TotalTime>
  <Words>3244</Words>
  <Application>Microsoft Office PowerPoint</Application>
  <PresentationFormat>On-screen Show (4:3)</PresentationFormat>
  <Paragraphs>521</Paragraphs>
  <Slides>72</Slides>
  <Notes>0</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Freemind Graphx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Jacob Bascle</dc:creator>
  <cp:lastModifiedBy>Sho</cp:lastModifiedBy>
  <cp:revision>176</cp:revision>
  <dcterms:created xsi:type="dcterms:W3CDTF">2012-07-04T02:59:07Z</dcterms:created>
  <dcterms:modified xsi:type="dcterms:W3CDTF">2013-09-03T22:42:24Z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0x010100DFB7C4238325EA43B07578DA4470384A</vt:lpwstr>
  </property>
</Properties>
</file>