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0" r:id="rId5"/>
    <p:sldMasterId id="2147483668" r:id="rId6"/>
    <p:sldMasterId id="2147483725" r:id="rId7"/>
    <p:sldMasterId id="2147483731" r:id="rId8"/>
    <p:sldMasterId id="2147483736" r:id="rId9"/>
    <p:sldMasterId id="2147483741" r:id="rId10"/>
  </p:sldMasterIdLst>
  <p:notesMasterIdLst>
    <p:notesMasterId r:id="rId32"/>
  </p:notesMasterIdLst>
  <p:sldIdLst>
    <p:sldId id="260" r:id="rId11"/>
    <p:sldId id="262" r:id="rId12"/>
    <p:sldId id="309" r:id="rId13"/>
    <p:sldId id="268" r:id="rId14"/>
    <p:sldId id="270" r:id="rId15"/>
    <p:sldId id="276" r:id="rId16"/>
    <p:sldId id="302" r:id="rId17"/>
    <p:sldId id="307" r:id="rId18"/>
    <p:sldId id="305" r:id="rId19"/>
    <p:sldId id="284" r:id="rId20"/>
    <p:sldId id="303" r:id="rId21"/>
    <p:sldId id="275" r:id="rId22"/>
    <p:sldId id="308" r:id="rId23"/>
    <p:sldId id="299" r:id="rId24"/>
    <p:sldId id="300" r:id="rId25"/>
    <p:sldId id="301" r:id="rId26"/>
    <p:sldId id="312" r:id="rId27"/>
    <p:sldId id="304" r:id="rId28"/>
    <p:sldId id="311" r:id="rId29"/>
    <p:sldId id="266" r:id="rId30"/>
    <p:sldId id="31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3" autoAdjust="0"/>
    <p:restoredTop sz="67430" autoAdjust="0"/>
  </p:normalViewPr>
  <p:slideViewPr>
    <p:cSldViewPr snapToGrid="0" snapToObjects="1">
      <p:cViewPr varScale="1">
        <p:scale>
          <a:sx n="63" d="100"/>
          <a:sy n="63" d="100"/>
        </p:scale>
        <p:origin x="1696" y="176"/>
      </p:cViewPr>
      <p:guideLst>
        <p:guide orient="horz"/>
        <p:guide orient="horz" pos="4128"/>
        <p:guide orient="horz" pos="1428"/>
        <p:guide pos="2880"/>
      </p:guideLst>
    </p:cSldViewPr>
  </p:slideViewPr>
  <p:outlineViewPr>
    <p:cViewPr>
      <p:scale>
        <a:sx n="33" d="100"/>
        <a:sy n="33" d="100"/>
      </p:scale>
      <p:origin x="0" y="43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notesMaster" Target="notesMasters/notesMaster1.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6886B-8035-F241-B0C4-B462DE2F2AEE}"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164CD849-8F10-184B-8924-73F58115B32C}">
      <dgm:prSet phldrT="[Text]"/>
      <dgm:spPr/>
      <dgm:t>
        <a:bodyPr/>
        <a:lstStyle/>
        <a:p>
          <a:r>
            <a:rPr lang="en-US" dirty="0">
              <a:solidFill>
                <a:srgbClr val="404040"/>
              </a:solidFill>
            </a:rPr>
            <a:t>Access to Healthcare</a:t>
          </a:r>
        </a:p>
      </dgm:t>
    </dgm:pt>
    <dgm:pt modelId="{23AF7F4F-BC3D-4844-9480-069C1AF03AC2}" type="parTrans" cxnId="{C09E9CF8-9D17-B94F-912A-F0B4B118B5FE}">
      <dgm:prSet/>
      <dgm:spPr/>
      <dgm:t>
        <a:bodyPr/>
        <a:lstStyle/>
        <a:p>
          <a:endParaRPr lang="en-US"/>
        </a:p>
      </dgm:t>
    </dgm:pt>
    <dgm:pt modelId="{C2E56195-3E9D-CC4A-91DE-54E859D946BD}" type="sibTrans" cxnId="{C09E9CF8-9D17-B94F-912A-F0B4B118B5FE}">
      <dgm:prSet/>
      <dgm:spPr/>
      <dgm:t>
        <a:bodyPr/>
        <a:lstStyle/>
        <a:p>
          <a:endParaRPr lang="en-US"/>
        </a:p>
      </dgm:t>
    </dgm:pt>
    <dgm:pt modelId="{EF2C2172-7730-DD48-B34B-DDF5B8474DF0}">
      <dgm:prSet phldrT="[Text]"/>
      <dgm:spPr/>
      <dgm:t>
        <a:bodyPr/>
        <a:lstStyle/>
        <a:p>
          <a:endParaRPr lang="en-US"/>
        </a:p>
      </dgm:t>
    </dgm:pt>
    <dgm:pt modelId="{083E0724-2BF7-BA4F-AE39-C12D94E7D1B3}" type="parTrans" cxnId="{ECFBC98F-6802-514E-A2C2-122A6CD178FD}">
      <dgm:prSet/>
      <dgm:spPr/>
      <dgm:t>
        <a:bodyPr/>
        <a:lstStyle/>
        <a:p>
          <a:endParaRPr lang="en-US"/>
        </a:p>
      </dgm:t>
    </dgm:pt>
    <dgm:pt modelId="{45F849EE-49F6-6D43-8AB0-6B3B24AFFF65}" type="sibTrans" cxnId="{ECFBC98F-6802-514E-A2C2-122A6CD178FD}">
      <dgm:prSet/>
      <dgm:spPr/>
      <dgm:t>
        <a:bodyPr/>
        <a:lstStyle/>
        <a:p>
          <a:endParaRPr lang="en-US"/>
        </a:p>
      </dgm:t>
    </dgm:pt>
    <dgm:pt modelId="{B59523AE-9509-4F4E-BD18-35845D5C943D}">
      <dgm:prSet phldrT="[Text]"/>
      <dgm:spPr/>
      <dgm:t>
        <a:bodyPr/>
        <a:lstStyle/>
        <a:p>
          <a:r>
            <a:rPr lang="en-US" dirty="0">
              <a:solidFill>
                <a:srgbClr val="404040"/>
              </a:solidFill>
            </a:rPr>
            <a:t>Access to </a:t>
          </a:r>
          <a:r>
            <a:rPr lang="en-US" dirty="0" smtClean="0">
              <a:solidFill>
                <a:srgbClr val="404040"/>
              </a:solidFill>
            </a:rPr>
            <a:t>Economic </a:t>
          </a:r>
          <a:r>
            <a:rPr lang="en-US" dirty="0">
              <a:solidFill>
                <a:srgbClr val="404040"/>
              </a:solidFill>
            </a:rPr>
            <a:t>Opportunities</a:t>
          </a:r>
        </a:p>
      </dgm:t>
    </dgm:pt>
    <dgm:pt modelId="{61DA69F5-AEAB-F244-8DEC-BFD1A627C762}" type="parTrans" cxnId="{C012E0D6-ECB5-B542-BB28-A08425BFCC1C}">
      <dgm:prSet/>
      <dgm:spPr/>
      <dgm:t>
        <a:bodyPr/>
        <a:lstStyle/>
        <a:p>
          <a:endParaRPr lang="en-US"/>
        </a:p>
      </dgm:t>
    </dgm:pt>
    <dgm:pt modelId="{B4685575-3D38-AB42-AA44-6807269928E7}" type="sibTrans" cxnId="{C012E0D6-ECB5-B542-BB28-A08425BFCC1C}">
      <dgm:prSet/>
      <dgm:spPr/>
      <dgm:t>
        <a:bodyPr/>
        <a:lstStyle/>
        <a:p>
          <a:endParaRPr lang="en-US"/>
        </a:p>
      </dgm:t>
    </dgm:pt>
    <dgm:pt modelId="{8B5F240E-E574-964B-8153-3D2EC7134F6E}">
      <dgm:prSet phldrT="[Text]"/>
      <dgm:spPr/>
      <dgm:t>
        <a:bodyPr/>
        <a:lstStyle/>
        <a:p>
          <a:endParaRPr lang="en-US"/>
        </a:p>
      </dgm:t>
    </dgm:pt>
    <dgm:pt modelId="{1BB388AB-594B-B341-9449-C58AC7CF5FFB}" type="parTrans" cxnId="{9E7C29D4-AB6E-DF42-87F6-21B80DD8841F}">
      <dgm:prSet/>
      <dgm:spPr/>
      <dgm:t>
        <a:bodyPr/>
        <a:lstStyle/>
        <a:p>
          <a:endParaRPr lang="en-US"/>
        </a:p>
      </dgm:t>
    </dgm:pt>
    <dgm:pt modelId="{0E76992E-719E-0B4B-82CA-F036F29A7948}" type="sibTrans" cxnId="{9E7C29D4-AB6E-DF42-87F6-21B80DD8841F}">
      <dgm:prSet/>
      <dgm:spPr/>
      <dgm:t>
        <a:bodyPr/>
        <a:lstStyle/>
        <a:p>
          <a:endParaRPr lang="en-US"/>
        </a:p>
      </dgm:t>
    </dgm:pt>
    <dgm:pt modelId="{E053BBDE-5F4F-9D46-9147-80967D453AE3}">
      <dgm:prSet phldrT="[Text]"/>
      <dgm:spPr/>
      <dgm:t>
        <a:bodyPr/>
        <a:lstStyle/>
        <a:p>
          <a:endParaRPr lang="en-US"/>
        </a:p>
      </dgm:t>
    </dgm:pt>
    <dgm:pt modelId="{2BDAFA5E-2507-5A45-AF45-0C9C21D0DEEA}" type="parTrans" cxnId="{BD975174-1884-0941-98EB-FD104E6596FB}">
      <dgm:prSet/>
      <dgm:spPr/>
      <dgm:t>
        <a:bodyPr/>
        <a:lstStyle/>
        <a:p>
          <a:endParaRPr lang="en-US"/>
        </a:p>
      </dgm:t>
    </dgm:pt>
    <dgm:pt modelId="{10218999-C659-AB47-BD72-6DBB691C8728}" type="sibTrans" cxnId="{BD975174-1884-0941-98EB-FD104E6596FB}">
      <dgm:prSet/>
      <dgm:spPr/>
      <dgm:t>
        <a:bodyPr/>
        <a:lstStyle/>
        <a:p>
          <a:endParaRPr lang="en-US"/>
        </a:p>
      </dgm:t>
    </dgm:pt>
    <dgm:pt modelId="{513871C8-30DF-0845-9696-002973D6BACC}">
      <dgm:prSet/>
      <dgm:spPr/>
      <dgm:t>
        <a:bodyPr/>
        <a:lstStyle/>
        <a:p>
          <a:r>
            <a:rPr lang="en-US" dirty="0">
              <a:solidFill>
                <a:srgbClr val="404040"/>
              </a:solidFill>
            </a:rPr>
            <a:t>Access to Healthy Food</a:t>
          </a:r>
        </a:p>
      </dgm:t>
    </dgm:pt>
    <dgm:pt modelId="{032B2EF3-F2D8-2F4F-A588-BA941512A722}" type="parTrans" cxnId="{8DD66143-C6A8-534F-821F-E388F3613F2E}">
      <dgm:prSet/>
      <dgm:spPr/>
      <dgm:t>
        <a:bodyPr/>
        <a:lstStyle/>
        <a:p>
          <a:endParaRPr lang="en-US"/>
        </a:p>
      </dgm:t>
    </dgm:pt>
    <dgm:pt modelId="{77F3E15E-11F3-5A46-A5D3-2B8114ADC675}" type="sibTrans" cxnId="{8DD66143-C6A8-534F-821F-E388F3613F2E}">
      <dgm:prSet/>
      <dgm:spPr/>
      <dgm:t>
        <a:bodyPr/>
        <a:lstStyle/>
        <a:p>
          <a:endParaRPr lang="en-US"/>
        </a:p>
      </dgm:t>
    </dgm:pt>
    <dgm:pt modelId="{A71B4448-1DE8-D64C-8AB7-0D0A626500F0}">
      <dgm:prSet phldrT="[Text]"/>
      <dgm:spPr/>
      <dgm:t>
        <a:bodyPr/>
        <a:lstStyle/>
        <a:p>
          <a:endParaRPr lang="en-US"/>
        </a:p>
      </dgm:t>
    </dgm:pt>
    <dgm:pt modelId="{549F1192-80F8-4548-92BC-1933EF666C70}" type="parTrans" cxnId="{F4DC4630-F731-714D-B542-4F9BEAB8454E}">
      <dgm:prSet/>
      <dgm:spPr/>
      <dgm:t>
        <a:bodyPr/>
        <a:lstStyle/>
        <a:p>
          <a:endParaRPr lang="en-US"/>
        </a:p>
      </dgm:t>
    </dgm:pt>
    <dgm:pt modelId="{BB31CC1F-A782-9D46-8D9D-12AF17A2CC7F}" type="sibTrans" cxnId="{F4DC4630-F731-714D-B542-4F9BEAB8454E}">
      <dgm:prSet/>
      <dgm:spPr/>
      <dgm:t>
        <a:bodyPr/>
        <a:lstStyle/>
        <a:p>
          <a:endParaRPr lang="en-US"/>
        </a:p>
      </dgm:t>
    </dgm:pt>
    <dgm:pt modelId="{573DFC85-DF96-6B4A-B5BF-AC6BF8EDB924}">
      <dgm:prSet phldrT="[Text]"/>
      <dgm:spPr/>
      <dgm:t>
        <a:bodyPr/>
        <a:lstStyle/>
        <a:p>
          <a:endParaRPr lang="en-US"/>
        </a:p>
      </dgm:t>
    </dgm:pt>
    <dgm:pt modelId="{18671E76-3778-184F-A267-99E1A572A21F}" type="sibTrans" cxnId="{8FF6486A-027B-F649-8F50-BABA9C81025E}">
      <dgm:prSet/>
      <dgm:spPr/>
      <dgm:t>
        <a:bodyPr/>
        <a:lstStyle/>
        <a:p>
          <a:endParaRPr lang="en-US"/>
        </a:p>
      </dgm:t>
    </dgm:pt>
    <dgm:pt modelId="{777EF5C0-1F62-8A41-9277-A2E092A74854}" type="parTrans" cxnId="{8FF6486A-027B-F649-8F50-BABA9C81025E}">
      <dgm:prSet/>
      <dgm:spPr/>
      <dgm:t>
        <a:bodyPr/>
        <a:lstStyle/>
        <a:p>
          <a:endParaRPr lang="en-US"/>
        </a:p>
      </dgm:t>
    </dgm:pt>
    <dgm:pt modelId="{F969E192-F938-4346-A5B9-D1CFD91B30C8}">
      <dgm:prSet phldrT="[Text]"/>
      <dgm:spPr/>
      <dgm:t>
        <a:bodyPr/>
        <a:lstStyle/>
        <a:p>
          <a:endParaRPr lang="en-US"/>
        </a:p>
      </dgm:t>
    </dgm:pt>
    <dgm:pt modelId="{DA7C101E-1910-834A-9007-F67EAC518720}" type="parTrans" cxnId="{8894B26F-E6DD-A346-AF5D-AC8FAFDB4F4D}">
      <dgm:prSet/>
      <dgm:spPr/>
      <dgm:t>
        <a:bodyPr/>
        <a:lstStyle/>
        <a:p>
          <a:endParaRPr lang="en-US"/>
        </a:p>
      </dgm:t>
    </dgm:pt>
    <dgm:pt modelId="{A70180DA-61BC-1240-B5D4-5E0D82DB215C}" type="sibTrans" cxnId="{8894B26F-E6DD-A346-AF5D-AC8FAFDB4F4D}">
      <dgm:prSet/>
      <dgm:spPr/>
      <dgm:t>
        <a:bodyPr/>
        <a:lstStyle/>
        <a:p>
          <a:endParaRPr lang="en-US"/>
        </a:p>
      </dgm:t>
    </dgm:pt>
    <dgm:pt modelId="{401512FE-54F5-A741-A6BC-51ABE283C073}" type="pres">
      <dgm:prSet presAssocID="{5FB6886B-8035-F241-B0C4-B462DE2F2AEE}" presName="Name0" presStyleCnt="0">
        <dgm:presLayoutVars>
          <dgm:dir/>
          <dgm:animLvl val="lvl"/>
          <dgm:resizeHandles val="exact"/>
        </dgm:presLayoutVars>
      </dgm:prSet>
      <dgm:spPr/>
      <dgm:t>
        <a:bodyPr/>
        <a:lstStyle/>
        <a:p>
          <a:endParaRPr lang="en-US"/>
        </a:p>
      </dgm:t>
    </dgm:pt>
    <dgm:pt modelId="{9F95F40B-54CA-EC42-AD31-A438F49824AE}" type="pres">
      <dgm:prSet presAssocID="{164CD849-8F10-184B-8924-73F58115B32C}" presName="composite" presStyleCnt="0"/>
      <dgm:spPr/>
      <dgm:t>
        <a:bodyPr/>
        <a:lstStyle/>
        <a:p>
          <a:endParaRPr lang="en-US"/>
        </a:p>
      </dgm:t>
    </dgm:pt>
    <dgm:pt modelId="{34AA94FF-C488-C64A-B85B-66FE9375BD21}" type="pres">
      <dgm:prSet presAssocID="{164CD849-8F10-184B-8924-73F58115B32C}" presName="parTx" presStyleLbl="alignNode1" presStyleIdx="0" presStyleCnt="3">
        <dgm:presLayoutVars>
          <dgm:chMax val="0"/>
          <dgm:chPref val="0"/>
          <dgm:bulletEnabled val="1"/>
        </dgm:presLayoutVars>
      </dgm:prSet>
      <dgm:spPr/>
      <dgm:t>
        <a:bodyPr/>
        <a:lstStyle/>
        <a:p>
          <a:endParaRPr lang="en-US"/>
        </a:p>
      </dgm:t>
    </dgm:pt>
    <dgm:pt modelId="{359E8763-999E-314D-810E-939CC23F8ACA}" type="pres">
      <dgm:prSet presAssocID="{164CD849-8F10-184B-8924-73F58115B32C}" presName="desTx" presStyleLbl="alignAccFollowNode1" presStyleIdx="0" presStyleCnt="3" custScaleY="103224">
        <dgm:presLayoutVars>
          <dgm:bulletEnabled val="1"/>
        </dgm:presLayoutVars>
      </dgm:prSet>
      <dgm:spPr/>
      <dgm:t>
        <a:bodyPr/>
        <a:lstStyle/>
        <a:p>
          <a:endParaRPr lang="en-US"/>
        </a:p>
      </dgm:t>
    </dgm:pt>
    <dgm:pt modelId="{88EF58F9-9ACC-4F48-AC9C-806F9B02E418}" type="pres">
      <dgm:prSet presAssocID="{C2E56195-3E9D-CC4A-91DE-54E859D946BD}" presName="space" presStyleCnt="0"/>
      <dgm:spPr/>
      <dgm:t>
        <a:bodyPr/>
        <a:lstStyle/>
        <a:p>
          <a:endParaRPr lang="en-US"/>
        </a:p>
      </dgm:t>
    </dgm:pt>
    <dgm:pt modelId="{92F65093-3B84-F94A-8CB0-C2E430FA4920}" type="pres">
      <dgm:prSet presAssocID="{513871C8-30DF-0845-9696-002973D6BACC}" presName="composite" presStyleCnt="0"/>
      <dgm:spPr/>
      <dgm:t>
        <a:bodyPr/>
        <a:lstStyle/>
        <a:p>
          <a:endParaRPr lang="en-US"/>
        </a:p>
      </dgm:t>
    </dgm:pt>
    <dgm:pt modelId="{166045BC-6008-5144-AE51-53A4692814AA}" type="pres">
      <dgm:prSet presAssocID="{513871C8-30DF-0845-9696-002973D6BACC}" presName="parTx" presStyleLbl="alignNode1" presStyleIdx="1" presStyleCnt="3">
        <dgm:presLayoutVars>
          <dgm:chMax val="0"/>
          <dgm:chPref val="0"/>
          <dgm:bulletEnabled val="1"/>
        </dgm:presLayoutVars>
      </dgm:prSet>
      <dgm:spPr/>
      <dgm:t>
        <a:bodyPr/>
        <a:lstStyle/>
        <a:p>
          <a:endParaRPr lang="en-US"/>
        </a:p>
      </dgm:t>
    </dgm:pt>
    <dgm:pt modelId="{05AE8BE8-B887-D241-8525-FDE98405C575}" type="pres">
      <dgm:prSet presAssocID="{513871C8-30DF-0845-9696-002973D6BACC}" presName="desTx" presStyleLbl="alignAccFollowNode1" presStyleIdx="1" presStyleCnt="3">
        <dgm:presLayoutVars>
          <dgm:bulletEnabled val="1"/>
        </dgm:presLayoutVars>
      </dgm:prSet>
      <dgm:spPr/>
      <dgm:t>
        <a:bodyPr/>
        <a:lstStyle/>
        <a:p>
          <a:endParaRPr lang="en-US"/>
        </a:p>
      </dgm:t>
    </dgm:pt>
    <dgm:pt modelId="{D7D8B196-F1B3-3745-B244-E0DB2E3F6683}" type="pres">
      <dgm:prSet presAssocID="{77F3E15E-11F3-5A46-A5D3-2B8114ADC675}" presName="space" presStyleCnt="0"/>
      <dgm:spPr/>
      <dgm:t>
        <a:bodyPr/>
        <a:lstStyle/>
        <a:p>
          <a:endParaRPr lang="en-US"/>
        </a:p>
      </dgm:t>
    </dgm:pt>
    <dgm:pt modelId="{25BCC4C4-BFA7-E847-B9F1-924C7CA30D29}" type="pres">
      <dgm:prSet presAssocID="{B59523AE-9509-4F4E-BD18-35845D5C943D}" presName="composite" presStyleCnt="0"/>
      <dgm:spPr/>
      <dgm:t>
        <a:bodyPr/>
        <a:lstStyle/>
        <a:p>
          <a:endParaRPr lang="en-US"/>
        </a:p>
      </dgm:t>
    </dgm:pt>
    <dgm:pt modelId="{D3E82038-2A4F-434D-B963-AB6D6EB3F14B}" type="pres">
      <dgm:prSet presAssocID="{B59523AE-9509-4F4E-BD18-35845D5C943D}" presName="parTx" presStyleLbl="alignNode1" presStyleIdx="2" presStyleCnt="3">
        <dgm:presLayoutVars>
          <dgm:chMax val="0"/>
          <dgm:chPref val="0"/>
          <dgm:bulletEnabled val="1"/>
        </dgm:presLayoutVars>
      </dgm:prSet>
      <dgm:spPr/>
      <dgm:t>
        <a:bodyPr/>
        <a:lstStyle/>
        <a:p>
          <a:endParaRPr lang="en-US"/>
        </a:p>
      </dgm:t>
    </dgm:pt>
    <dgm:pt modelId="{16DB30B8-9580-DA43-B3ED-38387CEB1043}" type="pres">
      <dgm:prSet presAssocID="{B59523AE-9509-4F4E-BD18-35845D5C943D}" presName="desTx" presStyleLbl="alignAccFollowNode1" presStyleIdx="2" presStyleCnt="3">
        <dgm:presLayoutVars>
          <dgm:bulletEnabled val="1"/>
        </dgm:presLayoutVars>
      </dgm:prSet>
      <dgm:spPr/>
      <dgm:t>
        <a:bodyPr/>
        <a:lstStyle/>
        <a:p>
          <a:endParaRPr lang="en-US"/>
        </a:p>
      </dgm:t>
    </dgm:pt>
  </dgm:ptLst>
  <dgm:cxnLst>
    <dgm:cxn modelId="{6ADB3EE4-5B52-6C4B-90F6-CE3DDC5611E1}" type="presOf" srcId="{E053BBDE-5F4F-9D46-9147-80967D453AE3}" destId="{16DB30B8-9580-DA43-B3ED-38387CEB1043}" srcOrd="0" destOrd="1" presId="urn:microsoft.com/office/officeart/2005/8/layout/hList1"/>
    <dgm:cxn modelId="{9E7C29D4-AB6E-DF42-87F6-21B80DD8841F}" srcId="{B59523AE-9509-4F4E-BD18-35845D5C943D}" destId="{8B5F240E-E574-964B-8153-3D2EC7134F6E}" srcOrd="0" destOrd="0" parTransId="{1BB388AB-594B-B341-9449-C58AC7CF5FFB}" sibTransId="{0E76992E-719E-0B4B-82CA-F036F29A7948}"/>
    <dgm:cxn modelId="{9F0D47A5-3310-C942-A5A8-F52D63DE9A34}" type="presOf" srcId="{EF2C2172-7730-DD48-B34B-DDF5B8474DF0}" destId="{359E8763-999E-314D-810E-939CC23F8ACA}" srcOrd="0" destOrd="1" presId="urn:microsoft.com/office/officeart/2005/8/layout/hList1"/>
    <dgm:cxn modelId="{6DA2ED6B-8786-1348-A3E9-68BCA478B0F7}" type="presOf" srcId="{164CD849-8F10-184B-8924-73F58115B32C}" destId="{34AA94FF-C488-C64A-B85B-66FE9375BD21}" srcOrd="0" destOrd="0" presId="urn:microsoft.com/office/officeart/2005/8/layout/hList1"/>
    <dgm:cxn modelId="{93D02DBC-B082-FC4F-A679-444C9D999BF6}" type="presOf" srcId="{573DFC85-DF96-6B4A-B5BF-AC6BF8EDB924}" destId="{359E8763-999E-314D-810E-939CC23F8ACA}" srcOrd="0" destOrd="2" presId="urn:microsoft.com/office/officeart/2005/8/layout/hList1"/>
    <dgm:cxn modelId="{08011F32-0054-FD42-8723-35016C199E32}" type="presOf" srcId="{8B5F240E-E574-964B-8153-3D2EC7134F6E}" destId="{16DB30B8-9580-DA43-B3ED-38387CEB1043}" srcOrd="0" destOrd="0" presId="urn:microsoft.com/office/officeart/2005/8/layout/hList1"/>
    <dgm:cxn modelId="{8FF6486A-027B-F649-8F50-BABA9C81025E}" srcId="{164CD849-8F10-184B-8924-73F58115B32C}" destId="{573DFC85-DF96-6B4A-B5BF-AC6BF8EDB924}" srcOrd="2" destOrd="0" parTransId="{777EF5C0-1F62-8A41-9277-A2E092A74854}" sibTransId="{18671E76-3778-184F-A267-99E1A572A21F}"/>
    <dgm:cxn modelId="{ECFBC98F-6802-514E-A2C2-122A6CD178FD}" srcId="{164CD849-8F10-184B-8924-73F58115B32C}" destId="{EF2C2172-7730-DD48-B34B-DDF5B8474DF0}" srcOrd="1" destOrd="0" parTransId="{083E0724-2BF7-BA4F-AE39-C12D94E7D1B3}" sibTransId="{45F849EE-49F6-6D43-8AB0-6B3B24AFFF65}"/>
    <dgm:cxn modelId="{C09E9CF8-9D17-B94F-912A-F0B4B118B5FE}" srcId="{5FB6886B-8035-F241-B0C4-B462DE2F2AEE}" destId="{164CD849-8F10-184B-8924-73F58115B32C}" srcOrd="0" destOrd="0" parTransId="{23AF7F4F-BC3D-4844-9480-069C1AF03AC2}" sibTransId="{C2E56195-3E9D-CC4A-91DE-54E859D946BD}"/>
    <dgm:cxn modelId="{C012E0D6-ECB5-B542-BB28-A08425BFCC1C}" srcId="{5FB6886B-8035-F241-B0C4-B462DE2F2AEE}" destId="{B59523AE-9509-4F4E-BD18-35845D5C943D}" srcOrd="2" destOrd="0" parTransId="{61DA69F5-AEAB-F244-8DEC-BFD1A627C762}" sibTransId="{B4685575-3D38-AB42-AA44-6807269928E7}"/>
    <dgm:cxn modelId="{361EF590-B2D5-604D-A815-28876A35EC10}" type="presOf" srcId="{B59523AE-9509-4F4E-BD18-35845D5C943D}" destId="{D3E82038-2A4F-434D-B963-AB6D6EB3F14B}" srcOrd="0" destOrd="0" presId="urn:microsoft.com/office/officeart/2005/8/layout/hList1"/>
    <dgm:cxn modelId="{EEA334B7-E1BE-F04C-8172-3B7AFFD3F4E6}" type="presOf" srcId="{513871C8-30DF-0845-9696-002973D6BACC}" destId="{166045BC-6008-5144-AE51-53A4692814AA}" srcOrd="0" destOrd="0" presId="urn:microsoft.com/office/officeart/2005/8/layout/hList1"/>
    <dgm:cxn modelId="{8DD66143-C6A8-534F-821F-E388F3613F2E}" srcId="{5FB6886B-8035-F241-B0C4-B462DE2F2AEE}" destId="{513871C8-30DF-0845-9696-002973D6BACC}" srcOrd="1" destOrd="0" parTransId="{032B2EF3-F2D8-2F4F-A588-BA941512A722}" sibTransId="{77F3E15E-11F3-5A46-A5D3-2B8114ADC675}"/>
    <dgm:cxn modelId="{B28C48B5-D647-674B-AB31-6D517CCAEA96}" type="presOf" srcId="{F969E192-F938-4346-A5B9-D1CFD91B30C8}" destId="{359E8763-999E-314D-810E-939CC23F8ACA}" srcOrd="0" destOrd="0" presId="urn:microsoft.com/office/officeart/2005/8/layout/hList1"/>
    <dgm:cxn modelId="{8894B26F-E6DD-A346-AF5D-AC8FAFDB4F4D}" srcId="{164CD849-8F10-184B-8924-73F58115B32C}" destId="{F969E192-F938-4346-A5B9-D1CFD91B30C8}" srcOrd="0" destOrd="0" parTransId="{DA7C101E-1910-834A-9007-F67EAC518720}" sibTransId="{A70180DA-61BC-1240-B5D4-5E0D82DB215C}"/>
    <dgm:cxn modelId="{BD975174-1884-0941-98EB-FD104E6596FB}" srcId="{B59523AE-9509-4F4E-BD18-35845D5C943D}" destId="{E053BBDE-5F4F-9D46-9147-80967D453AE3}" srcOrd="1" destOrd="0" parTransId="{2BDAFA5E-2507-5A45-AF45-0C9C21D0DEEA}" sibTransId="{10218999-C659-AB47-BD72-6DBB691C8728}"/>
    <dgm:cxn modelId="{4D4860D4-3B90-F142-A627-02177A362994}" type="presOf" srcId="{A71B4448-1DE8-D64C-8AB7-0D0A626500F0}" destId="{359E8763-999E-314D-810E-939CC23F8ACA}" srcOrd="0" destOrd="3" presId="urn:microsoft.com/office/officeart/2005/8/layout/hList1"/>
    <dgm:cxn modelId="{59A7F5E2-9E12-6044-93D7-5A7D448E4A33}" type="presOf" srcId="{5FB6886B-8035-F241-B0C4-B462DE2F2AEE}" destId="{401512FE-54F5-A741-A6BC-51ABE283C073}" srcOrd="0" destOrd="0" presId="urn:microsoft.com/office/officeart/2005/8/layout/hList1"/>
    <dgm:cxn modelId="{F4DC4630-F731-714D-B542-4F9BEAB8454E}" srcId="{164CD849-8F10-184B-8924-73F58115B32C}" destId="{A71B4448-1DE8-D64C-8AB7-0D0A626500F0}" srcOrd="3" destOrd="0" parTransId="{549F1192-80F8-4548-92BC-1933EF666C70}" sibTransId="{BB31CC1F-A782-9D46-8D9D-12AF17A2CC7F}"/>
    <dgm:cxn modelId="{021389F0-855B-5140-95FA-3FF3364E6C99}" type="presParOf" srcId="{401512FE-54F5-A741-A6BC-51ABE283C073}" destId="{9F95F40B-54CA-EC42-AD31-A438F49824AE}" srcOrd="0" destOrd="0" presId="urn:microsoft.com/office/officeart/2005/8/layout/hList1"/>
    <dgm:cxn modelId="{A9025124-D66A-8646-906F-E4C8B2E2EAB3}" type="presParOf" srcId="{9F95F40B-54CA-EC42-AD31-A438F49824AE}" destId="{34AA94FF-C488-C64A-B85B-66FE9375BD21}" srcOrd="0" destOrd="0" presId="urn:microsoft.com/office/officeart/2005/8/layout/hList1"/>
    <dgm:cxn modelId="{86AA41C2-3506-DC45-8F7A-2461ADC1789E}" type="presParOf" srcId="{9F95F40B-54CA-EC42-AD31-A438F49824AE}" destId="{359E8763-999E-314D-810E-939CC23F8ACA}" srcOrd="1" destOrd="0" presId="urn:microsoft.com/office/officeart/2005/8/layout/hList1"/>
    <dgm:cxn modelId="{C2BA5152-5E1F-A644-8A68-F4C56C7BAD47}" type="presParOf" srcId="{401512FE-54F5-A741-A6BC-51ABE283C073}" destId="{88EF58F9-9ACC-4F48-AC9C-806F9B02E418}" srcOrd="1" destOrd="0" presId="urn:microsoft.com/office/officeart/2005/8/layout/hList1"/>
    <dgm:cxn modelId="{C7DD46E6-3C0F-214A-9503-2E0F5F3C587D}" type="presParOf" srcId="{401512FE-54F5-A741-A6BC-51ABE283C073}" destId="{92F65093-3B84-F94A-8CB0-C2E430FA4920}" srcOrd="2" destOrd="0" presId="urn:microsoft.com/office/officeart/2005/8/layout/hList1"/>
    <dgm:cxn modelId="{0C6BB9A5-11A8-1F49-8E74-E5E984F4571A}" type="presParOf" srcId="{92F65093-3B84-F94A-8CB0-C2E430FA4920}" destId="{166045BC-6008-5144-AE51-53A4692814AA}" srcOrd="0" destOrd="0" presId="urn:microsoft.com/office/officeart/2005/8/layout/hList1"/>
    <dgm:cxn modelId="{1D99050E-A7AE-9F49-BDC6-B937AC87C44A}" type="presParOf" srcId="{92F65093-3B84-F94A-8CB0-C2E430FA4920}" destId="{05AE8BE8-B887-D241-8525-FDE98405C575}" srcOrd="1" destOrd="0" presId="urn:microsoft.com/office/officeart/2005/8/layout/hList1"/>
    <dgm:cxn modelId="{21DA3C60-3E53-774E-90C7-152FA626D353}" type="presParOf" srcId="{401512FE-54F5-A741-A6BC-51ABE283C073}" destId="{D7D8B196-F1B3-3745-B244-E0DB2E3F6683}" srcOrd="3" destOrd="0" presId="urn:microsoft.com/office/officeart/2005/8/layout/hList1"/>
    <dgm:cxn modelId="{1D25615C-3B5D-134D-BB3C-5BF53921AF53}" type="presParOf" srcId="{401512FE-54F5-A741-A6BC-51ABE283C073}" destId="{25BCC4C4-BFA7-E847-B9F1-924C7CA30D29}" srcOrd="4" destOrd="0" presId="urn:microsoft.com/office/officeart/2005/8/layout/hList1"/>
    <dgm:cxn modelId="{98105DFB-43CC-E540-A0D9-36D057F8C606}" type="presParOf" srcId="{25BCC4C4-BFA7-E847-B9F1-924C7CA30D29}" destId="{D3E82038-2A4F-434D-B963-AB6D6EB3F14B}" srcOrd="0" destOrd="0" presId="urn:microsoft.com/office/officeart/2005/8/layout/hList1"/>
    <dgm:cxn modelId="{D7F98E42-02C6-744C-85C8-5760F518AEB0}" type="presParOf" srcId="{25BCC4C4-BFA7-E847-B9F1-924C7CA30D29}" destId="{16DB30B8-9580-DA43-B3ED-38387CEB10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A94FF-C488-C64A-B85B-66FE9375BD21}">
      <dsp:nvSpPr>
        <dsp:cNvPr id="0" name=""/>
        <dsp:cNvSpPr/>
      </dsp:nvSpPr>
      <dsp:spPr>
        <a:xfrm>
          <a:off x="2556" y="793403"/>
          <a:ext cx="2492755" cy="95926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solidFill>
                <a:srgbClr val="404040"/>
              </a:solidFill>
            </a:rPr>
            <a:t>Access to Healthcare</a:t>
          </a:r>
        </a:p>
      </dsp:txBody>
      <dsp:txXfrm>
        <a:off x="2556" y="793403"/>
        <a:ext cx="2492755" cy="959268"/>
      </dsp:txXfrm>
    </dsp:sp>
    <dsp:sp modelId="{359E8763-999E-314D-810E-939CC23F8ACA}">
      <dsp:nvSpPr>
        <dsp:cNvPr id="0" name=""/>
        <dsp:cNvSpPr/>
      </dsp:nvSpPr>
      <dsp:spPr>
        <a:xfrm>
          <a:off x="2556" y="1729269"/>
          <a:ext cx="2492755" cy="149863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a:off x="2556" y="1729269"/>
        <a:ext cx="2492755" cy="1498636"/>
      </dsp:txXfrm>
    </dsp:sp>
    <dsp:sp modelId="{166045BC-6008-5144-AE51-53A4692814AA}">
      <dsp:nvSpPr>
        <dsp:cNvPr id="0" name=""/>
        <dsp:cNvSpPr/>
      </dsp:nvSpPr>
      <dsp:spPr>
        <a:xfrm>
          <a:off x="2844298" y="805105"/>
          <a:ext cx="2492755" cy="959268"/>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solidFill>
                <a:srgbClr val="404040"/>
              </a:solidFill>
            </a:rPr>
            <a:t>Access to Healthy Food</a:t>
          </a:r>
        </a:p>
      </dsp:txBody>
      <dsp:txXfrm>
        <a:off x="2844298" y="805105"/>
        <a:ext cx="2492755" cy="959268"/>
      </dsp:txXfrm>
    </dsp:sp>
    <dsp:sp modelId="{05AE8BE8-B887-D241-8525-FDE98405C575}">
      <dsp:nvSpPr>
        <dsp:cNvPr id="0" name=""/>
        <dsp:cNvSpPr/>
      </dsp:nvSpPr>
      <dsp:spPr>
        <a:xfrm>
          <a:off x="2844298" y="1764374"/>
          <a:ext cx="2492755" cy="145182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E82038-2A4F-434D-B963-AB6D6EB3F14B}">
      <dsp:nvSpPr>
        <dsp:cNvPr id="0" name=""/>
        <dsp:cNvSpPr/>
      </dsp:nvSpPr>
      <dsp:spPr>
        <a:xfrm>
          <a:off x="5686040" y="805105"/>
          <a:ext cx="2492755" cy="959268"/>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solidFill>
                <a:srgbClr val="404040"/>
              </a:solidFill>
            </a:rPr>
            <a:t>Access to </a:t>
          </a:r>
          <a:r>
            <a:rPr lang="en-US" sz="2000" kern="1200" dirty="0" smtClean="0">
              <a:solidFill>
                <a:srgbClr val="404040"/>
              </a:solidFill>
            </a:rPr>
            <a:t>Economic </a:t>
          </a:r>
          <a:r>
            <a:rPr lang="en-US" sz="2000" kern="1200" dirty="0">
              <a:solidFill>
                <a:srgbClr val="404040"/>
              </a:solidFill>
            </a:rPr>
            <a:t>Opportunities</a:t>
          </a:r>
        </a:p>
      </dsp:txBody>
      <dsp:txXfrm>
        <a:off x="5686040" y="805105"/>
        <a:ext cx="2492755" cy="959268"/>
      </dsp:txXfrm>
    </dsp:sp>
    <dsp:sp modelId="{16DB30B8-9580-DA43-B3ED-38387CEB1043}">
      <dsp:nvSpPr>
        <dsp:cNvPr id="0" name=""/>
        <dsp:cNvSpPr/>
      </dsp:nvSpPr>
      <dsp:spPr>
        <a:xfrm>
          <a:off x="5686040" y="1764374"/>
          <a:ext cx="2492755" cy="145182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a:off x="5686040" y="1764374"/>
        <a:ext cx="2492755" cy="14518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FC715-202B-AC41-8CAD-EA3D67F3A591}" type="datetimeFigureOut">
              <a:rPr lang="en-US" smtClean="0"/>
              <a:t>7/14/17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60785-9338-114B-891F-4D52A71C2C76}" type="slidenum">
              <a:rPr lang="en-US" smtClean="0"/>
              <a:t>‹#›</a:t>
            </a:fld>
            <a:endParaRPr lang="en-US"/>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pr.org/sections/health-shots/2015/08/20/432872330/can-health-care-be-cured-of-racial-bias?sc=tw"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youtube.com/watch?list=PLxdDQiAI50j9dvC6FgzlIi7dHbevdQz86&amp;v=Cfcv6QRss_c"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youtube.com/watch?v=wMuXcuudvCc"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Welcome to our next session.</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a:t>
            </a:fld>
            <a:endParaRPr lang="en-US"/>
          </a:p>
        </p:txBody>
      </p:sp>
    </p:spTree>
    <p:extLst>
      <p:ext uri="{BB962C8B-B14F-4D97-AF65-F5344CB8AC3E}">
        <p14:creationId xmlns:p14="http://schemas.microsoft.com/office/powerpoint/2010/main" val="223804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Revisit Ciara and talk about the group’s answers about her health determinants in the workbook.</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10</a:t>
            </a:fld>
            <a:endParaRPr lang="en-US"/>
          </a:p>
        </p:txBody>
      </p:sp>
    </p:spTree>
    <p:extLst>
      <p:ext uri="{BB962C8B-B14F-4D97-AF65-F5344CB8AC3E}">
        <p14:creationId xmlns:p14="http://schemas.microsoft.com/office/powerpoint/2010/main" val="35958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Group Discussion: </a:t>
            </a:r>
            <a:r>
              <a:rPr lang="en-US" sz="1200" kern="1200" dirty="0" smtClean="0">
                <a:solidFill>
                  <a:schemeClr val="tx1"/>
                </a:solidFill>
                <a:effectLst/>
                <a:latin typeface="+mn-lt"/>
                <a:ea typeface="+mn-ea"/>
                <a:cs typeface="+mn-cs"/>
              </a:rPr>
              <a:t>Ask for a few participants to share their answers.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Facilitator Tip</a:t>
            </a:r>
            <a:r>
              <a:rPr lang="en-US" sz="1200" kern="1200" dirty="0" smtClean="0">
                <a:solidFill>
                  <a:schemeClr val="tx1"/>
                </a:solidFill>
                <a:effectLst/>
                <a:latin typeface="+mn-lt"/>
                <a:ea typeface="+mn-ea"/>
                <a:cs typeface="+mn-cs"/>
              </a:rPr>
              <a:t>: This was an activity in the reading assignment from last week. If they did not complete it let them know that you will revisit these workbook activities in class.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11</a:t>
            </a:fld>
            <a:endParaRPr lang="en-US"/>
          </a:p>
        </p:txBody>
      </p:sp>
    </p:spTree>
    <p:extLst>
      <p:ext uri="{BB962C8B-B14F-4D97-AF65-F5344CB8AC3E}">
        <p14:creationId xmlns:p14="http://schemas.microsoft.com/office/powerpoint/2010/main" val="136561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At this point the trainings will shift to strategies rather than a review of the reading. Help guide the group in thinking about their own neighborhood and keeping them at the community rather than individual level.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Group Discussion</a:t>
            </a:r>
            <a:r>
              <a:rPr lang="en-US" sz="1200" kern="1200" dirty="0" smtClean="0">
                <a:solidFill>
                  <a:schemeClr val="tx1"/>
                </a:solidFill>
                <a:effectLst/>
                <a:latin typeface="+mn-lt"/>
                <a:ea typeface="+mn-ea"/>
                <a:cs typeface="+mn-cs"/>
              </a:rPr>
              <a:t>: Thinking about the SEM, what are some community level strategies for increasing community access to healthcare?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answers may include bringing screenings into the community, putting together a list of preventive classes and services that are already in the neighborhood, and pairing people together (in particular seniors and those with disabilities, a chronic health issue(s), or an emerging health issue) to attend doctor appointments. </a:t>
            </a:r>
          </a:p>
          <a:p>
            <a:r>
              <a:rPr lang="en-US" sz="1200" kern="1200" dirty="0" smtClean="0">
                <a:solidFill>
                  <a:schemeClr val="tx1"/>
                </a:solidFill>
                <a:effectLst/>
                <a:latin typeface="+mn-lt"/>
                <a:ea typeface="+mn-ea"/>
                <a:cs typeface="+mn-cs"/>
              </a:rPr>
              <a:t> </a:t>
            </a:r>
            <a:endParaRPr lang="en-US" dirty="0" smtClean="0">
              <a:effectLst/>
            </a:endParaRPr>
          </a:p>
          <a:p>
            <a:r>
              <a:rPr lang="en-US" sz="1200" i="1" kern="1200" dirty="0" smtClean="0">
                <a:solidFill>
                  <a:schemeClr val="tx1"/>
                </a:solidFill>
                <a:effectLst/>
                <a:latin typeface="+mn-lt"/>
                <a:ea typeface="+mn-ea"/>
                <a:cs typeface="+mn-cs"/>
              </a:rPr>
              <a:t>Facilitator Tip</a:t>
            </a:r>
            <a:r>
              <a:rPr lang="en-US" sz="1200" kern="1200" dirty="0" smtClean="0">
                <a:solidFill>
                  <a:schemeClr val="tx1"/>
                </a:solidFill>
                <a:effectLst/>
                <a:latin typeface="+mn-lt"/>
                <a:ea typeface="+mn-ea"/>
                <a:cs typeface="+mn-cs"/>
              </a:rPr>
              <a:t>: This may be an opportunity to have a quest speaker from a local health clinic to talk about how to enroll people in their neighborhoods in ACA and offer links to free services. Also a good opportunity to briefly mention the concept of patient advocacy (individuals taking control of how they receive healthcare services) and remind people about further information in the Deep Dive.</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74B60785-9338-114B-891F-4D52A71C2C76}" type="slidenum">
              <a:rPr lang="en-US" smtClean="0"/>
              <a:t>12</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This connects access to healthcare with oppression and discrimination as a social determinant.</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http://www.npr.org/sections/health-shots/2015/08/20/ 432872330/can-health-care-be-cured-of-racial-bias?sc=tw</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13</a:t>
            </a:fld>
            <a:endParaRPr lang="en-US"/>
          </a:p>
        </p:txBody>
      </p:sp>
    </p:spTree>
    <p:extLst>
      <p:ext uri="{BB962C8B-B14F-4D97-AF65-F5344CB8AC3E}">
        <p14:creationId xmlns:p14="http://schemas.microsoft.com/office/powerpoint/2010/main" val="200017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Group Discussion</a:t>
            </a:r>
            <a:r>
              <a:rPr lang="en-US" sz="1200" kern="1200" dirty="0" smtClean="0">
                <a:solidFill>
                  <a:schemeClr val="tx1"/>
                </a:solidFill>
                <a:effectLst/>
                <a:latin typeface="+mn-lt"/>
                <a:ea typeface="+mn-ea"/>
                <a:cs typeface="+mn-cs"/>
              </a:rPr>
              <a:t>: Thinking about the SEM, what are some community level strategies for increasing health in homes and neighborhoods?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possible answers include limiting exposure to mold and lead, smoke free Multiunit Housing (MUH), parks and faith organizations, and exposure to pollution through industry in neighborhood.</a:t>
            </a:r>
          </a:p>
          <a:p>
            <a:r>
              <a:rPr lang="en-US" sz="1200" kern="1200" dirty="0" smtClean="0">
                <a:solidFill>
                  <a:schemeClr val="tx1"/>
                </a:solidFill>
                <a:effectLst/>
                <a:latin typeface="+mn-lt"/>
                <a:ea typeface="+mn-ea"/>
                <a:cs typeface="+mn-cs"/>
              </a:rPr>
              <a:t> </a:t>
            </a:r>
            <a:endParaRPr lang="en-US" dirty="0" smtClean="0">
              <a:effectLst/>
            </a:endParaRPr>
          </a:p>
          <a:p>
            <a:r>
              <a:rPr lang="en-US" sz="1200" i="1" kern="1200" dirty="0" smtClean="0">
                <a:solidFill>
                  <a:schemeClr val="tx1"/>
                </a:solidFill>
                <a:effectLst/>
                <a:latin typeface="+mn-lt"/>
                <a:ea typeface="+mn-ea"/>
                <a:cs typeface="+mn-cs"/>
              </a:rPr>
              <a:t>Facilitator Tip: </a:t>
            </a:r>
            <a:r>
              <a:rPr lang="en-US" sz="1200" kern="1200" dirty="0" smtClean="0">
                <a:solidFill>
                  <a:schemeClr val="tx1"/>
                </a:solidFill>
                <a:effectLst/>
                <a:latin typeface="+mn-lt"/>
                <a:ea typeface="+mn-ea"/>
                <a:cs typeface="+mn-cs"/>
              </a:rPr>
              <a:t>The next slides include group discussion. Assess how much time you have, and adjust the discussion for each slide accordingly.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Apartment picture from: http://</a:t>
            </a:r>
            <a:r>
              <a:rPr lang="en-US" sz="1200" kern="1200" dirty="0" err="1" smtClean="0">
                <a:solidFill>
                  <a:schemeClr val="tx1"/>
                </a:solidFill>
                <a:effectLst/>
                <a:latin typeface="+mn-lt"/>
                <a:ea typeface="+mn-ea"/>
                <a:cs typeface="+mn-cs"/>
              </a:rPr>
              <a:t>missoulian.com</a:t>
            </a:r>
            <a:r>
              <a:rPr lang="en-US" sz="1200" kern="1200" dirty="0" smtClean="0">
                <a:solidFill>
                  <a:schemeClr val="tx1"/>
                </a:solidFill>
                <a:effectLst/>
                <a:latin typeface="+mn-lt"/>
                <a:ea typeface="+mn-ea"/>
                <a:cs typeface="+mn-cs"/>
              </a:rPr>
              <a:t>/news/local/new--unit-apartment-planned-for-former-</a:t>
            </a:r>
            <a:r>
              <a:rPr lang="en-US" sz="1200" kern="1200" dirty="0" err="1" smtClean="0">
                <a:solidFill>
                  <a:schemeClr val="tx1"/>
                </a:solidFill>
                <a:effectLst/>
                <a:latin typeface="+mn-lt"/>
                <a:ea typeface="+mn-ea"/>
                <a:cs typeface="+mn-cs"/>
              </a:rPr>
              <a:t>missoula</a:t>
            </a:r>
            <a:r>
              <a:rPr lang="en-US" sz="1200" kern="1200" dirty="0" smtClean="0">
                <a:solidFill>
                  <a:schemeClr val="tx1"/>
                </a:solidFill>
                <a:effectLst/>
                <a:latin typeface="+mn-lt"/>
                <a:ea typeface="+mn-ea"/>
                <a:cs typeface="+mn-cs"/>
              </a:rPr>
              <a:t>-trailer-park/article_dc291641-d6e5-5454-9e7a-1909f2cbe61c.html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14</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Group Discussion</a:t>
            </a:r>
            <a:r>
              <a:rPr lang="en-US" sz="1200" kern="1200" dirty="0" smtClean="0">
                <a:solidFill>
                  <a:schemeClr val="tx1"/>
                </a:solidFill>
                <a:effectLst/>
                <a:latin typeface="+mn-lt"/>
                <a:ea typeface="+mn-ea"/>
                <a:cs typeface="+mn-cs"/>
              </a:rPr>
              <a:t>: Thinking about the SEM, what are some community level strategies for increasing health through workplaces?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possible answers include enforcement of safety standards and provision of proper protective equipment, walking meetings, providing healthy snacks and a water dispenser, and employee wellness programs.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15</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Group Discussion</a:t>
            </a:r>
            <a:r>
              <a:rPr lang="en-US" sz="1200" kern="1200" dirty="0" smtClean="0">
                <a:solidFill>
                  <a:schemeClr val="tx1"/>
                </a:solidFill>
                <a:effectLst/>
                <a:latin typeface="+mn-lt"/>
                <a:ea typeface="+mn-ea"/>
                <a:cs typeface="+mn-cs"/>
              </a:rPr>
              <a:t>: Thinking about the SEM, what are some community level strategies for increasing health through the marketplace?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possible answers include bringing fresh food to small markets in food deserts, curbing advertisements of unhealthy food, alcohol, and cigarettes, enforcement of not selling tobacco and alcohol to minors, and tobacco retail licensing.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16</a:t>
            </a:fld>
            <a:endParaRPr lang="en-US"/>
          </a:p>
        </p:txBody>
      </p:sp>
    </p:spTree>
    <p:extLst>
      <p:ext uri="{BB962C8B-B14F-4D97-AF65-F5344CB8AC3E}">
        <p14:creationId xmlns:p14="http://schemas.microsoft.com/office/powerpoint/2010/main" val="77430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Communities that support and encourage healthy behaviors including exercise, eating right, and not smoking help residents get healthy and stay healthy.</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17</a:t>
            </a:fld>
            <a:endParaRPr lang="en-US"/>
          </a:p>
        </p:txBody>
      </p:sp>
    </p:spTree>
    <p:extLst>
      <p:ext uri="{BB962C8B-B14F-4D97-AF65-F5344CB8AC3E}">
        <p14:creationId xmlns:p14="http://schemas.microsoft.com/office/powerpoint/2010/main" val="2741193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This is a resident led success story that got tobacco out of this multiunit housing complex.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Group Discussion: </a:t>
            </a:r>
            <a:r>
              <a:rPr lang="en-US" sz="1200" kern="1200" dirty="0" smtClean="0">
                <a:solidFill>
                  <a:schemeClr val="tx1"/>
                </a:solidFill>
                <a:effectLst/>
                <a:latin typeface="+mn-lt"/>
                <a:ea typeface="+mn-ea"/>
                <a:cs typeface="+mn-cs"/>
              </a:rPr>
              <a:t>What health determinants did this RLA address? What was the solution? How do you imagine the group participants made decisions about what strategy to use? What challenges did you think they faced?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18</a:t>
            </a:fld>
            <a:endParaRPr lang="en-US"/>
          </a:p>
        </p:txBody>
      </p:sp>
    </p:spTree>
    <p:extLst>
      <p:ext uri="{BB962C8B-B14F-4D97-AF65-F5344CB8AC3E}">
        <p14:creationId xmlns:p14="http://schemas.microsoft.com/office/powerpoint/2010/main" val="94185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Tobacco prevention efforts aimed at community and policy change have decreased the rate of smoking by about 50%. Even so, smoking is still the number one cause of preventable death. This video series shows lots of examples of community level changes that RLAs can think about for their own communities.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https://www.youtube.com/watch?list=PLxdDQiAI50j9 dvC6FgzlIi7dHbevdQz86&amp;v=Cfcv6QRss_c</a:t>
            </a:r>
            <a:endParaRPr lang="en-US" sz="1200" kern="1200" dirty="0" smtClean="0">
              <a:solidFill>
                <a:schemeClr val="tx1"/>
              </a:solidFill>
              <a:effectLst/>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74B60785-9338-114B-891F-4D52A71C2C76}" type="slidenum">
              <a:rPr lang="en-US" smtClean="0"/>
              <a:t>19</a:t>
            </a:fld>
            <a:endParaRPr lang="en-US"/>
          </a:p>
        </p:txBody>
      </p:sp>
    </p:spTree>
    <p:extLst>
      <p:ext uri="{BB962C8B-B14F-4D97-AF65-F5344CB8AC3E}">
        <p14:creationId xmlns:p14="http://schemas.microsoft.com/office/powerpoint/2010/main" val="224100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a:t>
            </a:r>
            <a:r>
              <a:rPr lang="en-US" dirty="0" smtClean="0"/>
              <a:t> Brief review of agenda.</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a:t>
            </a:fld>
            <a:endParaRPr lang="en-US"/>
          </a:p>
        </p:txBody>
      </p:sp>
    </p:spTree>
    <p:extLst>
      <p:ext uri="{BB962C8B-B14F-4D97-AF65-F5344CB8AC3E}">
        <p14:creationId xmlns:p14="http://schemas.microsoft.com/office/powerpoint/2010/main" val="101436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Answer any lingering questions and/or take the time to address issues that you think may remain unclear. </a:t>
            </a:r>
            <a:r>
              <a:rPr lang="en-US" sz="1200" kern="1200" smtClean="0">
                <a:solidFill>
                  <a:schemeClr val="tx1"/>
                </a:solidFill>
                <a:effectLst/>
                <a:latin typeface="+mn-lt"/>
                <a:ea typeface="+mn-ea"/>
                <a:cs typeface="+mn-cs"/>
              </a:rPr>
              <a:t>Remind participants that the sections are an overview and there is more information about each topic in the Deep Dive.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20</a:t>
            </a:fld>
            <a:endParaRPr lang="en-US"/>
          </a:p>
        </p:txBody>
      </p:sp>
    </p:spTree>
    <p:extLst>
      <p:ext uri="{BB962C8B-B14F-4D97-AF65-F5344CB8AC3E}">
        <p14:creationId xmlns:p14="http://schemas.microsoft.com/office/powerpoint/2010/main" val="400952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21</a:t>
            </a:fld>
            <a:endParaRPr lang="en-US"/>
          </a:p>
        </p:txBody>
      </p:sp>
    </p:spTree>
    <p:extLst>
      <p:ext uri="{BB962C8B-B14F-4D97-AF65-F5344CB8AC3E}">
        <p14:creationId xmlns:p14="http://schemas.microsoft.com/office/powerpoint/2010/main" val="48511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 </a:t>
            </a:r>
            <a:r>
              <a:rPr lang="en-US" sz="1200" kern="1200" dirty="0" smtClean="0">
                <a:solidFill>
                  <a:schemeClr val="tx1"/>
                </a:solidFill>
                <a:effectLst/>
                <a:latin typeface="+mn-lt"/>
                <a:ea typeface="+mn-ea"/>
                <a:cs typeface="+mn-cs"/>
              </a:rPr>
              <a:t>This is a fun, non-scientific activity to get participants thinking about their own leadership and communication styles, to get to know one another, and to begin to learn how they will work together as a team using the variety of natural strengths in the group.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Activity: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Before class print out the shape descriptions in the Ice Breaker section of the Digital Library. </a:t>
            </a:r>
          </a:p>
          <a:p>
            <a:pPr marL="228600" lvl="0" indent="-228600">
              <a:buFont typeface="+mj-lt"/>
              <a:buAutoNum type="arabicPeriod"/>
            </a:pPr>
            <a:r>
              <a:rPr lang="en-US" sz="1200" kern="1200" dirty="0" smtClean="0">
                <a:solidFill>
                  <a:schemeClr val="tx1"/>
                </a:solidFill>
                <a:effectLst/>
                <a:latin typeface="+mn-lt"/>
                <a:ea typeface="+mn-ea"/>
                <a:cs typeface="+mn-cs"/>
              </a:rPr>
              <a:t>Ask the participants to pick the first shape they are attracted to then get into groups with other participants who picked the same shape. </a:t>
            </a:r>
          </a:p>
          <a:p>
            <a:pPr marL="228600" lvl="0" indent="-228600">
              <a:buFont typeface="+mj-lt"/>
              <a:buAutoNum type="arabicPeriod"/>
            </a:pPr>
            <a:r>
              <a:rPr lang="en-US" sz="1200" kern="1200" dirty="0" smtClean="0">
                <a:solidFill>
                  <a:schemeClr val="tx1"/>
                </a:solidFill>
                <a:effectLst/>
                <a:latin typeface="+mn-lt"/>
                <a:ea typeface="+mn-ea"/>
                <a:cs typeface="+mn-cs"/>
              </a:rPr>
              <a:t>Read the description of each shape out loud to the entire group. You can find the descriptions in the Ice Breaker section of your Digital Library. </a:t>
            </a:r>
          </a:p>
          <a:p>
            <a:pPr marL="228600" lvl="0" indent="-228600">
              <a:buFont typeface="+mj-lt"/>
              <a:buAutoNum type="arabicPeriod"/>
            </a:pPr>
            <a:r>
              <a:rPr lang="en-US" sz="1200" kern="1200" dirty="0" smtClean="0">
                <a:solidFill>
                  <a:schemeClr val="tx1"/>
                </a:solidFill>
                <a:effectLst/>
                <a:latin typeface="+mn-lt"/>
                <a:ea typeface="+mn-ea"/>
                <a:cs typeface="+mn-cs"/>
              </a:rPr>
              <a:t>Then have the groups discuss the questions on the slide. </a:t>
            </a:r>
          </a:p>
          <a:p>
            <a:pPr marL="228600" lvl="0" indent="-228600">
              <a:buFont typeface="+mj-lt"/>
              <a:buAutoNum type="arabicPeriod"/>
            </a:pPr>
            <a:r>
              <a:rPr lang="en-US" sz="1200" kern="1200" dirty="0" smtClean="0">
                <a:solidFill>
                  <a:schemeClr val="tx1"/>
                </a:solidFill>
                <a:effectLst/>
                <a:latin typeface="+mn-lt"/>
                <a:ea typeface="+mn-ea"/>
                <a:cs typeface="+mn-cs"/>
              </a:rPr>
              <a:t>After about ten minutes mix up the groups so that they are in “mixed-shape” groups and have them discuss the same questions. </a:t>
            </a:r>
          </a:p>
          <a:p>
            <a:pPr marL="228600" lvl="0" indent="-228600">
              <a:buFont typeface="+mj-lt"/>
              <a:buAutoNum type="arabicPeriod"/>
            </a:pPr>
            <a:r>
              <a:rPr lang="en-US" sz="1200" kern="1200" dirty="0" smtClean="0">
                <a:solidFill>
                  <a:schemeClr val="tx1"/>
                </a:solidFill>
                <a:effectLst/>
                <a:latin typeface="+mn-lt"/>
                <a:ea typeface="+mn-ea"/>
                <a:cs typeface="+mn-cs"/>
              </a:rPr>
              <a:t>After about ten minutes bring the entire group back together and ask for a volunteers to talk about their observations.  </a:t>
            </a:r>
          </a:p>
          <a:p>
            <a:endParaRPr lang="en-US" b="0" dirty="0"/>
          </a:p>
        </p:txBody>
      </p:sp>
      <p:sp>
        <p:nvSpPr>
          <p:cNvPr id="4" name="Slide Number Placeholder 3"/>
          <p:cNvSpPr>
            <a:spLocks noGrp="1"/>
          </p:cNvSpPr>
          <p:nvPr>
            <p:ph type="sldNum" sz="quarter" idx="10"/>
          </p:nvPr>
        </p:nvSpPr>
        <p:spPr/>
        <p:txBody>
          <a:bodyPr/>
          <a:lstStyle/>
          <a:p>
            <a:fld id="{74B60785-9338-114B-891F-4D52A71C2C76}" type="slidenum">
              <a:rPr lang="en-US" smtClean="0"/>
              <a:t>3</a:t>
            </a:fld>
            <a:endParaRPr lang="en-US"/>
          </a:p>
        </p:txBody>
      </p:sp>
    </p:spTree>
    <p:extLst>
      <p:ext uri="{BB962C8B-B14F-4D97-AF65-F5344CB8AC3E}">
        <p14:creationId xmlns:p14="http://schemas.microsoft.com/office/powerpoint/2010/main" val="403613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Time for a basic review. Also ask if there were any “aha” moments since the last time you met. If appropriate, have a very brief group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4</a:t>
            </a:fld>
            <a:endParaRPr lang="en-US"/>
          </a:p>
        </p:txBody>
      </p:sp>
    </p:spTree>
    <p:extLst>
      <p:ext uri="{BB962C8B-B14F-4D97-AF65-F5344CB8AC3E}">
        <p14:creationId xmlns:p14="http://schemas.microsoft.com/office/powerpoint/2010/main" val="98777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Review the learning objectives.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5</a:t>
            </a:fld>
            <a:endParaRPr lang="en-US"/>
          </a:p>
        </p:txBody>
      </p:sp>
    </p:spTree>
    <p:extLst>
      <p:ext uri="{BB962C8B-B14F-4D97-AF65-F5344CB8AC3E}">
        <p14:creationId xmlns:p14="http://schemas.microsoft.com/office/powerpoint/2010/main" val="36828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The participants “met” Ciara in their workbook homework. Direct participants to their workbook to quickly review her story on page 23.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Group Discussion: </a:t>
            </a:r>
            <a:r>
              <a:rPr lang="en-US" sz="1200" kern="1200" dirty="0" smtClean="0">
                <a:solidFill>
                  <a:schemeClr val="tx1"/>
                </a:solidFill>
                <a:effectLst/>
                <a:latin typeface="+mn-lt"/>
                <a:ea typeface="+mn-ea"/>
                <a:cs typeface="+mn-cs"/>
              </a:rPr>
              <a:t>Could you relate with Ciara? What were some of the barriers she faces in making healthy decisions? What were some of the things that supported her making healthy decisions? Ask if any participants are willing to share some of the things that challenge or support their ability to make healthy decisions.</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6</a:t>
            </a:fld>
            <a:endParaRPr lang="en-US"/>
          </a:p>
        </p:txBody>
      </p:sp>
    </p:spTree>
    <p:extLst>
      <p:ext uri="{BB962C8B-B14F-4D97-AF65-F5344CB8AC3E}">
        <p14:creationId xmlns:p14="http://schemas.microsoft.com/office/powerpoint/2010/main" val="234382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The healthcare system is big and complex. There are many factors that impact how individuals, communities, and societies use the healthcare system. This is an opportunity to break down the health pyramid in laymen’s terms. The overall goal is to show that focusing efforts on upstream approaches such as community and policy changes are better models because they decrease the need for treatment by decreasing the incidence of chronic diseases.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B60785-9338-114B-891F-4D52A71C2C76}" type="slidenum">
              <a:rPr lang="en-US" smtClean="0"/>
              <a:t>7</a:t>
            </a:fld>
            <a:endParaRPr lang="en-US"/>
          </a:p>
        </p:txBody>
      </p:sp>
    </p:spTree>
    <p:extLst>
      <p:ext uri="{BB962C8B-B14F-4D97-AF65-F5344CB8AC3E}">
        <p14:creationId xmlns:p14="http://schemas.microsoft.com/office/powerpoint/2010/main" val="400210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Overview</a:t>
            </a:r>
            <a:r>
              <a:rPr lang="en-US" sz="1200" kern="1200" dirty="0" smtClean="0">
                <a:solidFill>
                  <a:schemeClr val="tx1"/>
                </a:solidFill>
                <a:effectLst/>
                <a:latin typeface="+mn-lt"/>
                <a:ea typeface="+mn-ea"/>
                <a:cs typeface="+mn-cs"/>
              </a:rPr>
              <a:t>: The Affordable Care Act (ACA) is a government policy that attempts to make our complex and expensive healthcare system more accessible and easier to manage for all Americans.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https://www.youtube.com/watch?v=wMuXcuudvCc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8</a:t>
            </a:fld>
            <a:endParaRPr lang="en-US"/>
          </a:p>
        </p:txBody>
      </p:sp>
    </p:spTree>
    <p:extLst>
      <p:ext uri="{BB962C8B-B14F-4D97-AF65-F5344CB8AC3E}">
        <p14:creationId xmlns:p14="http://schemas.microsoft.com/office/powerpoint/2010/main" val="133763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Facilitator Tip: </a:t>
            </a:r>
            <a:r>
              <a:rPr lang="en-US" sz="1200" kern="1200" dirty="0" smtClean="0">
                <a:solidFill>
                  <a:schemeClr val="tx1"/>
                </a:solidFill>
                <a:effectLst/>
                <a:latin typeface="+mn-lt"/>
                <a:ea typeface="+mn-ea"/>
                <a:cs typeface="+mn-cs"/>
              </a:rPr>
              <a:t>Use this time for a break. Give participants a five to ten minute break depending on the needs of the group and the length of the meeting. Use the resources in the Digital Library to choose one stretch for your group.</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t>9</a:t>
            </a:fld>
            <a:endParaRPr lang="en-US"/>
          </a:p>
        </p:txBody>
      </p:sp>
    </p:spTree>
    <p:extLst>
      <p:ext uri="{BB962C8B-B14F-4D97-AF65-F5344CB8AC3E}">
        <p14:creationId xmlns:p14="http://schemas.microsoft.com/office/powerpoint/2010/main" val="274669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latin typeface="+mn-lt"/>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879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4123971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253494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t>7/14/17</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marL="0" indent="0">
              <a:buNone/>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913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7/14/17</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a:p>
        </p:txBody>
      </p:sp>
    </p:spTree>
    <p:extLst>
      <p:ext uri="{BB962C8B-B14F-4D97-AF65-F5344CB8AC3E}">
        <p14:creationId xmlns:p14="http://schemas.microsoft.com/office/powerpoint/2010/main" val="204681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04295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3962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87900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0765323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076532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smtClean="0"/>
              <a:t>Click to edit Master text styles</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5182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4123971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125349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02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5653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t>7/14/17</a:t>
            </a:fld>
            <a:endParaRPr lang="en-US"/>
          </a:p>
        </p:txBody>
      </p:sp>
      <p:sp>
        <p:nvSpPr>
          <p:cNvPr id="9" name="Slide Number Placeholder 8"/>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214123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t>7/14/17</a:t>
            </a:fld>
            <a:endParaRPr lang="en-US"/>
          </a:p>
        </p:txBody>
      </p:sp>
      <p:sp>
        <p:nvSpPr>
          <p:cNvPr id="5" name="Slide Number Placeholder 4"/>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0876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t>7/14/17</a:t>
            </a:fld>
            <a:endParaRPr lang="en-US"/>
          </a:p>
        </p:txBody>
      </p:sp>
      <p:sp>
        <p:nvSpPr>
          <p:cNvPr id="4" name="Slide Number Placeholder 3"/>
          <p:cNvSpPr>
            <a:spLocks noGrp="1"/>
          </p:cNvSpPr>
          <p:nvPr>
            <p:ph type="sldNum" sz="quarter" idx="12"/>
          </p:nvPr>
        </p:nvSpPr>
        <p:spPr/>
        <p:txBody>
          <a:bodyPr/>
          <a:lstStyle/>
          <a:p>
            <a:fld id="{CFBA6597-D7DA-DC49-90B6-6291F05CD5D3}" type="slidenum">
              <a:rPr lang="en-US" smtClean="0"/>
              <a:t>‹#›</a:t>
            </a:fld>
            <a:endParaRPr lang="en-US"/>
          </a:p>
        </p:txBody>
      </p:sp>
    </p:spTree>
    <p:extLst>
      <p:ext uri="{BB962C8B-B14F-4D97-AF65-F5344CB8AC3E}">
        <p14:creationId xmlns:p14="http://schemas.microsoft.com/office/powerpoint/2010/main" val="42505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t>7/14/17</a:t>
            </a:fld>
            <a:endParaRPr lang="en-US"/>
          </a:p>
        </p:txBody>
      </p:sp>
      <p:sp>
        <p:nvSpPr>
          <p:cNvPr id="6" name="Slide Number Placeholder 5"/>
          <p:cNvSpPr>
            <a:spLocks noGrp="1"/>
          </p:cNvSpPr>
          <p:nvPr>
            <p:ph type="sldNum" sz="quarter" idx="12"/>
          </p:nvPr>
        </p:nvSpPr>
        <p:spPr/>
        <p:txBody>
          <a:bodyPr/>
          <a:lstStyle/>
          <a:p>
            <a:fld id="{CFBA6597-D7DA-DC49-90B6-6291F05CD5D3}" type="slidenum">
              <a:rPr lang="en-US" smtClean="0"/>
              <a:t>‹#›</a:t>
            </a:fld>
            <a:endParaRPr lang="en-US"/>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518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theme" Target="../theme/theme3.xml"/><Relationship Id="rId5"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4.xml"/><Relationship Id="rId7"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6.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6.xml"/><Relationship Id="rId6" Type="http://schemas.openxmlformats.org/officeDocument/2006/relationships/image" Target="../media/image7.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theme" Target="../theme/theme7.xml"/><Relationship Id="rId5"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6" y="169221"/>
            <a:ext cx="5715000"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Avenir Ligh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Avenir Ligh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Avenir Ligh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Avenir Ligh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Avenir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4831443"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i="0" kern="1200" cap="all" baseline="0">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iming>
    <p:tnLst>
      <p:par>
        <p:cTn id="1" dur="indefinite" restart="never" nodeType="tmRoot"/>
      </p:par>
    </p:tnLst>
  </p:timing>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169221"/>
            <a:ext cx="5715000"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91088"/>
            <a:ext cx="4831443" cy="741362"/>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kern="1200" cap="all">
          <a:solidFill>
            <a:schemeClr val="bg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7/14/17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iming>
    <p:tnLst>
      <p:par>
        <p:cTn id="1" dur="indefinite" restart="never" nodeType="tmRoot"/>
      </p:par>
    </p:tnLst>
  </p:timing>
  <p:txStyles>
    <p:titleStyle>
      <a:lvl1pPr algn="l" defTabSz="457200" rtl="0" eaLnBrk="1" latinLnBrk="0" hangingPunct="1">
        <a:lnSpc>
          <a:spcPct val="90000"/>
        </a:lnSpc>
        <a:spcBef>
          <a:spcPct val="0"/>
        </a:spcBef>
        <a:buNone/>
        <a:defRPr sz="2800" b="1" i="0" kern="1200" cap="all" baseline="0">
          <a:solidFill>
            <a:schemeClr val="accent1"/>
          </a:solidFill>
          <a:latin typeface="+mj-lt"/>
          <a:ea typeface="+mj-ea"/>
          <a:cs typeface="Avenir Medium"/>
        </a:defRPr>
      </a:lvl1pPr>
    </p:titleStyle>
    <p:bodyStyle>
      <a:lvl1pPr marL="285750" indent="-285750" algn="l" defTabSz="457200" rtl="0" eaLnBrk="1" latinLnBrk="0" hangingPunct="1">
        <a:lnSpc>
          <a:spcPct val="150000"/>
        </a:lnSpc>
        <a:spcBef>
          <a:spcPts val="0"/>
        </a:spcBef>
        <a:spcAft>
          <a:spcPts val="1000"/>
        </a:spcAft>
        <a:buClr>
          <a:schemeClr val="tx1">
            <a:lumMod val="75000"/>
          </a:schemeClr>
        </a:buClr>
        <a:buSzPct val="100000"/>
        <a:buFont typeface="Wingdings" panose="05000000000000000000" pitchFamily="2" charset="2"/>
        <a:buChar char="§"/>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png"/><Relationship Id="rId6" Type="http://schemas.openxmlformats.org/officeDocument/2006/relationships/image" Target="../media/image21.jpg"/><Relationship Id="rId7" Type="http://schemas.openxmlformats.org/officeDocument/2006/relationships/image" Target="../media/image22.jp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 Id="rId6" Type="http://schemas.openxmlformats.org/officeDocument/2006/relationships/image" Target="../media/image32.jp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eg"/><Relationship Id="rId5" Type="http://schemas.microsoft.com/office/2007/relationships/hdphoto" Target="../media/hdphoto1.wdp"/><Relationship Id="rId6" Type="http://schemas.openxmlformats.org/officeDocument/2006/relationships/image" Target="../media/image35.jpg"/><Relationship Id="rId7" Type="http://schemas.openxmlformats.org/officeDocument/2006/relationships/image" Target="../media/image36.JPG"/><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pc="310" dirty="0" smtClean="0"/>
              <a:t>Section 2: Strategies</a:t>
            </a:r>
            <a:endParaRPr lang="en-US" spc="310" dirty="0"/>
          </a:p>
        </p:txBody>
      </p:sp>
      <p:sp>
        <p:nvSpPr>
          <p:cNvPr id="5" name="Subtitle 4"/>
          <p:cNvSpPr>
            <a:spLocks noGrp="1"/>
          </p:cNvSpPr>
          <p:nvPr>
            <p:ph type="subTitle" idx="1"/>
          </p:nvPr>
        </p:nvSpPr>
        <p:spPr/>
        <p:txBody>
          <a:bodyPr>
            <a:normAutofit fontScale="92500" lnSpcReduction="10000"/>
          </a:bodyPr>
          <a:lstStyle/>
          <a:p>
            <a:r>
              <a:rPr lang="en-US" sz="4800" dirty="0" smtClean="0"/>
              <a:t>Supporting Health: Everyday in Every Way</a:t>
            </a:r>
            <a:endParaRPr lang="en-US" sz="4800" dirty="0"/>
          </a:p>
        </p:txBody>
      </p:sp>
    </p:spTree>
    <p:extLst>
      <p:ext uri="{BB962C8B-B14F-4D97-AF65-F5344CB8AC3E}">
        <p14:creationId xmlns:p14="http://schemas.microsoft.com/office/powerpoint/2010/main" val="33725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Ciara’s Story</a:t>
            </a:r>
            <a:endParaRPr lang="en-US" dirty="0"/>
          </a:p>
        </p:txBody>
      </p:sp>
      <p:pic>
        <p:nvPicPr>
          <p:cNvPr id="3" name="Picture 2" descr="unnamed.jpg"/>
          <p:cNvPicPr>
            <a:picLocks noChangeAspect="1"/>
          </p:cNvPicPr>
          <p:nvPr/>
        </p:nvPicPr>
        <p:blipFill rotWithShape="1">
          <a:blip r:embed="rId3">
            <a:extLst>
              <a:ext uri="{28A0092B-C50C-407E-A947-70E740481C1C}">
                <a14:useLocalDpi xmlns:a14="http://schemas.microsoft.com/office/drawing/2010/main" val="0"/>
              </a:ext>
            </a:extLst>
          </a:blip>
          <a:srcRect l="8905" t="10304" r="6612"/>
          <a:stretch/>
        </p:blipFill>
        <p:spPr>
          <a:xfrm>
            <a:off x="2368289" y="926672"/>
            <a:ext cx="4407423" cy="5931328"/>
          </a:xfrm>
          <a:prstGeom prst="ellipse">
            <a:avLst/>
          </a:prstGeom>
        </p:spPr>
      </p:pic>
    </p:spTree>
    <p:extLst>
      <p:ext uri="{BB962C8B-B14F-4D97-AF65-F5344CB8AC3E}">
        <p14:creationId xmlns:p14="http://schemas.microsoft.com/office/powerpoint/2010/main" val="243482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Text Placeholder 2"/>
          <p:cNvSpPr>
            <a:spLocks noGrp="1"/>
          </p:cNvSpPr>
          <p:nvPr>
            <p:ph type="body" idx="1"/>
          </p:nvPr>
        </p:nvSpPr>
        <p:spPr/>
        <p:txBody>
          <a:bodyPr>
            <a:normAutofit/>
          </a:bodyPr>
          <a:lstStyle/>
          <a:p>
            <a:r>
              <a:rPr lang="en-US" sz="2400" dirty="0" smtClean="0"/>
              <a:t>Instructions:</a:t>
            </a:r>
            <a:endParaRPr lang="en-US" sz="2400" dirty="0"/>
          </a:p>
        </p:txBody>
      </p:sp>
      <p:sp>
        <p:nvSpPr>
          <p:cNvPr id="4" name="Content Placeholder 3"/>
          <p:cNvSpPr>
            <a:spLocks noGrp="1"/>
          </p:cNvSpPr>
          <p:nvPr>
            <p:ph sz="half" idx="2"/>
          </p:nvPr>
        </p:nvSpPr>
        <p:spPr>
          <a:xfrm>
            <a:off x="457199" y="2174875"/>
            <a:ext cx="8181353" cy="3951288"/>
          </a:xfrm>
        </p:spPr>
        <p:txBody>
          <a:bodyPr>
            <a:normAutofit/>
          </a:bodyPr>
          <a:lstStyle/>
          <a:p>
            <a:pPr marL="0" indent="0">
              <a:buNone/>
            </a:pPr>
            <a:r>
              <a:rPr lang="en-US" sz="2400" dirty="0" smtClean="0"/>
              <a:t>Fill in the boxes below with your answers.</a:t>
            </a:r>
            <a:endParaRPr lang="en-US" sz="2400" dirty="0"/>
          </a:p>
        </p:txBody>
      </p:sp>
      <p:graphicFrame>
        <p:nvGraphicFramePr>
          <p:cNvPr id="6" name="Diagram 5"/>
          <p:cNvGraphicFramePr/>
          <p:nvPr>
            <p:extLst>
              <p:ext uri="{D42A27DB-BD31-4B8C-83A1-F6EECF244321}">
                <p14:modId xmlns:p14="http://schemas.microsoft.com/office/powerpoint/2010/main" val="3905917713"/>
              </p:ext>
            </p:extLst>
          </p:nvPr>
        </p:nvGraphicFramePr>
        <p:xfrm>
          <a:off x="457198" y="2367915"/>
          <a:ext cx="8181353" cy="4021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47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Health Determinant</a:t>
            </a:r>
            <a:endParaRPr lang="en-US" dirty="0"/>
          </a:p>
        </p:txBody>
      </p:sp>
      <p:sp>
        <p:nvSpPr>
          <p:cNvPr id="10" name="Text Placeholder 9"/>
          <p:cNvSpPr>
            <a:spLocks noGrp="1"/>
          </p:cNvSpPr>
          <p:nvPr>
            <p:ph type="body" sz="quarter" idx="13"/>
          </p:nvPr>
        </p:nvSpPr>
        <p:spPr/>
        <p:txBody>
          <a:bodyPr/>
          <a:lstStyle/>
          <a:p>
            <a:r>
              <a:rPr lang="en-US" dirty="0" smtClean="0"/>
              <a:t>Health System</a:t>
            </a:r>
            <a:endParaRPr lang="en-US" dirty="0"/>
          </a:p>
        </p:txBody>
      </p:sp>
      <p:pic>
        <p:nvPicPr>
          <p:cNvPr id="4" name="Content Placeholder 3" descr="doctor-563428_128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02" r="19"/>
          <a:stretch/>
        </p:blipFill>
        <p:spPr>
          <a:xfrm>
            <a:off x="4877145" y="1657837"/>
            <a:ext cx="3809652" cy="2549525"/>
          </a:xfrm>
        </p:spPr>
      </p:pic>
      <p:pic>
        <p:nvPicPr>
          <p:cNvPr id="5" name="Picture 4" descr="love-804309_1280.jpg"/>
          <p:cNvPicPr>
            <a:picLocks noChangeAspect="1"/>
          </p:cNvPicPr>
          <p:nvPr/>
        </p:nvPicPr>
        <p:blipFill rotWithShape="1">
          <a:blip r:embed="rId4">
            <a:extLst>
              <a:ext uri="{28A0092B-C50C-407E-A947-70E740481C1C}">
                <a14:useLocalDpi xmlns:a14="http://schemas.microsoft.com/office/drawing/2010/main" val="0"/>
              </a:ext>
            </a:extLst>
          </a:blip>
          <a:srcRect l="16438" r="13698"/>
          <a:stretch/>
        </p:blipFill>
        <p:spPr>
          <a:xfrm>
            <a:off x="2690410" y="2393939"/>
            <a:ext cx="1854438" cy="1679731"/>
          </a:xfrm>
          <a:prstGeom prst="rect">
            <a:avLst/>
          </a:prstGeom>
        </p:spPr>
      </p:pic>
      <p:pic>
        <p:nvPicPr>
          <p:cNvPr id="6" name="Picture 5" descr="human-body-311864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92" y="2210107"/>
            <a:ext cx="2192346" cy="4384691"/>
          </a:xfrm>
          <a:prstGeom prst="rect">
            <a:avLst/>
          </a:prstGeom>
        </p:spPr>
      </p:pic>
      <p:pic>
        <p:nvPicPr>
          <p:cNvPr id="7" name="Picture 6" descr="x-ray-image-568241_12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0411" y="4349189"/>
            <a:ext cx="1854438" cy="2252069"/>
          </a:xfrm>
          <a:prstGeom prst="rect">
            <a:avLst/>
          </a:prstGeom>
        </p:spPr>
      </p:pic>
      <p:pic>
        <p:nvPicPr>
          <p:cNvPr id="8" name="Picture 7" descr="thermometer-833085_1280.jpg"/>
          <p:cNvPicPr>
            <a:picLocks noChangeAspect="1"/>
          </p:cNvPicPr>
          <p:nvPr/>
        </p:nvPicPr>
        <p:blipFill rotWithShape="1">
          <a:blip r:embed="rId7">
            <a:extLst>
              <a:ext uri="{28A0092B-C50C-407E-A947-70E740481C1C}">
                <a14:useLocalDpi xmlns:a14="http://schemas.microsoft.com/office/drawing/2010/main" val="0"/>
              </a:ext>
            </a:extLst>
          </a:blip>
          <a:srcRect l="18707" t="39595" r="9141"/>
          <a:stretch/>
        </p:blipFill>
        <p:spPr>
          <a:xfrm>
            <a:off x="4877145" y="4475828"/>
            <a:ext cx="3809652" cy="2125430"/>
          </a:xfrm>
          <a:prstGeom prst="rect">
            <a:avLst/>
          </a:prstGeom>
        </p:spPr>
      </p:pic>
    </p:spTree>
    <p:extLst>
      <p:ext uri="{BB962C8B-B14F-4D97-AF65-F5344CB8AC3E}">
        <p14:creationId xmlns:p14="http://schemas.microsoft.com/office/powerpoint/2010/main" val="74082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a:t>
            </a:r>
            <a:endParaRPr lang="en-US" dirty="0"/>
          </a:p>
        </p:txBody>
      </p:sp>
      <p:sp>
        <p:nvSpPr>
          <p:cNvPr id="3" name="Text Placeholder 2"/>
          <p:cNvSpPr>
            <a:spLocks noGrp="1"/>
          </p:cNvSpPr>
          <p:nvPr>
            <p:ph type="body" sz="quarter" idx="13"/>
          </p:nvPr>
        </p:nvSpPr>
        <p:spPr/>
        <p:txBody>
          <a:bodyPr/>
          <a:lstStyle/>
          <a:p>
            <a:r>
              <a:rPr lang="en-US" dirty="0"/>
              <a:t>Can Health be Cured of Racial Bias? </a:t>
            </a:r>
          </a:p>
        </p:txBody>
      </p:sp>
      <p:pic>
        <p:nvPicPr>
          <p:cNvPr id="6" name="Content Placeholder 5" descr="unconsciousbias3_wide-e4faaff73818e3f23ff807e0fa2ed44dc0b73c33-s800-c85.jpeg"/>
          <p:cNvPicPr>
            <a:picLocks noGrp="1" noChangeAspect="1"/>
          </p:cNvPicPr>
          <p:nvPr>
            <p:ph idx="1"/>
          </p:nvPr>
        </p:nvPicPr>
        <p:blipFill>
          <a:blip r:embed="rId3">
            <a:extLst>
              <a:ext uri="{28A0092B-C50C-407E-A947-70E740481C1C}">
                <a14:useLocalDpi xmlns:a14="http://schemas.microsoft.com/office/drawing/2010/main" val="0"/>
              </a:ext>
            </a:extLst>
          </a:blip>
          <a:srcRect t="1874" b="1874"/>
          <a:stretch>
            <a:fillRect/>
          </a:stretch>
        </p:blipFill>
        <p:spPr/>
      </p:pic>
    </p:spTree>
    <p:extLst>
      <p:ext uri="{BB962C8B-B14F-4D97-AF65-F5344CB8AC3E}">
        <p14:creationId xmlns:p14="http://schemas.microsoft.com/office/powerpoint/2010/main" val="221284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Health determinants</a:t>
            </a:r>
            <a:endParaRPr lang="en-US" dirty="0"/>
          </a:p>
        </p:txBody>
      </p:sp>
      <p:sp>
        <p:nvSpPr>
          <p:cNvPr id="10" name="Text Placeholder 9"/>
          <p:cNvSpPr>
            <a:spLocks noGrp="1"/>
          </p:cNvSpPr>
          <p:nvPr>
            <p:ph type="body" sz="quarter" idx="13"/>
          </p:nvPr>
        </p:nvSpPr>
        <p:spPr/>
        <p:txBody>
          <a:bodyPr/>
          <a:lstStyle/>
          <a:p>
            <a:r>
              <a:rPr lang="en-US" dirty="0" smtClean="0"/>
              <a:t>Home and Neighborhood</a:t>
            </a:r>
            <a:endParaRPr lang="en-US" dirty="0"/>
          </a:p>
        </p:txBody>
      </p:sp>
      <p:pic>
        <p:nvPicPr>
          <p:cNvPr id="11" name="Picture 10" descr="54e53e83d3b84.preview-699.jpg"/>
          <p:cNvPicPr>
            <a:picLocks noChangeAspect="1"/>
          </p:cNvPicPr>
          <p:nvPr/>
        </p:nvPicPr>
        <p:blipFill rotWithShape="1">
          <a:blip r:embed="rId3">
            <a:extLst>
              <a:ext uri="{28A0092B-C50C-407E-A947-70E740481C1C}">
                <a14:useLocalDpi xmlns:a14="http://schemas.microsoft.com/office/drawing/2010/main" val="0"/>
              </a:ext>
            </a:extLst>
          </a:blip>
          <a:srcRect b="35168"/>
          <a:stretch/>
        </p:blipFill>
        <p:spPr>
          <a:xfrm>
            <a:off x="693056" y="2005384"/>
            <a:ext cx="5905500" cy="2877657"/>
          </a:xfrm>
          <a:prstGeom prst="rect">
            <a:avLst/>
          </a:prstGeom>
        </p:spPr>
      </p:pic>
      <p:pic>
        <p:nvPicPr>
          <p:cNvPr id="12" name="Picture 11" descr="person-731281_12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748" y="3695587"/>
            <a:ext cx="4365615" cy="2909273"/>
          </a:xfrm>
          <a:prstGeom prst="rect">
            <a:avLst/>
          </a:prstGeom>
        </p:spPr>
      </p:pic>
      <p:pic>
        <p:nvPicPr>
          <p:cNvPr id="14" name="Picture 13" descr="no-smoking-296652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311" y="4972778"/>
            <a:ext cx="1632082" cy="1632082"/>
          </a:xfrm>
          <a:prstGeom prst="rect">
            <a:avLst/>
          </a:prstGeom>
        </p:spPr>
      </p:pic>
    </p:spTree>
    <p:extLst>
      <p:ext uri="{BB962C8B-B14F-4D97-AF65-F5344CB8AC3E}">
        <p14:creationId xmlns:p14="http://schemas.microsoft.com/office/powerpoint/2010/main" val="165954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Health Determinants</a:t>
            </a:r>
            <a:endParaRPr lang="en-US" dirty="0"/>
          </a:p>
        </p:txBody>
      </p:sp>
      <p:sp>
        <p:nvSpPr>
          <p:cNvPr id="10" name="Text Placeholder 9"/>
          <p:cNvSpPr>
            <a:spLocks noGrp="1"/>
          </p:cNvSpPr>
          <p:nvPr>
            <p:ph type="body" sz="quarter" idx="13"/>
          </p:nvPr>
        </p:nvSpPr>
        <p:spPr/>
        <p:txBody>
          <a:bodyPr/>
          <a:lstStyle/>
          <a:p>
            <a:r>
              <a:rPr lang="en-US" dirty="0" err="1" smtClean="0"/>
              <a:t>WorkPlace</a:t>
            </a:r>
            <a:endParaRPr lang="en-US" dirty="0"/>
          </a:p>
        </p:txBody>
      </p:sp>
      <p:pic>
        <p:nvPicPr>
          <p:cNvPr id="5" name="Picture 4" descr="lab-385348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24" y="2454552"/>
            <a:ext cx="5323994" cy="3547943"/>
          </a:xfrm>
          <a:prstGeom prst="rect">
            <a:avLst/>
          </a:prstGeom>
        </p:spPr>
      </p:pic>
      <p:pic>
        <p:nvPicPr>
          <p:cNvPr id="6" name="Picture 5" descr="Mercato_7000_0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38" y="2247600"/>
            <a:ext cx="2100072" cy="3754895"/>
          </a:xfrm>
          <a:prstGeom prst="rect">
            <a:avLst/>
          </a:prstGeom>
        </p:spPr>
      </p:pic>
      <p:pic>
        <p:nvPicPr>
          <p:cNvPr id="8" name="Picture 7" descr="no-smoking-296652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91143">
            <a:off x="4906225" y="5009326"/>
            <a:ext cx="1632082" cy="1632082"/>
          </a:xfrm>
          <a:prstGeom prst="rect">
            <a:avLst/>
          </a:prstGeom>
        </p:spPr>
      </p:pic>
    </p:spTree>
    <p:extLst>
      <p:ext uri="{BB962C8B-B14F-4D97-AF65-F5344CB8AC3E}">
        <p14:creationId xmlns:p14="http://schemas.microsoft.com/office/powerpoint/2010/main" val="46124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Health Determinant</a:t>
            </a:r>
            <a:endParaRPr lang="en-US" dirty="0"/>
          </a:p>
        </p:txBody>
      </p:sp>
      <p:sp>
        <p:nvSpPr>
          <p:cNvPr id="10" name="Text Placeholder 9"/>
          <p:cNvSpPr>
            <a:spLocks noGrp="1"/>
          </p:cNvSpPr>
          <p:nvPr>
            <p:ph type="body" sz="quarter" idx="13"/>
          </p:nvPr>
        </p:nvSpPr>
        <p:spPr/>
        <p:txBody>
          <a:bodyPr/>
          <a:lstStyle/>
          <a:p>
            <a:r>
              <a:rPr lang="en-US" dirty="0" smtClean="0"/>
              <a:t>Marketplace</a:t>
            </a:r>
            <a:endParaRPr lang="en-US" dirty="0"/>
          </a:p>
        </p:txBody>
      </p:sp>
      <p:pic>
        <p:nvPicPr>
          <p:cNvPr id="6" name="Picture 5" descr="fruits-25266_1280.jpg"/>
          <p:cNvPicPr>
            <a:picLocks noChangeAspect="1"/>
          </p:cNvPicPr>
          <p:nvPr/>
        </p:nvPicPr>
        <p:blipFill rotWithShape="1">
          <a:blip r:embed="rId3">
            <a:extLst>
              <a:ext uri="{28A0092B-C50C-407E-A947-70E740481C1C}">
                <a14:useLocalDpi xmlns:a14="http://schemas.microsoft.com/office/drawing/2010/main" val="0"/>
              </a:ext>
            </a:extLst>
          </a:blip>
          <a:srcRect l="7523" t="19573" r="3934" b="24349"/>
          <a:stretch/>
        </p:blipFill>
        <p:spPr>
          <a:xfrm>
            <a:off x="475840" y="4811645"/>
            <a:ext cx="4249702" cy="1789416"/>
          </a:xfrm>
          <a:prstGeom prst="rect">
            <a:avLst/>
          </a:prstGeom>
        </p:spPr>
      </p:pic>
      <p:pic>
        <p:nvPicPr>
          <p:cNvPr id="9" name="Picture 8" descr="674e58075684d593efb8e346c5a186276c313fcb_500.jpg"/>
          <p:cNvPicPr>
            <a:picLocks noChangeAspect="1"/>
          </p:cNvPicPr>
          <p:nvPr/>
        </p:nvPicPr>
        <p:blipFill rotWithShape="1">
          <a:blip r:embed="rId4">
            <a:extLst>
              <a:ext uri="{28A0092B-C50C-407E-A947-70E740481C1C}">
                <a14:useLocalDpi xmlns:a14="http://schemas.microsoft.com/office/drawing/2010/main" val="0"/>
              </a:ext>
            </a:extLst>
          </a:blip>
          <a:srcRect l="1827" t="14020" r="14866" b="15332"/>
          <a:stretch/>
        </p:blipFill>
        <p:spPr>
          <a:xfrm>
            <a:off x="475839" y="1959427"/>
            <a:ext cx="4249703" cy="2702940"/>
          </a:xfrm>
          <a:prstGeom prst="rect">
            <a:avLst/>
          </a:prstGeom>
        </p:spPr>
      </p:pic>
      <p:pic>
        <p:nvPicPr>
          <p:cNvPr id="7" name="Picture 6" descr="cigarettes-461894_12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666" y="4195514"/>
            <a:ext cx="3658588" cy="2438106"/>
          </a:xfrm>
          <a:prstGeom prst="rect">
            <a:avLst/>
          </a:prstGeom>
        </p:spPr>
      </p:pic>
      <p:pic>
        <p:nvPicPr>
          <p:cNvPr id="8" name="Picture 7" descr="supermarket-435452_128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666" y="1938542"/>
            <a:ext cx="3658588" cy="2057955"/>
          </a:xfrm>
          <a:prstGeom prst="rect">
            <a:avLst/>
          </a:prstGeom>
        </p:spPr>
      </p:pic>
    </p:spTree>
    <p:extLst>
      <p:ext uri="{BB962C8B-B14F-4D97-AF65-F5344CB8AC3E}">
        <p14:creationId xmlns:p14="http://schemas.microsoft.com/office/powerpoint/2010/main" val="229549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Benefits</a:t>
            </a:r>
            <a:endParaRPr lang="en-US" dirty="0"/>
          </a:p>
        </p:txBody>
      </p:sp>
      <p:pic>
        <p:nvPicPr>
          <p:cNvPr id="5" name="Picture 2"/>
          <p:cNvPicPr>
            <a:picLocks noGrp="1" noChangeAspect="1" noChangeArrowheads="1"/>
          </p:cNvPicPr>
          <p:nvPr>
            <p:ph type="body" sz="quarter" idx="13"/>
          </p:nvPr>
        </p:nvPicPr>
        <p:blipFill>
          <a:blip r:embed="rId3">
            <a:extLst>
              <a:ext uri="{28A0092B-C50C-407E-A947-70E740481C1C}">
                <a14:useLocalDpi xmlns:a14="http://schemas.microsoft.com/office/drawing/2010/main" val="0"/>
              </a:ext>
            </a:extLst>
          </a:blip>
          <a:stretch>
            <a:fillRect/>
          </a:stretch>
        </p:blipFill>
        <p:spPr>
          <a:xfrm>
            <a:off x="5931107" y="1903531"/>
            <a:ext cx="2954337" cy="1968788"/>
          </a:xfrm>
          <a:prstGeom prst="roundRect">
            <a:avLst>
              <a:gd name="adj" fmla="val 8594"/>
            </a:avLst>
          </a:prstGeom>
          <a:solidFill>
            <a:srgbClr val="FFFFFF">
              <a:shade val="85000"/>
            </a:srgbClr>
          </a:solidFill>
          <a:ln w="76200">
            <a:solidFill>
              <a:schemeClr val="accent5">
                <a:lumMod val="75000"/>
              </a:schemeClr>
            </a:solidFill>
          </a:ln>
          <a:effectLst/>
        </p:spPr>
      </p:pic>
      <p:pic>
        <p:nvPicPr>
          <p:cNvPr id="6" name="Picture 7" descr="unc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69026"/>
          <a:stretch>
            <a:fillRect/>
          </a:stretch>
        </p:blipFill>
        <p:spPr bwMode="auto">
          <a:xfrm>
            <a:off x="3581630" y="1179736"/>
            <a:ext cx="2665775" cy="2284950"/>
          </a:xfrm>
          <a:prstGeom prst="roundRect">
            <a:avLst>
              <a:gd name="adj" fmla="val 8594"/>
            </a:avLst>
          </a:prstGeom>
          <a:solidFill>
            <a:srgbClr val="FFFFFF">
              <a:shade val="85000"/>
            </a:srgbClr>
          </a:solidFill>
          <a:ln w="76200">
            <a:solidFill>
              <a:schemeClr val="accent5">
                <a:lumMod val="75000"/>
              </a:schemeClr>
            </a:solidFill>
            <a:miter lim="800000"/>
            <a:headEnd/>
            <a:tailEnd/>
          </a:ln>
          <a:effectLst>
            <a:outerShdw dist="35921" dir="2700000" algn="ctr" rotWithShape="0">
              <a:srgbClr val="808080"/>
            </a:outerShdw>
          </a:effectLst>
          <a:extLst/>
        </p:spPr>
      </p:pic>
      <p:pic>
        <p:nvPicPr>
          <p:cNvPr id="7" name="Picture 3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9761" y="3681594"/>
            <a:ext cx="3140548" cy="2094745"/>
          </a:xfrm>
          <a:prstGeom prst="roundRect">
            <a:avLst>
              <a:gd name="adj" fmla="val 8594"/>
            </a:avLst>
          </a:prstGeom>
          <a:solidFill>
            <a:srgbClr val="FFFFFF">
              <a:shade val="85000"/>
            </a:srgbClr>
          </a:solidFill>
          <a:ln w="76200">
            <a:solidFill>
              <a:schemeClr val="accent5">
                <a:lumMod val="75000"/>
              </a:schemeClr>
            </a:solidFill>
          </a:ln>
          <a:effectLst/>
          <a:extLst/>
        </p:spPr>
      </p:pic>
      <p:sp>
        <p:nvSpPr>
          <p:cNvPr id="8" name="Rounded Rectangle 7"/>
          <p:cNvSpPr/>
          <p:nvPr/>
        </p:nvSpPr>
        <p:spPr>
          <a:xfrm>
            <a:off x="156441" y="1217184"/>
            <a:ext cx="3223867" cy="2226863"/>
          </a:xfrm>
          <a:prstGeom prst="roundRect">
            <a:avLst>
              <a:gd name="adj" fmla="val 27084"/>
            </a:avLst>
          </a:prstGeom>
          <a:gradFill>
            <a:gsLst>
              <a:gs pos="0">
                <a:schemeClr val="accent6"/>
              </a:gs>
              <a:gs pos="100000">
                <a:srgbClr val="E78E23"/>
              </a:gs>
            </a:gsLst>
          </a:gra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PLACES THAT HAVE DEVELOPED AN ACTIVITY-FRIENDLY ENVIRONMENT</a:t>
            </a:r>
            <a:endParaRPr lang="en-US" sz="2400" dirty="0"/>
          </a:p>
        </p:txBody>
      </p:sp>
      <p:sp>
        <p:nvSpPr>
          <p:cNvPr id="9" name="Rounded Rectangle 8"/>
          <p:cNvSpPr/>
          <p:nvPr/>
        </p:nvSpPr>
        <p:spPr>
          <a:xfrm>
            <a:off x="5836216" y="4032510"/>
            <a:ext cx="3168887" cy="2226863"/>
          </a:xfrm>
          <a:prstGeom prst="roundRect">
            <a:avLst>
              <a:gd name="adj" fmla="val 27084"/>
            </a:avLst>
          </a:prstGeom>
          <a:gradFill>
            <a:gsLst>
              <a:gs pos="0">
                <a:schemeClr val="accent6"/>
              </a:gs>
              <a:gs pos="100000">
                <a:srgbClr val="E78E23"/>
              </a:gs>
            </a:gsLst>
          </a:gra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WITH ACCESS TO FRESH, HEALTHY FOODS WILL HAVE HEALTHIER PEOPLE</a:t>
            </a:r>
            <a:endParaRPr lang="en-US" sz="2400" dirty="0"/>
          </a:p>
        </p:txBody>
      </p:sp>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835120" y="4340506"/>
            <a:ext cx="3095987" cy="2321990"/>
          </a:xfrm>
          <a:prstGeom prst="roundRect">
            <a:avLst>
              <a:gd name="adj" fmla="val 8594"/>
            </a:avLst>
          </a:prstGeom>
          <a:solidFill>
            <a:srgbClr val="FFFFFF">
              <a:shade val="85000"/>
            </a:srgbClr>
          </a:solidFill>
          <a:ln w="76200">
            <a:solidFill>
              <a:schemeClr val="accent5">
                <a:lumMod val="75000"/>
              </a:schemeClr>
            </a:solidFill>
            <a:miter lim="800000"/>
            <a:headEnd/>
            <a:tailEnd/>
          </a:ln>
          <a:effectLst>
            <a:outerShdw dist="35921" dir="2700000" algn="ctr" rotWithShape="0">
              <a:srgbClr val="808080"/>
            </a:outerShdw>
          </a:effectLst>
          <a:extLst/>
        </p:spPr>
      </p:pic>
      <p:cxnSp>
        <p:nvCxnSpPr>
          <p:cNvPr id="11" name="Elbow Connector 10"/>
          <p:cNvCxnSpPr/>
          <p:nvPr/>
        </p:nvCxnSpPr>
        <p:spPr>
          <a:xfrm>
            <a:off x="3380309" y="2450648"/>
            <a:ext cx="2455907" cy="2303362"/>
          </a:xfrm>
          <a:prstGeom prst="bentConnector3">
            <a:avLst/>
          </a:prstGeom>
          <a:ln w="101600">
            <a:solidFill>
              <a:srgbClr val="FFFF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44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Smoke-Free Policy at ‘PJAM’</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575440" y="1251152"/>
            <a:ext cx="7993121" cy="535941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0224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prevent Tobacco use</a:t>
            </a:r>
            <a:endParaRPr lang="en-US" dirty="0"/>
          </a:p>
        </p:txBody>
      </p:sp>
      <p:sp>
        <p:nvSpPr>
          <p:cNvPr id="4" name="Text Placeholder 3"/>
          <p:cNvSpPr>
            <a:spLocks noGrp="1"/>
          </p:cNvSpPr>
          <p:nvPr>
            <p:ph type="body" sz="quarter" idx="13"/>
          </p:nvPr>
        </p:nvSpPr>
        <p:spPr/>
        <p:txBody>
          <a:bodyPr/>
          <a:lstStyle/>
          <a:p>
            <a:r>
              <a:rPr lang="en-US" dirty="0" smtClean="0"/>
              <a:t>Breathing Easier At Home</a:t>
            </a:r>
            <a:endParaRPr lang="en-US" dirty="0"/>
          </a:p>
        </p:txBody>
      </p:sp>
      <p:pic>
        <p:nvPicPr>
          <p:cNvPr id="5" name="Content Placeholder 4" descr="projector-361784_1280.jpg"/>
          <p:cNvPicPr>
            <a:picLocks noGrp="1" noChangeAspect="1"/>
          </p:cNvPicPr>
          <p:nvPr>
            <p:ph idx="1"/>
          </p:nvPr>
        </p:nvPicPr>
        <p:blipFill>
          <a:blip r:embed="rId3">
            <a:extLst>
              <a:ext uri="{28A0092B-C50C-407E-A947-70E740481C1C}">
                <a14:useLocalDpi xmlns:a14="http://schemas.microsoft.com/office/drawing/2010/main" val="0"/>
              </a:ext>
            </a:extLst>
          </a:blip>
          <a:srcRect l="-15439" r="-15439"/>
          <a:stretch>
            <a:fillRect/>
          </a:stretch>
        </p:blipFill>
        <p:spPr>
          <a:xfrm>
            <a:off x="693738" y="1958975"/>
            <a:ext cx="7993062" cy="4318000"/>
          </a:xfrm>
        </p:spPr>
      </p:pic>
    </p:spTree>
    <p:extLst>
      <p:ext uri="{BB962C8B-B14F-4D97-AF65-F5344CB8AC3E}">
        <p14:creationId xmlns:p14="http://schemas.microsoft.com/office/powerpoint/2010/main" val="423798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754770700"/>
              </p:ext>
            </p:extLst>
          </p:nvPr>
        </p:nvGraphicFramePr>
        <p:xfrm>
          <a:off x="4387168" y="1811373"/>
          <a:ext cx="4041775" cy="4593785"/>
        </p:xfrm>
        <a:graphic>
          <a:graphicData uri="http://schemas.openxmlformats.org/drawingml/2006/table">
            <a:tbl>
              <a:tblPr firstRow="1" bandRow="1">
                <a:tableStyleId>{BC89EF96-8CEA-46FF-86C4-4CE0E7609802}</a:tableStyleId>
              </a:tblPr>
              <a:tblGrid>
                <a:gridCol w="4041775"/>
              </a:tblGrid>
              <a:tr h="656255">
                <a:tc>
                  <a:txBody>
                    <a:bodyPr/>
                    <a:lstStyle/>
                    <a:p>
                      <a:pPr algn="ctr"/>
                      <a:r>
                        <a:rPr lang="en-US" dirty="0" smtClean="0"/>
                        <a:t>Section</a:t>
                      </a:r>
                      <a:r>
                        <a:rPr lang="en-US" baseline="0" dirty="0" smtClean="0"/>
                        <a:t> 2: Supporting Health: Everyday in Every Way</a:t>
                      </a:r>
                      <a:endParaRPr lang="en-US" dirty="0"/>
                    </a:p>
                  </a:txBody>
                  <a:tcPr/>
                </a:tc>
              </a:tr>
              <a:tr h="656255">
                <a:tc>
                  <a:txBody>
                    <a:bodyPr/>
                    <a:lstStyle/>
                    <a:p>
                      <a:r>
                        <a:rPr lang="en-US" dirty="0" smtClean="0"/>
                        <a:t>Icebreaker/Review</a:t>
                      </a:r>
                      <a:endParaRPr lang="en-US" dirty="0"/>
                    </a:p>
                  </a:txBody>
                  <a:tcPr/>
                </a:tc>
              </a:tr>
              <a:tr h="656255">
                <a:tc>
                  <a:txBody>
                    <a:bodyPr/>
                    <a:lstStyle/>
                    <a:p>
                      <a:r>
                        <a:rPr lang="en-US" dirty="0" smtClean="0"/>
                        <a:t>Health</a:t>
                      </a:r>
                      <a:r>
                        <a:rPr lang="en-US" baseline="0" dirty="0" smtClean="0"/>
                        <a:t> Systems</a:t>
                      </a:r>
                      <a:endParaRPr lang="en-US" dirty="0"/>
                    </a:p>
                  </a:txBody>
                  <a:tcPr/>
                </a:tc>
              </a:tr>
              <a:tr h="656255">
                <a:tc>
                  <a:txBody>
                    <a:bodyPr/>
                    <a:lstStyle/>
                    <a:p>
                      <a:r>
                        <a:rPr lang="en-US" dirty="0" smtClean="0"/>
                        <a:t>Home and Neighborhoods</a:t>
                      </a:r>
                      <a:endParaRPr lang="en-US" dirty="0"/>
                    </a:p>
                  </a:txBody>
                  <a:tcPr/>
                </a:tc>
              </a:tr>
              <a:tr h="656255">
                <a:tc>
                  <a:txBody>
                    <a:bodyPr/>
                    <a:lstStyle/>
                    <a:p>
                      <a:r>
                        <a:rPr lang="en-US" dirty="0" smtClean="0"/>
                        <a:t>Workplace</a:t>
                      </a:r>
                      <a:endParaRPr lang="en-US" dirty="0"/>
                    </a:p>
                  </a:txBody>
                  <a:tcPr/>
                </a:tc>
              </a:tr>
              <a:tr h="656255">
                <a:tc>
                  <a:txBody>
                    <a:bodyPr/>
                    <a:lstStyle/>
                    <a:p>
                      <a:r>
                        <a:rPr lang="en-US" dirty="0" smtClean="0"/>
                        <a:t>Marketplace</a:t>
                      </a:r>
                      <a:endParaRPr lang="en-US" dirty="0"/>
                    </a:p>
                  </a:txBody>
                  <a:tcPr/>
                </a:tc>
              </a:tr>
              <a:tr h="656255">
                <a:tc>
                  <a:txBody>
                    <a:bodyPr/>
                    <a:lstStyle/>
                    <a:p>
                      <a:r>
                        <a:rPr lang="en-US" dirty="0" smtClean="0"/>
                        <a:t>Conclusion</a:t>
                      </a:r>
                      <a:endParaRPr lang="en-US" dirty="0"/>
                    </a:p>
                  </a:txBody>
                  <a:tcPr/>
                </a:tc>
              </a:tr>
            </a:tbl>
          </a:graphicData>
        </a:graphic>
      </p:graphicFrame>
      <p:sp>
        <p:nvSpPr>
          <p:cNvPr id="10" name="Right Arrow 9"/>
          <p:cNvSpPr/>
          <p:nvPr/>
        </p:nvSpPr>
        <p:spPr>
          <a:xfrm>
            <a:off x="2092897" y="2483632"/>
            <a:ext cx="1885610" cy="9710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r>
              <a:rPr lang="en-US" sz="1600" dirty="0" smtClean="0"/>
              <a:t>Health Access</a:t>
            </a:r>
            <a:endParaRPr lang="en-US" sz="1600" dirty="0"/>
          </a:p>
        </p:txBody>
      </p:sp>
      <p:cxnSp>
        <p:nvCxnSpPr>
          <p:cNvPr id="13" name="Straight Connector 12"/>
          <p:cNvCxnSpPr/>
          <p:nvPr/>
        </p:nvCxnSpPr>
        <p:spPr>
          <a:xfrm>
            <a:off x="2092897" y="2483632"/>
            <a:ext cx="0" cy="3921526"/>
          </a:xfrm>
          <a:prstGeom prst="line">
            <a:avLst/>
          </a:prstGeom>
          <a:ln/>
        </p:spPr>
        <p:style>
          <a:lnRef idx="3">
            <a:schemeClr val="accent1"/>
          </a:lnRef>
          <a:fillRef idx="0">
            <a:schemeClr val="accent1"/>
          </a:fillRef>
          <a:effectRef idx="2">
            <a:schemeClr val="accent1"/>
          </a:effectRef>
          <a:fontRef idx="minor">
            <a:schemeClr val="tx1"/>
          </a:fontRef>
        </p:style>
      </p:cxnSp>
      <p:sp>
        <p:nvSpPr>
          <p:cNvPr id="21" name="Right Arrow 20"/>
          <p:cNvSpPr/>
          <p:nvPr/>
        </p:nvSpPr>
        <p:spPr>
          <a:xfrm flipH="1">
            <a:off x="188611" y="3211915"/>
            <a:ext cx="1885610" cy="97104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r>
              <a:rPr lang="en-US" sz="1600" dirty="0" smtClean="0"/>
              <a:t>Health Access</a:t>
            </a:r>
            <a:endParaRPr lang="en-US" sz="1600" dirty="0"/>
          </a:p>
        </p:txBody>
      </p:sp>
    </p:spTree>
    <p:extLst>
      <p:ext uri="{BB962C8B-B14F-4D97-AF65-F5344CB8AC3E}">
        <p14:creationId xmlns:p14="http://schemas.microsoft.com/office/powerpoint/2010/main" val="2343597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Conclusion</a:t>
            </a:r>
            <a:endParaRPr lang="en-US" dirty="0"/>
          </a:p>
        </p:txBody>
      </p:sp>
      <p:sp>
        <p:nvSpPr>
          <p:cNvPr id="10" name="Text Placeholder 1"/>
          <p:cNvSpPr>
            <a:spLocks noGrp="1"/>
          </p:cNvSpPr>
          <p:nvPr>
            <p:ph type="body" idx="1"/>
          </p:nvPr>
        </p:nvSpPr>
        <p:spPr>
          <a:xfrm>
            <a:off x="4645025" y="1535112"/>
            <a:ext cx="4041775" cy="4142953"/>
          </a:xfrm>
        </p:spPr>
        <p:txBody>
          <a:bodyPr>
            <a:normAutofit/>
          </a:bodyPr>
          <a:lstStyle/>
          <a:p>
            <a:pPr marL="457200" indent="-457200" algn="ctr">
              <a:buFont typeface="Wingdings" charset="2"/>
              <a:buChar char="²"/>
            </a:pPr>
            <a:r>
              <a:rPr lang="en-US" sz="2400" dirty="0"/>
              <a:t>Questions</a:t>
            </a:r>
            <a:r>
              <a:rPr lang="en-US" sz="2400" dirty="0" smtClean="0"/>
              <a:t>?</a:t>
            </a:r>
          </a:p>
          <a:p>
            <a:pPr algn="ctr"/>
            <a:endParaRPr lang="en-US" sz="2400" dirty="0" smtClean="0"/>
          </a:p>
          <a:p>
            <a:pPr marL="457200" indent="-457200" algn="ctr">
              <a:buFont typeface="Wingdings" charset="2"/>
              <a:buChar char="²"/>
            </a:pPr>
            <a:r>
              <a:rPr lang="en-US" sz="2400" dirty="0" smtClean="0"/>
              <a:t>Comments?</a:t>
            </a:r>
          </a:p>
          <a:p>
            <a:pPr algn="ctr"/>
            <a:endParaRPr lang="en-US" sz="2400" dirty="0" smtClean="0"/>
          </a:p>
          <a:p>
            <a:pPr marL="457200" indent="-457200" algn="ctr">
              <a:buFont typeface="Wingdings" charset="2"/>
              <a:buChar char="²"/>
            </a:pPr>
            <a:r>
              <a:rPr lang="en-US" sz="2400" dirty="0" smtClean="0"/>
              <a:t>Concerns?</a:t>
            </a:r>
          </a:p>
          <a:p>
            <a:pPr algn="ctr"/>
            <a:endParaRPr lang="en-US" sz="3200" dirty="0"/>
          </a:p>
        </p:txBody>
      </p:sp>
      <p:sp>
        <p:nvSpPr>
          <p:cNvPr id="12" name="Content Placeholder 11"/>
          <p:cNvSpPr>
            <a:spLocks noGrp="1"/>
          </p:cNvSpPr>
          <p:nvPr>
            <p:ph sz="half" idx="2"/>
          </p:nvPr>
        </p:nvSpPr>
        <p:spPr>
          <a:xfrm>
            <a:off x="457200" y="1535112"/>
            <a:ext cx="4040188" cy="4574197"/>
          </a:xfrm>
          <a:ln>
            <a:solidFill>
              <a:schemeClr val="tx1">
                <a:lumMod val="50000"/>
              </a:schemeClr>
            </a:solidFill>
          </a:ln>
        </p:spPr>
        <p:style>
          <a:lnRef idx="1">
            <a:schemeClr val="accent3"/>
          </a:lnRef>
          <a:fillRef idx="3">
            <a:schemeClr val="accent3"/>
          </a:fillRef>
          <a:effectRef idx="2">
            <a:schemeClr val="accent3"/>
          </a:effectRef>
          <a:fontRef idx="minor">
            <a:schemeClr val="lt1"/>
          </a:fontRef>
        </p:style>
        <p:txBody>
          <a:bodyPr>
            <a:normAutofit/>
          </a:bodyPr>
          <a:lstStyle/>
          <a:p>
            <a:pPr marL="0" indent="0" algn="ctr">
              <a:buNone/>
            </a:pPr>
            <a:r>
              <a:rPr lang="en-US" sz="2000" b="1" u="sng" dirty="0" smtClean="0">
                <a:solidFill>
                  <a:schemeClr val="tx1">
                    <a:lumMod val="50000"/>
                  </a:schemeClr>
                </a:solidFill>
              </a:rPr>
              <a:t>Homework</a:t>
            </a:r>
          </a:p>
          <a:p>
            <a:pPr>
              <a:buFont typeface="Wingdings" charset="2"/>
              <a:buChar char="q"/>
            </a:pPr>
            <a:r>
              <a:rPr lang="en-US" sz="2000" dirty="0" smtClean="0">
                <a:solidFill>
                  <a:schemeClr val="tx1">
                    <a:lumMod val="50000"/>
                  </a:schemeClr>
                </a:solidFill>
              </a:rPr>
              <a:t>Read Section 2.2 Land Use</a:t>
            </a:r>
          </a:p>
          <a:p>
            <a:pPr>
              <a:buFont typeface="Wingdings" charset="2"/>
              <a:buChar char="q"/>
            </a:pPr>
            <a:r>
              <a:rPr lang="en-US" sz="2000" dirty="0" smtClean="0">
                <a:solidFill>
                  <a:schemeClr val="tx1">
                    <a:lumMod val="50000"/>
                  </a:schemeClr>
                </a:solidFill>
              </a:rPr>
              <a:t>Scan the Deep Dive to get an idea of additional information available to you</a:t>
            </a:r>
          </a:p>
        </p:txBody>
      </p:sp>
    </p:spTree>
    <p:extLst>
      <p:ext uri="{BB962C8B-B14F-4D97-AF65-F5344CB8AC3E}">
        <p14:creationId xmlns:p14="http://schemas.microsoft.com/office/powerpoint/2010/main" val="1584287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200" y="4398777"/>
            <a:ext cx="5833600" cy="1200329"/>
          </a:xfrm>
          <a:prstGeom prst="rect">
            <a:avLst/>
          </a:prstGeom>
        </p:spPr>
        <p:txBody>
          <a:bodyPr wrap="square">
            <a:spAutoFit/>
          </a:bodyPr>
          <a:lstStyle/>
          <a:p>
            <a:pPr algn="just"/>
            <a:r>
              <a:rPr lang="en-US" sz="1200" dirty="0"/>
              <a:t>"</a:t>
            </a:r>
            <a:r>
              <a:rPr lang="en-US" sz="1200" dirty="0" smtClean="0"/>
              <a:t>This curriculum </a:t>
            </a:r>
            <a:r>
              <a:rPr lang="en-US" sz="1200" dirty="0"/>
              <a:t>was supported by the Cooperative Agreement Number DP005528-01, funded by the Centers for Disease Control and Prevention through the County of San Diego, Health and Human Services Agency. Its contents are solely the responsibility of the authors and do not necessarily represent the official views of the Centers for Disease Control and Prevention or the Department of Health and Human Services."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096" y="2102459"/>
            <a:ext cx="4241808" cy="2296318"/>
          </a:xfrm>
          <a:prstGeom prst="rect">
            <a:avLst/>
          </a:prstGeom>
        </p:spPr>
      </p:pic>
    </p:spTree>
    <p:extLst>
      <p:ext uri="{BB962C8B-B14F-4D97-AF65-F5344CB8AC3E}">
        <p14:creationId xmlns:p14="http://schemas.microsoft.com/office/powerpoint/2010/main" val="420937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y-429133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75" y="1146154"/>
            <a:ext cx="7387851" cy="5540888"/>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Ice Breaker</a:t>
            </a:r>
            <a:endParaRPr lang="en-US" dirty="0"/>
          </a:p>
        </p:txBody>
      </p:sp>
      <p:sp>
        <p:nvSpPr>
          <p:cNvPr id="9" name="Text Placeholder 8"/>
          <p:cNvSpPr>
            <a:spLocks noGrp="1"/>
          </p:cNvSpPr>
          <p:nvPr>
            <p:ph type="body" idx="1"/>
          </p:nvPr>
        </p:nvSpPr>
        <p:spPr>
          <a:xfrm>
            <a:off x="2475812" y="1713544"/>
            <a:ext cx="3932244" cy="933268"/>
          </a:xfrm>
        </p:spPr>
        <p:txBody>
          <a:bodyPr>
            <a:normAutofit/>
          </a:bodyPr>
          <a:lstStyle/>
          <a:p>
            <a:pPr algn="ctr"/>
            <a:r>
              <a:rPr lang="en-US" sz="2400" dirty="0" smtClean="0">
                <a:solidFill>
                  <a:schemeClr val="bg1"/>
                </a:solidFill>
              </a:rPr>
              <a:t>Sharing our Leadership Styles</a:t>
            </a:r>
            <a:endParaRPr lang="en-US" sz="2400" dirty="0">
              <a:solidFill>
                <a:schemeClr val="bg1"/>
              </a:solidFill>
            </a:endParaRPr>
          </a:p>
        </p:txBody>
      </p:sp>
      <p:sp>
        <p:nvSpPr>
          <p:cNvPr id="6" name="TextBox 5"/>
          <p:cNvSpPr txBox="1"/>
          <p:nvPr/>
        </p:nvSpPr>
        <p:spPr>
          <a:xfrm>
            <a:off x="2907107" y="2861006"/>
            <a:ext cx="5033886" cy="1087477"/>
          </a:xfrm>
          <a:prstGeom prst="rect">
            <a:avLst/>
          </a:prstGeom>
          <a:noFill/>
        </p:spPr>
        <p:txBody>
          <a:bodyPr wrap="square" lIns="0" tIns="0" rIns="0" bIns="0" rtlCol="0">
            <a:spAutoFit/>
          </a:bodyPr>
          <a:lstStyle/>
          <a:p>
            <a:pPr marL="342900" indent="-342900">
              <a:lnSpc>
                <a:spcPct val="150000"/>
              </a:lnSpc>
              <a:buFont typeface="+mj-lt"/>
              <a:buAutoNum type="arabicPeriod"/>
            </a:pPr>
            <a:r>
              <a:rPr lang="en-US" sz="1600" dirty="0" smtClean="0">
                <a:solidFill>
                  <a:srgbClr val="FFFFFF"/>
                </a:solidFill>
                <a:latin typeface="Avenir Light"/>
                <a:cs typeface="Avenir Light"/>
              </a:rPr>
              <a:t>What was your result and does it fit you? </a:t>
            </a:r>
          </a:p>
          <a:p>
            <a:pPr marL="342900" indent="-342900">
              <a:lnSpc>
                <a:spcPct val="150000"/>
              </a:lnSpc>
              <a:buFont typeface="+mj-lt"/>
              <a:buAutoNum type="arabicPeriod"/>
            </a:pPr>
            <a:r>
              <a:rPr lang="en-US" sz="1600" dirty="0" smtClean="0">
                <a:solidFill>
                  <a:srgbClr val="FFFFFF"/>
                </a:solidFill>
                <a:latin typeface="Avenir Light"/>
                <a:cs typeface="Avenir Light"/>
              </a:rPr>
              <a:t>What does your style look like at a party?</a:t>
            </a:r>
          </a:p>
          <a:p>
            <a:pPr marL="342900" indent="-342900">
              <a:lnSpc>
                <a:spcPct val="150000"/>
              </a:lnSpc>
              <a:buFont typeface="+mj-lt"/>
              <a:buAutoNum type="arabicPeriod"/>
            </a:pPr>
            <a:r>
              <a:rPr lang="en-US" sz="1600" dirty="0" smtClean="0">
                <a:solidFill>
                  <a:srgbClr val="FFFFFF"/>
                </a:solidFill>
                <a:latin typeface="Avenir Light"/>
                <a:cs typeface="Avenir Light"/>
              </a:rPr>
              <a:t>What does your style look like in a crisis or conflict? </a:t>
            </a:r>
          </a:p>
        </p:txBody>
      </p:sp>
      <p:pic>
        <p:nvPicPr>
          <p:cNvPr id="7" name="Picture 6"/>
          <p:cNvPicPr>
            <a:picLocks noChangeAspect="1"/>
          </p:cNvPicPr>
          <p:nvPr/>
        </p:nvPicPr>
        <p:blipFill>
          <a:blip r:embed="rId4"/>
          <a:stretch>
            <a:fillRect/>
          </a:stretch>
        </p:blipFill>
        <p:spPr>
          <a:xfrm>
            <a:off x="3531331" y="4691436"/>
            <a:ext cx="3721100" cy="711200"/>
          </a:xfrm>
          <a:prstGeom prst="rect">
            <a:avLst/>
          </a:prstGeom>
        </p:spPr>
      </p:pic>
    </p:spTree>
    <p:extLst>
      <p:ext uri="{BB962C8B-B14F-4D97-AF65-F5344CB8AC3E}">
        <p14:creationId xmlns:p14="http://schemas.microsoft.com/office/powerpoint/2010/main" val="123122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Review</a:t>
            </a:r>
            <a:endParaRPr lang="en-US" dirty="0"/>
          </a:p>
        </p:txBody>
      </p:sp>
      <p:sp>
        <p:nvSpPr>
          <p:cNvPr id="3" name="Text Placeholder 2"/>
          <p:cNvSpPr>
            <a:spLocks noGrp="1"/>
          </p:cNvSpPr>
          <p:nvPr>
            <p:ph type="body" idx="1"/>
          </p:nvPr>
        </p:nvSpPr>
        <p:spPr>
          <a:xfrm>
            <a:off x="457200" y="1535113"/>
            <a:ext cx="8229600" cy="639762"/>
          </a:xfrm>
        </p:spPr>
        <p:txBody>
          <a:bodyPr>
            <a:noAutofit/>
          </a:bodyPr>
          <a:lstStyle/>
          <a:p>
            <a:r>
              <a:rPr lang="en-US" sz="2400" dirty="0" smtClean="0"/>
              <a:t>What did we learn in Section 1?</a:t>
            </a:r>
            <a:endParaRPr lang="en-US" sz="2400" dirty="0"/>
          </a:p>
        </p:txBody>
      </p:sp>
      <p:sp>
        <p:nvSpPr>
          <p:cNvPr id="4" name="Content Placeholder 3"/>
          <p:cNvSpPr>
            <a:spLocks noGrp="1"/>
          </p:cNvSpPr>
          <p:nvPr>
            <p:ph sz="half" idx="2"/>
          </p:nvPr>
        </p:nvSpPr>
        <p:spPr/>
        <p:txBody>
          <a:bodyPr/>
          <a:lstStyle/>
          <a:p>
            <a:r>
              <a:rPr lang="en-US" sz="2000" dirty="0" smtClean="0"/>
              <a:t>Social Determinants</a:t>
            </a:r>
            <a:endParaRPr lang="en-US" sz="2000" dirty="0"/>
          </a:p>
          <a:p>
            <a:r>
              <a:rPr lang="en-US" sz="2000" dirty="0" smtClean="0"/>
              <a:t>Health Equity</a:t>
            </a:r>
            <a:endParaRPr lang="en-US" sz="2000" dirty="0"/>
          </a:p>
          <a:p>
            <a:r>
              <a:rPr lang="en-US" sz="2000" dirty="0" smtClean="0"/>
              <a:t>and </a:t>
            </a:r>
            <a:r>
              <a:rPr lang="en-US" sz="2000" dirty="0"/>
              <a:t>Health </a:t>
            </a:r>
            <a:r>
              <a:rPr lang="en-US" sz="2000" dirty="0" smtClean="0"/>
              <a:t>Disparities</a:t>
            </a:r>
          </a:p>
          <a:p>
            <a:r>
              <a:rPr lang="en-US" sz="2000" dirty="0"/>
              <a:t>Community Improvement Project</a:t>
            </a:r>
          </a:p>
          <a:p>
            <a:pPr marL="0" indent="0">
              <a:buNone/>
            </a:pPr>
            <a:endParaRPr lang="en-US" dirty="0"/>
          </a:p>
          <a:p>
            <a:endParaRPr lang="en-US" dirty="0"/>
          </a:p>
        </p:txBody>
      </p:sp>
      <p:pic>
        <p:nvPicPr>
          <p:cNvPr id="5" name="Content Placeholder 4" descr="heart-665185_1280.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9313" r="19313"/>
          <a:stretch/>
        </p:blipFill>
        <p:spPr/>
      </p:pic>
    </p:spTree>
    <p:extLst>
      <p:ext uri="{BB962C8B-B14F-4D97-AF65-F5344CB8AC3E}">
        <p14:creationId xmlns:p14="http://schemas.microsoft.com/office/powerpoint/2010/main" val="315448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Strategies</a:t>
            </a:r>
            <a:endParaRPr lang="en-US" dirty="0"/>
          </a:p>
        </p:txBody>
      </p:sp>
      <p:sp>
        <p:nvSpPr>
          <p:cNvPr id="5" name="Text Placeholder 4"/>
          <p:cNvSpPr>
            <a:spLocks noGrp="1"/>
          </p:cNvSpPr>
          <p:nvPr>
            <p:ph type="body" sz="quarter" idx="13"/>
          </p:nvPr>
        </p:nvSpPr>
        <p:spPr/>
        <p:txBody>
          <a:bodyPr/>
          <a:lstStyle/>
          <a:p>
            <a:r>
              <a:rPr lang="en-US" sz="2400" dirty="0" smtClean="0"/>
              <a:t>Learning Objectives:</a:t>
            </a:r>
            <a:endParaRPr lang="en-US" sz="24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Identify health determinants and how they affect health.</a:t>
            </a:r>
          </a:p>
          <a:p>
            <a:pPr marL="457200" indent="-457200">
              <a:buFont typeface="+mj-lt"/>
              <a:buAutoNum type="arabicPeriod"/>
            </a:pPr>
            <a:r>
              <a:rPr lang="en-US" sz="2400" dirty="0"/>
              <a:t>Identify changes that can be made in communities to improve </a:t>
            </a:r>
            <a:r>
              <a:rPr lang="en-US" sz="2400" dirty="0" smtClean="0"/>
              <a:t>health.</a:t>
            </a:r>
            <a:endParaRPr lang="en-US" sz="2400" dirty="0"/>
          </a:p>
        </p:txBody>
      </p:sp>
      <p:pic>
        <p:nvPicPr>
          <p:cNvPr id="4" name="Picture 3" descr="heart-29328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699" y="4178041"/>
            <a:ext cx="2241099" cy="2104532"/>
          </a:xfrm>
          <a:prstGeom prst="rect">
            <a:avLst/>
          </a:prstGeom>
        </p:spPr>
      </p:pic>
    </p:spTree>
    <p:extLst>
      <p:ext uri="{BB962C8B-B14F-4D97-AF65-F5344CB8AC3E}">
        <p14:creationId xmlns:p14="http://schemas.microsoft.com/office/powerpoint/2010/main" val="193240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Determinants</a:t>
            </a:r>
            <a:endParaRPr lang="en-US" dirty="0"/>
          </a:p>
        </p:txBody>
      </p:sp>
      <p:pic>
        <p:nvPicPr>
          <p:cNvPr id="5" name="Picture 4" descr="47027181961522.t1QS2lJxC013LtYYt0ie_height640.png"/>
          <p:cNvPicPr>
            <a:picLocks noChangeAspect="1"/>
          </p:cNvPicPr>
          <p:nvPr/>
        </p:nvPicPr>
        <p:blipFill rotWithShape="1">
          <a:blip r:embed="rId3">
            <a:extLst>
              <a:ext uri="{28A0092B-C50C-407E-A947-70E740481C1C}">
                <a14:useLocalDpi xmlns:a14="http://schemas.microsoft.com/office/drawing/2010/main" val="0"/>
              </a:ext>
            </a:extLst>
          </a:blip>
          <a:srcRect t="13599" b="7160"/>
          <a:stretch/>
        </p:blipFill>
        <p:spPr>
          <a:xfrm>
            <a:off x="1848155" y="1064414"/>
            <a:ext cx="5447690" cy="5585106"/>
          </a:xfrm>
          <a:prstGeom prst="rect">
            <a:avLst/>
          </a:prstGeom>
        </p:spPr>
      </p:pic>
    </p:spTree>
    <p:extLst>
      <p:ext uri="{BB962C8B-B14F-4D97-AF65-F5344CB8AC3E}">
        <p14:creationId xmlns:p14="http://schemas.microsoft.com/office/powerpoint/2010/main" val="102544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System</a:t>
            </a:r>
            <a:endParaRPr lang="en-US" dirty="0"/>
          </a:p>
        </p:txBody>
      </p:sp>
      <p:sp>
        <p:nvSpPr>
          <p:cNvPr id="6" name="Text Placeholder 5"/>
          <p:cNvSpPr>
            <a:spLocks noGrp="1"/>
          </p:cNvSpPr>
          <p:nvPr>
            <p:ph type="body" sz="quarter" idx="13"/>
          </p:nvPr>
        </p:nvSpPr>
        <p:spPr/>
        <p:txBody>
          <a:bodyPr/>
          <a:lstStyle/>
          <a:p>
            <a:r>
              <a:rPr lang="en-US" dirty="0" smtClean="0"/>
              <a:t>The Health Impact Pyramid </a:t>
            </a:r>
            <a:endParaRPr lang="en-US" dirty="0"/>
          </a:p>
        </p:txBody>
      </p:sp>
      <p:pic>
        <p:nvPicPr>
          <p:cNvPr id="7" name="Content Placeholder 6"/>
          <p:cNvPicPr>
            <a:picLocks noGrp="1"/>
          </p:cNvPicPr>
          <p:nvPr>
            <p:ph idx="1"/>
          </p:nvPr>
        </p:nvPicPr>
        <p:blipFill rotWithShape="1">
          <a:blip r:embed="rId3">
            <a:extLst>
              <a:ext uri="{28A0092B-C50C-407E-A947-70E740481C1C}">
                <a14:useLocalDpi xmlns:a14="http://schemas.microsoft.com/office/drawing/2010/main" val="0"/>
              </a:ext>
            </a:extLst>
          </a:blip>
          <a:srcRect l="-613" t="10" r="-161" b="-10"/>
          <a:stretch/>
        </p:blipFill>
        <p:spPr bwMode="auto">
          <a:xfrm>
            <a:off x="1551814" y="1959427"/>
            <a:ext cx="6040372" cy="4731702"/>
          </a:xfrm>
          <a:prstGeom prst="rect">
            <a:avLst/>
          </a:prstGeom>
          <a:noFill/>
          <a:ln w="28575" cmpd="sng">
            <a:noFill/>
          </a:ln>
        </p:spPr>
      </p:pic>
    </p:spTree>
    <p:extLst>
      <p:ext uri="{BB962C8B-B14F-4D97-AF65-F5344CB8AC3E}">
        <p14:creationId xmlns:p14="http://schemas.microsoft.com/office/powerpoint/2010/main" val="28294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CLip</a:t>
            </a:r>
            <a:endParaRPr lang="en-US" dirty="0"/>
          </a:p>
        </p:txBody>
      </p:sp>
      <p:sp>
        <p:nvSpPr>
          <p:cNvPr id="3" name="Text Placeholder 2"/>
          <p:cNvSpPr>
            <a:spLocks noGrp="1"/>
          </p:cNvSpPr>
          <p:nvPr>
            <p:ph type="body" sz="quarter" idx="13"/>
          </p:nvPr>
        </p:nvSpPr>
        <p:spPr/>
        <p:txBody>
          <a:bodyPr>
            <a:normAutofit fontScale="62500" lnSpcReduction="20000"/>
          </a:bodyPr>
          <a:lstStyle/>
          <a:p>
            <a:pPr marL="0">
              <a:spcAft>
                <a:spcPts val="0"/>
              </a:spcAft>
            </a:pPr>
            <a:r>
              <a:rPr lang="en-US" dirty="0">
                <a:ea typeface="ＭＳ 明朝"/>
                <a:cs typeface="Arial"/>
              </a:rPr>
              <a:t>Is </a:t>
            </a:r>
            <a:r>
              <a:rPr lang="en-US" dirty="0" err="1">
                <a:ea typeface="ＭＳ 明朝"/>
                <a:cs typeface="Arial"/>
              </a:rPr>
              <a:t>Obamacare</a:t>
            </a:r>
            <a:r>
              <a:rPr lang="en-US" dirty="0">
                <a:ea typeface="ＭＳ 明朝"/>
                <a:cs typeface="Arial"/>
              </a:rPr>
              <a:t> Working? The Affordable Care Act Five Years Later</a:t>
            </a:r>
            <a:endParaRPr lang="en-US" dirty="0">
              <a:latin typeface="Cambria"/>
              <a:ea typeface="ＭＳ 明朝"/>
              <a:cs typeface="Times New Roman"/>
            </a:endParaRPr>
          </a:p>
          <a:p>
            <a:endParaRPr lang="en-US" dirty="0"/>
          </a:p>
        </p:txBody>
      </p:sp>
      <p:pic>
        <p:nvPicPr>
          <p:cNvPr id="5" name="Content Placeholder 4" descr="projector-361784_1280.jpg"/>
          <p:cNvPicPr>
            <a:picLocks noGrp="1" noChangeAspect="1"/>
          </p:cNvPicPr>
          <p:nvPr>
            <p:ph idx="1"/>
          </p:nvPr>
        </p:nvPicPr>
        <p:blipFill>
          <a:blip r:embed="rId3">
            <a:extLst>
              <a:ext uri="{28A0092B-C50C-407E-A947-70E740481C1C}">
                <a14:useLocalDpi xmlns:a14="http://schemas.microsoft.com/office/drawing/2010/main" val="0"/>
              </a:ext>
            </a:extLst>
          </a:blip>
          <a:srcRect l="-15445" r="-15445"/>
          <a:stretch>
            <a:fillRect/>
          </a:stretch>
        </p:blipFill>
        <p:spPr/>
      </p:pic>
    </p:spTree>
    <p:extLst>
      <p:ext uri="{BB962C8B-B14F-4D97-AF65-F5344CB8AC3E}">
        <p14:creationId xmlns:p14="http://schemas.microsoft.com/office/powerpoint/2010/main" val="246192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Time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99" y="2036054"/>
            <a:ext cx="4022802" cy="4022802"/>
          </a:xfrm>
          <a:prstGeom prst="rect">
            <a:avLst/>
          </a:prstGeom>
        </p:spPr>
      </p:pic>
    </p:spTree>
    <p:extLst>
      <p:ext uri="{BB962C8B-B14F-4D97-AF65-F5344CB8AC3E}">
        <p14:creationId xmlns:p14="http://schemas.microsoft.com/office/powerpoint/2010/main" val="1934777203"/>
      </p:ext>
    </p:extLst>
  </p:cSld>
  <p:clrMapOvr>
    <a:masterClrMapping/>
  </p:clrMapOvr>
</p:sld>
</file>

<file path=ppt/theme/theme1.xml><?xml version="1.0" encoding="utf-8"?>
<a:theme xmlns:a="http://schemas.openxmlformats.org/drawingml/2006/main" name="LWSD 2013 Blue 2">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Blue 3">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Blue 4">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RLA">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LWSD 2013 Orange 2">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6.xml><?xml version="1.0" encoding="utf-8"?>
<a:theme xmlns:a="http://schemas.openxmlformats.org/drawingml/2006/main" name="LWSD 2013 Orange 3">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7.xml><?xml version="1.0" encoding="utf-8"?>
<a:theme xmlns:a="http://schemas.openxmlformats.org/drawingml/2006/main" name="LWSD 2013 Orange 4">
  <a:themeElements>
    <a:clrScheme name="LWSD_orange">
      <a:dk1>
        <a:srgbClr val="808080"/>
      </a:dk1>
      <a:lt1>
        <a:sysClr val="window" lastClr="FFFFFF"/>
      </a:lt1>
      <a:dk2>
        <a:srgbClr val="2FB4BC"/>
      </a:dk2>
      <a:lt2>
        <a:srgbClr val="FFFFFF"/>
      </a:lt2>
      <a:accent1>
        <a:srgbClr val="F79527"/>
      </a:accent1>
      <a:accent2>
        <a:srgbClr val="95AF39"/>
      </a:accent2>
      <a:accent3>
        <a:srgbClr val="2FB4BC"/>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Template to be used for business-focused presentations on Live Well</RoutingRuleDescrip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69E287C1CD934F8621432270294A03" ma:contentTypeVersion="3" ma:contentTypeDescription="Create a new document." ma:contentTypeScope="" ma:versionID="fac605141b0afd7a6bed368aedb2794d">
  <xsd:schema xmlns:xsd="http://www.w3.org/2001/XMLSchema" xmlns:xs="http://www.w3.org/2001/XMLSchema" xmlns:p="http://schemas.microsoft.com/office/2006/metadata/properties" xmlns:ns1="http://schemas.microsoft.com/sharepoint/v3" targetNamespace="http://schemas.microsoft.com/office/2006/metadata/properties" ma:root="true" ma:fieldsID="2dd5a21bfa5ddffeac8154210470a16e" ns1:_="">
    <xsd:import namespace="http://schemas.microsoft.com/sharepoint/v3"/>
    <xsd:element name="properties">
      <xsd:complexType>
        <xsd:sequence>
          <xsd:element name="documentManagement">
            <xsd:complexType>
              <xsd:all>
                <xsd:element ref="ns1:RoutingRuleDescrip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9" ma:displayName="Description" ma:description="" ma:internalName="RoutingRul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0"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E3CD7-2B00-41A5-92B6-914235362425}">
  <ds:schemaRef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DD8F5AA7-DA91-45DA-A12A-EE1A58F2D03A}"/>
</file>

<file path=customXml/itemProps3.xml><?xml version="1.0" encoding="utf-8"?>
<ds:datastoreItem xmlns:ds="http://schemas.openxmlformats.org/officeDocument/2006/customXml" ds:itemID="{92CD2F7E-991E-42D6-A086-7BDBBEC3BF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1513</TotalTime>
  <Words>928</Words>
  <Application>Microsoft Macintosh PowerPoint</Application>
  <PresentationFormat>On-screen Show (4:3)</PresentationFormat>
  <Paragraphs>148</Paragraphs>
  <Slides>21</Slides>
  <Notes>21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21</vt:i4>
      </vt:variant>
    </vt:vector>
  </HeadingPairs>
  <TitlesOfParts>
    <vt:vector size="37" baseType="lpstr">
      <vt:lpstr>Avenir Light</vt:lpstr>
      <vt:lpstr>Avenir Medium</vt:lpstr>
      <vt:lpstr>Avenir Medium Oblique</vt:lpstr>
      <vt:lpstr>Calibri</vt:lpstr>
      <vt:lpstr>Cambria</vt:lpstr>
      <vt:lpstr>ＭＳ 明朝</vt:lpstr>
      <vt:lpstr>Times New Roman</vt:lpstr>
      <vt:lpstr>Wingdings</vt:lpstr>
      <vt:lpstr>Arial</vt:lpstr>
      <vt:lpstr>LWSD 2013 Blue 2</vt:lpstr>
      <vt:lpstr>LWSD 2013 Blue 3</vt:lpstr>
      <vt:lpstr>LWSD 2013 Blue 4</vt:lpstr>
      <vt:lpstr>RLA</vt:lpstr>
      <vt:lpstr>LWSD 2013 Orange 2</vt:lpstr>
      <vt:lpstr>LWSD 2013 Orange 3</vt:lpstr>
      <vt:lpstr>LWSD 2013 Orange 4</vt:lpstr>
      <vt:lpstr>Section 2: Strategies</vt:lpstr>
      <vt:lpstr>Agenda</vt:lpstr>
      <vt:lpstr>Ice Breaker</vt:lpstr>
      <vt:lpstr>Section 1 Review</vt:lpstr>
      <vt:lpstr>Section 2: Strategies</vt:lpstr>
      <vt:lpstr>Health Determinants</vt:lpstr>
      <vt:lpstr>Health System</vt:lpstr>
      <vt:lpstr>Video CLip</vt:lpstr>
      <vt:lpstr>Break Time</vt:lpstr>
      <vt:lpstr>Ciara’s Story</vt:lpstr>
      <vt:lpstr>Activity</vt:lpstr>
      <vt:lpstr>Health Determinant</vt:lpstr>
      <vt:lpstr>Podcast</vt:lpstr>
      <vt:lpstr>Health determinants</vt:lpstr>
      <vt:lpstr>Health Determinants</vt:lpstr>
      <vt:lpstr>Health Determinant</vt:lpstr>
      <vt:lpstr>Healthy Benefits</vt:lpstr>
      <vt:lpstr>Smoke-Free Policy at ‘PJAM’</vt:lpstr>
      <vt:lpstr>Strategies to prevent Tobacco use</vt:lpstr>
      <vt:lpstr>Conclusion</vt:lpstr>
      <vt:lpstr>PowerPoint Presentation</vt:lpstr>
    </vt:vector>
  </TitlesOfParts>
  <Company>AdEase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Blue</dc:title>
  <dc:creator>Creative Contractor</dc:creator>
  <cp:lastModifiedBy>Jessie</cp:lastModifiedBy>
  <cp:revision>176</cp:revision>
  <dcterms:created xsi:type="dcterms:W3CDTF">2013-10-28T20:20:09Z</dcterms:created>
  <dcterms:modified xsi:type="dcterms:W3CDTF">2017-07-14T21:45:13Z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0x010100BB69E287C1CD934F8621432270294A03</vt:lpwstr>
  </property>
</Properties>
</file>