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6" r:id="rId7"/>
    <p:sldMasterId id="2147483732" r:id="rId8"/>
    <p:sldMasterId id="2147483737" r:id="rId9"/>
    <p:sldMasterId id="2147483742" r:id="rId10"/>
  </p:sldMasterIdLst>
  <p:notesMasterIdLst>
    <p:notesMasterId r:id="rId27"/>
  </p:notesMasterIdLst>
  <p:sldIdLst>
    <p:sldId id="260" r:id="rId11"/>
    <p:sldId id="262" r:id="rId12"/>
    <p:sldId id="264" r:id="rId13"/>
    <p:sldId id="358" r:id="rId14"/>
    <p:sldId id="330" r:id="rId15"/>
    <p:sldId id="361" r:id="rId16"/>
    <p:sldId id="332" r:id="rId17"/>
    <p:sldId id="356" r:id="rId18"/>
    <p:sldId id="357" r:id="rId19"/>
    <p:sldId id="347" r:id="rId20"/>
    <p:sldId id="348" r:id="rId21"/>
    <p:sldId id="349" r:id="rId22"/>
    <p:sldId id="350" r:id="rId23"/>
    <p:sldId id="353" r:id="rId24"/>
    <p:sldId id="301" r:id="rId25"/>
    <p:sldId id="3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2E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74560" autoAdjust="0"/>
  </p:normalViewPr>
  <p:slideViewPr>
    <p:cSldViewPr snapToGrid="0" snapToObjects="1">
      <p:cViewPr varScale="1">
        <p:scale>
          <a:sx n="70" d="100"/>
          <a:sy n="70" d="100"/>
        </p:scale>
        <p:origin x="2264" y="192"/>
      </p:cViewPr>
      <p:guideLst>
        <p:guide orient="horz"/>
        <p:guide orient="horz" pos="4128"/>
        <p:guide orient="horz" pos="1428"/>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1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6.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chetday.com/mindfuleating.ht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Welcome to our next session. Tonight we begin to plan our Community Improvement Project (CIP)!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a:t>
            </a:fld>
            <a:endParaRPr lang="en-US"/>
          </a:p>
        </p:txBody>
      </p:sp>
    </p:spTree>
    <p:extLst>
      <p:ext uri="{BB962C8B-B14F-4D97-AF65-F5344CB8AC3E}">
        <p14:creationId xmlns:p14="http://schemas.microsoft.com/office/powerpoint/2010/main" val="17891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Strengths help you achieve your goal. They come from within the group and community. </a:t>
            </a:r>
          </a:p>
          <a:p>
            <a:endParaRPr lang="en-US"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t>10</a:t>
            </a:fld>
            <a:endParaRPr lang="en-US"/>
          </a:p>
        </p:txBody>
      </p:sp>
    </p:spTree>
    <p:extLst>
      <p:ext uri="{BB962C8B-B14F-4D97-AF65-F5344CB8AC3E}">
        <p14:creationId xmlns:p14="http://schemas.microsoft.com/office/powerpoint/2010/main" val="272734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Weaknesses also come from within your group and community. Identifying weaknesses is important so that you can address them and/or find a way to compensate for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11</a:t>
            </a:fld>
            <a:endParaRPr lang="en-US"/>
          </a:p>
        </p:txBody>
      </p:sp>
    </p:spTree>
    <p:extLst>
      <p:ext uri="{BB962C8B-B14F-4D97-AF65-F5344CB8AC3E}">
        <p14:creationId xmlns:p14="http://schemas.microsoft.com/office/powerpoint/2010/main" val="309938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Opportunities are outside of the group. They help the project succeed.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12</a:t>
            </a:fld>
            <a:endParaRPr lang="en-US"/>
          </a:p>
        </p:txBody>
      </p:sp>
    </p:spTree>
    <p:extLst>
      <p:ext uri="{BB962C8B-B14F-4D97-AF65-F5344CB8AC3E}">
        <p14:creationId xmlns:p14="http://schemas.microsoft.com/office/powerpoint/2010/main" val="375928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Threats also come from outside of the group. Anticipating potential threats to the project will help you strategize ways around or through them.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13</a:t>
            </a:fld>
            <a:endParaRPr lang="en-US"/>
          </a:p>
        </p:txBody>
      </p:sp>
    </p:spTree>
    <p:extLst>
      <p:ext uri="{BB962C8B-B14F-4D97-AF65-F5344CB8AC3E}">
        <p14:creationId xmlns:p14="http://schemas.microsoft.com/office/powerpoint/2010/main" val="19253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Having a clear action plan keeps everyone on track and clear about the tasks for which they are responsible.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Work with the group to fill in the action plan on page 79. Each person should also fill out the action plan and the SWOT in their own workbook to have a guide and example for later projects.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14</a:t>
            </a:fld>
            <a:endParaRPr lang="en-US"/>
          </a:p>
        </p:txBody>
      </p:sp>
    </p:spTree>
    <p:extLst>
      <p:ext uri="{BB962C8B-B14F-4D97-AF65-F5344CB8AC3E}">
        <p14:creationId xmlns:p14="http://schemas.microsoft.com/office/powerpoint/2010/main" val="81200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Great job! That was a lot of work! Review the homework for next week. Especially thinking about how you will contribute to the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15</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16</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Brief review of agenda.</a:t>
            </a:r>
          </a:p>
          <a:p>
            <a:pPr marL="0" indent="0">
              <a:buFontTx/>
              <a:buNone/>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a:t>
            </a:fld>
            <a:endParaRPr lang="en-US"/>
          </a:p>
        </p:txBody>
      </p:sp>
    </p:spTree>
    <p:extLst>
      <p:ext uri="{BB962C8B-B14F-4D97-AF65-F5344CB8AC3E}">
        <p14:creationId xmlns:p14="http://schemas.microsoft.com/office/powerpoint/2010/main" val="291572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Tonight is all about putting what the group has learned into practice. This is a planning session. The group will be working together to plan and implement their CIP. Use the planning tools and make sure everyone in the group has a copy of the completed plan. Having this in hand helps to keep the project on track and keeps the group clear on their goals and responsibilities.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This entire session is a planning activity. It will require good facilitation skills to keep everyone on track. Move through the activities and tables in order and give the group time to come to a consensus before moving to the next task. </a:t>
            </a:r>
          </a:p>
          <a:p>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Keep an eye out for counterproductive behaviors like individual group members taking over, lack of engagement with the group, or participants not being heard because it will decrease buy in from the participants and potentially lead to lack of commitment to the project. This is a big project that requires a lot of planning. Think about splitting this process over two sessions.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3</a:t>
            </a:fld>
            <a:endParaRPr lang="en-US"/>
          </a:p>
        </p:txBody>
      </p:sp>
    </p:spTree>
    <p:extLst>
      <p:ext uri="{BB962C8B-B14F-4D97-AF65-F5344CB8AC3E}">
        <p14:creationId xmlns:p14="http://schemas.microsoft.com/office/powerpoint/2010/main" val="71472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There is a lot of planning and group process tonight so it might be nice to do something quiet and centering. One idea is to bring oranges for everyone and do </a:t>
            </a:r>
            <a:r>
              <a:rPr lang="en-US" sz="1200" kern="1200" dirty="0" err="1" smtClean="0">
                <a:solidFill>
                  <a:schemeClr val="tx1"/>
                </a:solidFill>
                <a:effectLst/>
                <a:latin typeface="+mn-lt"/>
                <a:ea typeface="+mn-ea"/>
                <a:cs typeface="+mn-cs"/>
              </a:rPr>
              <a:t>Thich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Hanh’s</a:t>
            </a:r>
            <a:r>
              <a:rPr lang="en-US" sz="1200" kern="1200" dirty="0" smtClean="0">
                <a:solidFill>
                  <a:schemeClr val="tx1"/>
                </a:solidFill>
                <a:effectLst/>
                <a:latin typeface="+mn-lt"/>
                <a:ea typeface="+mn-ea"/>
                <a:cs typeface="+mn-cs"/>
              </a:rPr>
              <a:t> Orange Meditation (</a:t>
            </a:r>
            <a:r>
              <a:rPr lang="en-US" sz="1200" u="sng" kern="1200" dirty="0" smtClean="0">
                <a:solidFill>
                  <a:schemeClr val="tx1"/>
                </a:solidFill>
                <a:effectLst/>
                <a:latin typeface="+mn-lt"/>
                <a:ea typeface="+mn-ea"/>
                <a:cs typeface="+mn-cs"/>
                <a:hlinkClick r:id="rId3"/>
              </a:rPr>
              <a:t>http://www.chetday.com/mindfuleating.htm</a:t>
            </a:r>
            <a:r>
              <a:rPr lang="en-US" sz="1200" kern="1200" dirty="0" smtClean="0">
                <a:solidFill>
                  <a:schemeClr val="tx1"/>
                </a:solidFill>
                <a:effectLst/>
                <a:latin typeface="+mn-lt"/>
                <a:ea typeface="+mn-ea"/>
                <a:cs typeface="+mn-cs"/>
              </a:rPr>
              <a:t>). </a:t>
            </a:r>
          </a:p>
          <a:p>
            <a:endParaRPr lang="en-US" b="0"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t>4</a:t>
            </a:fld>
            <a:endParaRPr lang="en-US"/>
          </a:p>
        </p:txBody>
      </p:sp>
    </p:spTree>
    <p:extLst>
      <p:ext uri="{BB962C8B-B14F-4D97-AF65-F5344CB8AC3E}">
        <p14:creationId xmlns:p14="http://schemas.microsoft.com/office/powerpoint/2010/main" val="344961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Review from last week and ask the group to keep what they learned in mind to apply to their CIP.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5</a:t>
            </a:fld>
            <a:endParaRPr lang="en-US"/>
          </a:p>
        </p:txBody>
      </p:sp>
    </p:spTree>
    <p:extLst>
      <p:ext uri="{BB962C8B-B14F-4D97-AF65-F5344CB8AC3E}">
        <p14:creationId xmlns:p14="http://schemas.microsoft.com/office/powerpoint/2010/main" val="306679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Choosing a CIP is no easy task! We will use everyone’s ideas that they brought from their SEM Activities and reflection questions to choose a CIP as a group using the criteria above. It is a good idea to start with a neighborhood level, win-win project in order to build teamwork among the group and build a foundation for additional CIPs or more complex improvements later.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Before class, hang up several pieces of flip chart paper around the room. At least two per RLA member. Instruct the participants to write one CIP idea per piece of paper. Everyone should have brought at least one idea per their homework from the last session. After every project idea is written, combine any ideas that are the same or very similar and discuss them as a group using the criteria above. Then have the group put the projects in the order that they would like to complete them. For example, number one will be the first project they work on, number two is the second project, and so 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6</a:t>
            </a:fld>
            <a:endParaRPr lang="en-US"/>
          </a:p>
        </p:txBody>
      </p:sp>
    </p:spTree>
    <p:extLst>
      <p:ext uri="{BB962C8B-B14F-4D97-AF65-F5344CB8AC3E}">
        <p14:creationId xmlns:p14="http://schemas.microsoft.com/office/powerpoint/2010/main" val="30667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This is a vital step to planning. Do not skip it because you might miss very important information that will help you in implementing your CIP.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7</a:t>
            </a:fld>
            <a:endParaRPr lang="en-US"/>
          </a:p>
        </p:txBody>
      </p:sp>
    </p:spTree>
    <p:extLst>
      <p:ext uri="{BB962C8B-B14F-4D97-AF65-F5344CB8AC3E}">
        <p14:creationId xmlns:p14="http://schemas.microsoft.com/office/powerpoint/2010/main" val="383363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8</a:t>
            </a:fld>
            <a:endParaRPr lang="en-US"/>
          </a:p>
        </p:txBody>
      </p:sp>
    </p:spTree>
    <p:extLst>
      <p:ext uri="{BB962C8B-B14F-4D97-AF65-F5344CB8AC3E}">
        <p14:creationId xmlns:p14="http://schemas.microsoft.com/office/powerpoint/2010/main" val="417459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Put up a piece of flip chart paper with each section of the SWOT (Strengths, Weaknesses, Opportunities and Threats) and the description including whether it is internal or external. Have the participants write their ideas about each one on the papers. Over the next four slides you will do the following for each section of the SWOT: ask four participants to present each of one of the sections to the group. Ask if there is anything missing and add the missing items the group comes up with. </a:t>
            </a:r>
          </a:p>
          <a:p>
            <a:endParaRPr lang="en-US" b="1" dirty="0"/>
          </a:p>
        </p:txBody>
      </p:sp>
      <p:sp>
        <p:nvSpPr>
          <p:cNvPr id="4" name="Slide Number Placeholder 3"/>
          <p:cNvSpPr>
            <a:spLocks noGrp="1"/>
          </p:cNvSpPr>
          <p:nvPr>
            <p:ph type="sldNum" sz="quarter" idx="10"/>
          </p:nvPr>
        </p:nvSpPr>
        <p:spPr/>
        <p:txBody>
          <a:bodyPr/>
          <a:lstStyle/>
          <a:p>
            <a:fld id="{74B60785-9338-114B-891F-4D52A71C2C76}" type="slidenum">
              <a:rPr lang="en-US" smtClean="0"/>
              <a:t>9</a:t>
            </a:fld>
            <a:endParaRPr lang="en-US"/>
          </a:p>
        </p:txBody>
      </p:sp>
    </p:spTree>
    <p:extLst>
      <p:ext uri="{BB962C8B-B14F-4D97-AF65-F5344CB8AC3E}">
        <p14:creationId xmlns:p14="http://schemas.microsoft.com/office/powerpoint/2010/main" val="341288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7900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336899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7/14/17</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7/14/17</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18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6"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4.xm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theme" Target="../theme/theme5.xml"/><Relationship Id="rId6"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theme" Target="../theme/theme6.xml"/><Relationship Id="rId6" Type="http://schemas.openxmlformats.org/officeDocument/2006/relationships/image" Target="../media/image7.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theme" Target="../theme/theme7.xml"/><Relationship Id="rId5" Type="http://schemas.openxmlformats.org/officeDocument/2006/relationships/image" Target="../media/image8.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72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l" defTabSz="457200" rtl="0" eaLnBrk="1" latinLnBrk="0" hangingPunct="1">
        <a:lnSpc>
          <a:spcPct val="90000"/>
        </a:lnSpc>
        <a:spcBef>
          <a:spcPct val="0"/>
        </a:spcBef>
        <a:buNone/>
        <a:defRPr sz="240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78771"/>
            <a:ext cx="48314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4"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defTabSz="457200" rtl="0" eaLnBrk="1" latinLnBrk="0" hangingPunct="1">
        <a:lnSpc>
          <a:spcPct val="90000"/>
        </a:lnSpc>
        <a:spcBef>
          <a:spcPct val="0"/>
        </a:spcBef>
        <a:buNone/>
        <a:defRPr sz="2800" b="1" i="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pn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smtClean="0"/>
              <a:t>SECTION 3: Taking Action</a:t>
            </a:r>
            <a:endParaRPr lang="en-US" spc="310" dirty="0"/>
          </a:p>
        </p:txBody>
      </p:sp>
      <p:sp>
        <p:nvSpPr>
          <p:cNvPr id="5" name="Subtitle 4"/>
          <p:cNvSpPr>
            <a:spLocks noGrp="1"/>
          </p:cNvSpPr>
          <p:nvPr>
            <p:ph type="subTitle" idx="1"/>
          </p:nvPr>
        </p:nvSpPr>
        <p:spPr/>
        <p:txBody>
          <a:bodyPr>
            <a:normAutofit fontScale="92500" lnSpcReduction="20000"/>
          </a:bodyPr>
          <a:lstStyle/>
          <a:p>
            <a:r>
              <a:rPr lang="en-US" sz="5400" dirty="0" smtClean="0"/>
              <a:t>CIP Planning and Implementation</a:t>
            </a:r>
            <a:endParaRPr lang="en-US" sz="5400" dirty="0"/>
          </a:p>
        </p:txBody>
      </p:sp>
    </p:spTree>
    <p:extLst>
      <p:ext uri="{BB962C8B-B14F-4D97-AF65-F5344CB8AC3E}">
        <p14:creationId xmlns:p14="http://schemas.microsoft.com/office/powerpoint/2010/main" val="3372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4" name="Text Placeholder 3"/>
          <p:cNvSpPr>
            <a:spLocks noGrp="1"/>
          </p:cNvSpPr>
          <p:nvPr>
            <p:ph type="body" idx="1"/>
          </p:nvPr>
        </p:nvSpPr>
        <p:spPr/>
        <p:txBody>
          <a:bodyPr>
            <a:normAutofit/>
          </a:bodyPr>
          <a:lstStyle/>
          <a:p>
            <a:r>
              <a:rPr lang="en-US" sz="2400" dirty="0" smtClean="0"/>
              <a:t>Strengths </a:t>
            </a:r>
            <a:endParaRPr lang="en-US" sz="2400" dirty="0"/>
          </a:p>
        </p:txBody>
      </p:sp>
      <p:sp>
        <p:nvSpPr>
          <p:cNvPr id="5" name="Content Placeholder 4"/>
          <p:cNvSpPr>
            <a:spLocks noGrp="1"/>
          </p:cNvSpPr>
          <p:nvPr>
            <p:ph sz="half" idx="2"/>
          </p:nvPr>
        </p:nvSpPr>
        <p:spPr/>
        <p:txBody>
          <a:bodyPr>
            <a:normAutofit/>
          </a:bodyPr>
          <a:lstStyle/>
          <a:p>
            <a:r>
              <a:rPr lang="en-US" sz="2400" dirty="0" smtClean="0"/>
              <a:t>Advantages</a:t>
            </a:r>
          </a:p>
          <a:p>
            <a:r>
              <a:rPr lang="en-US" sz="2400" smtClean="0"/>
              <a:t>Achievements </a:t>
            </a:r>
            <a:endParaRPr lang="en-US" sz="2400" dirty="0" smtClean="0"/>
          </a:p>
          <a:p>
            <a:endParaRPr lang="en-US" sz="2400" dirty="0" smtClean="0"/>
          </a:p>
          <a:p>
            <a:endParaRPr lang="en-US" sz="2400" dirty="0"/>
          </a:p>
        </p:txBody>
      </p:sp>
      <p:pic>
        <p:nvPicPr>
          <p:cNvPr id="8" name="Content Placeholder 7" descr="community-307615_1280.png"/>
          <p:cNvPicPr>
            <a:picLocks noGrp="1" noChangeAspect="1"/>
          </p:cNvPicPr>
          <p:nvPr>
            <p:ph sz="quarter" idx="4"/>
          </p:nvPr>
        </p:nvPicPr>
        <p:blipFill>
          <a:blip r:embed="rId3">
            <a:extLst>
              <a:ext uri="{28A0092B-C50C-407E-A947-70E740481C1C}">
                <a14:useLocalDpi xmlns:a14="http://schemas.microsoft.com/office/drawing/2010/main" val="0"/>
              </a:ext>
            </a:extLst>
          </a:blip>
          <a:srcRect t="-6928" b="-6928"/>
          <a:stretch>
            <a:fillRect/>
          </a:stretch>
        </p:blipFill>
        <p:spPr>
          <a:xfrm>
            <a:off x="4645025" y="1535113"/>
            <a:ext cx="4041775" cy="4591050"/>
          </a:xfrm>
        </p:spPr>
      </p:pic>
    </p:spTree>
    <p:extLst>
      <p:ext uri="{BB962C8B-B14F-4D97-AF65-F5344CB8AC3E}">
        <p14:creationId xmlns:p14="http://schemas.microsoft.com/office/powerpoint/2010/main" val="381138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4" name="Text Placeholder 3"/>
          <p:cNvSpPr>
            <a:spLocks noGrp="1"/>
          </p:cNvSpPr>
          <p:nvPr>
            <p:ph type="body" idx="1"/>
          </p:nvPr>
        </p:nvSpPr>
        <p:spPr/>
        <p:txBody>
          <a:bodyPr>
            <a:normAutofit/>
          </a:bodyPr>
          <a:lstStyle/>
          <a:p>
            <a:r>
              <a:rPr lang="en-US" sz="2400" dirty="0" smtClean="0"/>
              <a:t>Weaknesses</a:t>
            </a:r>
            <a:endParaRPr lang="en-US" sz="2400" dirty="0"/>
          </a:p>
        </p:txBody>
      </p:sp>
      <p:sp>
        <p:nvSpPr>
          <p:cNvPr id="5" name="Content Placeholder 4"/>
          <p:cNvSpPr>
            <a:spLocks noGrp="1"/>
          </p:cNvSpPr>
          <p:nvPr>
            <p:ph sz="half" idx="2"/>
          </p:nvPr>
        </p:nvSpPr>
        <p:spPr/>
        <p:txBody>
          <a:bodyPr/>
          <a:lstStyle/>
          <a:p>
            <a:r>
              <a:rPr lang="en-US" sz="2400" dirty="0" smtClean="0"/>
              <a:t>Vulnerabilities</a:t>
            </a:r>
          </a:p>
          <a:p>
            <a:r>
              <a:rPr lang="en-US" sz="2400" dirty="0" smtClean="0"/>
              <a:t>Missing skills or knowledge</a:t>
            </a:r>
          </a:p>
          <a:p>
            <a:endParaRPr lang="en-US" dirty="0"/>
          </a:p>
        </p:txBody>
      </p:sp>
      <p:pic>
        <p:nvPicPr>
          <p:cNvPr id="8" name="Content Placeholder 7" descr="shutterstock_103902047-300x220.jpg"/>
          <p:cNvPicPr>
            <a:picLocks noGrp="1" noChangeAspect="1"/>
          </p:cNvPicPr>
          <p:nvPr>
            <p:ph sz="quarter" idx="4"/>
          </p:nvPr>
        </p:nvPicPr>
        <p:blipFill>
          <a:blip r:embed="rId3">
            <a:extLst>
              <a:ext uri="{28A0092B-C50C-407E-A947-70E740481C1C}">
                <a14:useLocalDpi xmlns:a14="http://schemas.microsoft.com/office/drawing/2010/main" val="0"/>
              </a:ext>
            </a:extLst>
          </a:blip>
          <a:srcRect t="-27448" b="-27448"/>
          <a:stretch>
            <a:fillRect/>
          </a:stretch>
        </p:blipFill>
        <p:spPr>
          <a:xfrm>
            <a:off x="4645025" y="1535113"/>
            <a:ext cx="4041775" cy="4591050"/>
          </a:xfrm>
        </p:spPr>
      </p:pic>
    </p:spTree>
    <p:extLst>
      <p:ext uri="{BB962C8B-B14F-4D97-AF65-F5344CB8AC3E}">
        <p14:creationId xmlns:p14="http://schemas.microsoft.com/office/powerpoint/2010/main" val="120655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4" name="Text Placeholder 3"/>
          <p:cNvSpPr>
            <a:spLocks noGrp="1"/>
          </p:cNvSpPr>
          <p:nvPr>
            <p:ph type="body" idx="1"/>
          </p:nvPr>
        </p:nvSpPr>
        <p:spPr/>
        <p:txBody>
          <a:bodyPr/>
          <a:lstStyle/>
          <a:p>
            <a:r>
              <a:rPr lang="en-US" sz="2400" dirty="0" smtClean="0"/>
              <a:t>Opportunities </a:t>
            </a:r>
            <a:endParaRPr lang="en-US" sz="2400" dirty="0"/>
          </a:p>
        </p:txBody>
      </p:sp>
      <p:sp>
        <p:nvSpPr>
          <p:cNvPr id="5" name="Content Placeholder 4"/>
          <p:cNvSpPr>
            <a:spLocks noGrp="1"/>
          </p:cNvSpPr>
          <p:nvPr>
            <p:ph sz="half" idx="2"/>
          </p:nvPr>
        </p:nvSpPr>
        <p:spPr/>
        <p:txBody>
          <a:bodyPr>
            <a:normAutofit/>
          </a:bodyPr>
          <a:lstStyle/>
          <a:p>
            <a:r>
              <a:rPr lang="en-US" sz="2400" dirty="0" smtClean="0"/>
              <a:t>Resources</a:t>
            </a:r>
          </a:p>
          <a:p>
            <a:r>
              <a:rPr lang="en-US" sz="2400" dirty="0" smtClean="0"/>
              <a:t>Contact person(s)</a:t>
            </a:r>
            <a:endParaRPr lang="en-US" sz="2400" dirty="0"/>
          </a:p>
        </p:txBody>
      </p:sp>
      <p:pic>
        <p:nvPicPr>
          <p:cNvPr id="10" name="Content Placeholder 9" descr="Light-tunnel-thumb-350x262.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21253" r="12844"/>
          <a:stretch/>
        </p:blipFill>
        <p:spPr>
          <a:xfrm>
            <a:off x="4645025" y="1535113"/>
            <a:ext cx="4041775" cy="4591050"/>
          </a:xfrm>
        </p:spPr>
      </p:pic>
    </p:spTree>
    <p:extLst>
      <p:ext uri="{BB962C8B-B14F-4D97-AF65-F5344CB8AC3E}">
        <p14:creationId xmlns:p14="http://schemas.microsoft.com/office/powerpoint/2010/main" val="303093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4" name="Text Placeholder 3"/>
          <p:cNvSpPr>
            <a:spLocks noGrp="1"/>
          </p:cNvSpPr>
          <p:nvPr>
            <p:ph type="body" idx="1"/>
          </p:nvPr>
        </p:nvSpPr>
        <p:spPr/>
        <p:txBody>
          <a:bodyPr>
            <a:normAutofit/>
          </a:bodyPr>
          <a:lstStyle/>
          <a:p>
            <a:r>
              <a:rPr lang="en-US" sz="2400" dirty="0" smtClean="0"/>
              <a:t>Threats</a:t>
            </a:r>
            <a:endParaRPr lang="en-US" sz="2400" dirty="0"/>
          </a:p>
        </p:txBody>
      </p:sp>
      <p:sp>
        <p:nvSpPr>
          <p:cNvPr id="5" name="Content Placeholder 4"/>
          <p:cNvSpPr>
            <a:spLocks noGrp="1"/>
          </p:cNvSpPr>
          <p:nvPr>
            <p:ph sz="half" idx="2"/>
          </p:nvPr>
        </p:nvSpPr>
        <p:spPr/>
        <p:txBody>
          <a:bodyPr>
            <a:normAutofit/>
          </a:bodyPr>
          <a:lstStyle/>
          <a:p>
            <a:r>
              <a:rPr lang="en-US" sz="2400" dirty="0" smtClean="0"/>
              <a:t>Obstacles</a:t>
            </a:r>
          </a:p>
          <a:p>
            <a:r>
              <a:rPr lang="en-US" sz="2400" dirty="0" smtClean="0"/>
              <a:t>Potential Problems/Risk</a:t>
            </a:r>
          </a:p>
          <a:p>
            <a:endParaRPr lang="en-US" sz="2400" dirty="0"/>
          </a:p>
        </p:txBody>
      </p:sp>
      <p:pic>
        <p:nvPicPr>
          <p:cNvPr id="8" name="Content Placeholder 7" descr="caution-152926_1280.png"/>
          <p:cNvPicPr>
            <a:picLocks noGrp="1" noChangeAspect="1"/>
          </p:cNvPicPr>
          <p:nvPr>
            <p:ph sz="quarter" idx="4"/>
          </p:nvPr>
        </p:nvPicPr>
        <p:blipFill>
          <a:blip r:embed="rId3">
            <a:extLst>
              <a:ext uri="{28A0092B-C50C-407E-A947-70E740481C1C}">
                <a14:useLocalDpi xmlns:a14="http://schemas.microsoft.com/office/drawing/2010/main" val="0"/>
              </a:ext>
            </a:extLst>
          </a:blip>
          <a:srcRect t="-11245" b="-11245"/>
          <a:stretch>
            <a:fillRect/>
          </a:stretch>
        </p:blipFill>
        <p:spPr>
          <a:xfrm>
            <a:off x="4645025" y="1535113"/>
            <a:ext cx="4041775" cy="4591050"/>
          </a:xfrm>
        </p:spPr>
      </p:pic>
    </p:spTree>
    <p:extLst>
      <p:ext uri="{BB962C8B-B14F-4D97-AF65-F5344CB8AC3E}">
        <p14:creationId xmlns:p14="http://schemas.microsoft.com/office/powerpoint/2010/main" val="322497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Improvement Project</a:t>
            </a:r>
            <a:endParaRPr lang="en-US" dirty="0"/>
          </a:p>
        </p:txBody>
      </p:sp>
      <p:sp>
        <p:nvSpPr>
          <p:cNvPr id="9" name="Text Placeholder 8"/>
          <p:cNvSpPr>
            <a:spLocks noGrp="1"/>
          </p:cNvSpPr>
          <p:nvPr>
            <p:ph type="body" sz="quarter" idx="13"/>
          </p:nvPr>
        </p:nvSpPr>
        <p:spPr>
          <a:xfrm>
            <a:off x="575130" y="1369786"/>
            <a:ext cx="7993741" cy="589641"/>
          </a:xfrm>
        </p:spPr>
        <p:txBody>
          <a:bodyPr/>
          <a:lstStyle/>
          <a:p>
            <a:r>
              <a:rPr lang="en-US" dirty="0" smtClean="0"/>
              <a:t>CIP Action Plan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00007958"/>
              </p:ext>
            </p:extLst>
          </p:nvPr>
        </p:nvGraphicFramePr>
        <p:xfrm>
          <a:off x="574675" y="2085975"/>
          <a:ext cx="7994650" cy="4270375"/>
        </p:xfrm>
        <a:graphic>
          <a:graphicData uri="http://schemas.openxmlformats.org/presentationml/2006/ole">
            <mc:AlternateContent xmlns:mc="http://schemas.openxmlformats.org/markup-compatibility/2006">
              <mc:Choice xmlns:v="urn:schemas-microsoft-com:vml" Requires="v">
                <p:oleObj spid="_x0000_s1054" name="Document" r:id="rId5" imgW="6426200" imgH="5765800" progId="Word.Document.12">
                  <p:embed/>
                </p:oleObj>
              </mc:Choice>
              <mc:Fallback>
                <p:oleObj name="Document" r:id="rId5" imgW="6426200" imgH="5765800" progId="Word.Document.12">
                  <p:embed/>
                  <p:pic>
                    <p:nvPicPr>
                      <p:cNvPr id="0" name=""/>
                      <p:cNvPicPr/>
                      <p:nvPr/>
                    </p:nvPicPr>
                    <p:blipFill>
                      <a:blip r:embed="rId6"/>
                      <a:stretch>
                        <a:fillRect/>
                      </a:stretch>
                    </p:blipFill>
                    <p:spPr>
                      <a:xfrm>
                        <a:off x="574675" y="2085975"/>
                        <a:ext cx="7994650" cy="4270375"/>
                      </a:xfrm>
                      <a:prstGeom prst="rect">
                        <a:avLst/>
                      </a:prstGeom>
                    </p:spPr>
                  </p:pic>
                </p:oleObj>
              </mc:Fallback>
            </mc:AlternateContent>
          </a:graphicData>
        </a:graphic>
      </p:graphicFrame>
      <p:cxnSp>
        <p:nvCxnSpPr>
          <p:cNvPr id="5" name="Straight Connector 4"/>
          <p:cNvCxnSpPr/>
          <p:nvPr/>
        </p:nvCxnSpPr>
        <p:spPr>
          <a:xfrm>
            <a:off x="574675" y="2085975"/>
            <a:ext cx="455" cy="4140921"/>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012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 </a:t>
            </a:r>
            <a:endParaRPr lang="en-US" dirty="0"/>
          </a:p>
        </p:txBody>
      </p:sp>
      <p:sp>
        <p:nvSpPr>
          <p:cNvPr id="2" name="Text Placeholder 1"/>
          <p:cNvSpPr>
            <a:spLocks noGrp="1"/>
          </p:cNvSpPr>
          <p:nvPr>
            <p:ph type="body" idx="1"/>
          </p:nvPr>
        </p:nvSpPr>
        <p:spPr>
          <a:xfrm>
            <a:off x="4645025" y="1535113"/>
            <a:ext cx="4041775" cy="4340866"/>
          </a:xfrm>
        </p:spPr>
        <p:txBody>
          <a:bodyPr>
            <a:normAutofit/>
          </a:bodyPr>
          <a:lstStyle/>
          <a:p>
            <a:pPr marL="457200" indent="-457200" algn="ctr">
              <a:buFont typeface="Wingdings" charset="2"/>
              <a:buChar char="²"/>
            </a:pPr>
            <a:r>
              <a:rPr lang="en-US" sz="2400" dirty="0"/>
              <a:t>Questions</a:t>
            </a:r>
            <a:r>
              <a:rPr lang="en-US" sz="2400" dirty="0" smtClean="0"/>
              <a:t>?</a:t>
            </a:r>
          </a:p>
          <a:p>
            <a:pPr algn="ctr"/>
            <a:endParaRPr lang="en-US" sz="2400" dirty="0" smtClean="0"/>
          </a:p>
          <a:p>
            <a:pPr marL="457200" indent="-457200" algn="ctr">
              <a:buFont typeface="Wingdings" charset="2"/>
              <a:buChar char="²"/>
            </a:pPr>
            <a:r>
              <a:rPr lang="en-US" sz="2400" dirty="0" smtClean="0"/>
              <a:t>Comments?</a:t>
            </a:r>
          </a:p>
          <a:p>
            <a:pPr algn="ctr"/>
            <a:endParaRPr lang="en-US" sz="2400" dirty="0" smtClean="0"/>
          </a:p>
          <a:p>
            <a:pPr marL="457200" indent="-457200" algn="ctr">
              <a:buFont typeface="Wingdings" charset="2"/>
              <a:buChar char="²"/>
            </a:pPr>
            <a:r>
              <a:rPr lang="en-US" sz="2400" dirty="0" smtClean="0"/>
              <a:t>Concerns?</a:t>
            </a:r>
          </a:p>
          <a:p>
            <a:pPr algn="ctr"/>
            <a:endParaRPr lang="en-US" sz="3200" dirty="0"/>
          </a:p>
        </p:txBody>
      </p:sp>
      <p:sp>
        <p:nvSpPr>
          <p:cNvPr id="12" name="Content Placeholder 11"/>
          <p:cNvSpPr>
            <a:spLocks noGrp="1"/>
          </p:cNvSpPr>
          <p:nvPr>
            <p:ph sz="half" idx="2"/>
          </p:nvPr>
        </p:nvSpPr>
        <p:spPr>
          <a:xfrm>
            <a:off x="457200" y="1535112"/>
            <a:ext cx="4040188" cy="434086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a:buNone/>
            </a:pPr>
            <a:r>
              <a:rPr lang="en-US" sz="1900" b="1" u="sng" dirty="0" smtClean="0">
                <a:solidFill>
                  <a:schemeClr val="tx1">
                    <a:lumMod val="50000"/>
                  </a:schemeClr>
                </a:solidFill>
              </a:rPr>
              <a:t>Homework</a:t>
            </a:r>
          </a:p>
          <a:p>
            <a:pPr>
              <a:buFont typeface="Wingdings" charset="2"/>
              <a:buChar char="q"/>
            </a:pPr>
            <a:r>
              <a:rPr lang="en-US" sz="1900" dirty="0" smtClean="0">
                <a:solidFill>
                  <a:schemeClr val="tx1">
                    <a:lumMod val="50000"/>
                  </a:schemeClr>
                </a:solidFill>
              </a:rPr>
              <a:t>Review your planning tools again</a:t>
            </a:r>
          </a:p>
          <a:p>
            <a:pPr>
              <a:buFont typeface="Wingdings" charset="2"/>
              <a:buChar char="q"/>
            </a:pPr>
            <a:r>
              <a:rPr lang="en-US" sz="1900" dirty="0" smtClean="0">
                <a:solidFill>
                  <a:schemeClr val="tx1">
                    <a:lumMod val="50000"/>
                  </a:schemeClr>
                </a:solidFill>
              </a:rPr>
              <a:t> </a:t>
            </a:r>
            <a:r>
              <a:rPr lang="en-US" sz="1900" dirty="0">
                <a:solidFill>
                  <a:schemeClr val="tx1">
                    <a:lumMod val="50000"/>
                  </a:schemeClr>
                </a:solidFill>
              </a:rPr>
              <a:t>T</a:t>
            </a:r>
            <a:r>
              <a:rPr lang="en-US" sz="1900" dirty="0" smtClean="0">
                <a:solidFill>
                  <a:schemeClr val="tx1">
                    <a:lumMod val="50000"/>
                  </a:schemeClr>
                </a:solidFill>
              </a:rPr>
              <a:t>hink about how you will contribute to the CIP. </a:t>
            </a:r>
            <a:endParaRPr lang="en-US" sz="1900" dirty="0">
              <a:solidFill>
                <a:schemeClr val="tx1">
                  <a:lumMod val="50000"/>
                </a:schemeClr>
              </a:solidFill>
            </a:endParaRPr>
          </a:p>
        </p:txBody>
      </p:sp>
    </p:spTree>
    <p:extLst>
      <p:ext uri="{BB962C8B-B14F-4D97-AF65-F5344CB8AC3E}">
        <p14:creationId xmlns:p14="http://schemas.microsoft.com/office/powerpoint/2010/main" val="2633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200" y="4398777"/>
            <a:ext cx="5833600" cy="1200329"/>
          </a:xfrm>
          <a:prstGeom prst="rect">
            <a:avLst/>
          </a:prstGeom>
        </p:spPr>
        <p:txBody>
          <a:bodyPr wrap="square">
            <a:spAutoFit/>
          </a:bodyPr>
          <a:lstStyle/>
          <a:p>
            <a:pPr algn="just"/>
            <a:r>
              <a:rPr lang="en-US" sz="1200" dirty="0"/>
              <a:t>"</a:t>
            </a:r>
            <a:r>
              <a:rPr lang="en-US" sz="1200" dirty="0" smtClean="0"/>
              <a:t>This curriculum </a:t>
            </a:r>
            <a:r>
              <a:rPr lang="en-US" sz="1200" dirty="0"/>
              <a:t>was supported by the Cooperative Agreement Number DP005528-01, funded by the Centers for Disease Control and Prevention through the County of San Diego, Health and Human Services Agency. Its contents are solely the responsibility of the authors and do not necessarily represent the official views of the Centers for Disease Control and Prevention or the Department of Health and Human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96" y="2102459"/>
            <a:ext cx="4241808" cy="2296318"/>
          </a:xfrm>
          <a:prstGeom prst="rect">
            <a:avLst/>
          </a:prstGeom>
        </p:spPr>
      </p:pic>
    </p:spTree>
    <p:extLst>
      <p:ext uri="{BB962C8B-B14F-4D97-AF65-F5344CB8AC3E}">
        <p14:creationId xmlns:p14="http://schemas.microsoft.com/office/powerpoint/2010/main" val="244865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5" name="Content Placeholder 4" descr="confused-880735_128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226" t="17" r="13604" b="-17"/>
          <a:stretch/>
        </p:blipFill>
        <p:spPr>
          <a:xfrm>
            <a:off x="457200" y="1795463"/>
            <a:ext cx="4040188" cy="4330700"/>
          </a:xfrm>
        </p:spPr>
      </p:pic>
      <p:graphicFrame>
        <p:nvGraphicFramePr>
          <p:cNvPr id="3" name="Table 2"/>
          <p:cNvGraphicFramePr>
            <a:graphicFrameLocks noGrp="1"/>
          </p:cNvGraphicFramePr>
          <p:nvPr>
            <p:extLst>
              <p:ext uri="{D42A27DB-BD31-4B8C-83A1-F6EECF244321}">
                <p14:modId xmlns:p14="http://schemas.microsoft.com/office/powerpoint/2010/main" val="929877762"/>
              </p:ext>
            </p:extLst>
          </p:nvPr>
        </p:nvGraphicFramePr>
        <p:xfrm>
          <a:off x="4728863" y="1794747"/>
          <a:ext cx="3834981" cy="4331414"/>
        </p:xfrm>
        <a:graphic>
          <a:graphicData uri="http://schemas.openxmlformats.org/drawingml/2006/table">
            <a:tbl>
              <a:tblPr firstRow="1" bandRow="1">
                <a:tableStyleId>{BC89EF96-8CEA-46FF-86C4-4CE0E7609802}</a:tableStyleId>
              </a:tblPr>
              <a:tblGrid>
                <a:gridCol w="3834981"/>
              </a:tblGrid>
              <a:tr h="693998">
                <a:tc>
                  <a:txBody>
                    <a:bodyPr/>
                    <a:lstStyle/>
                    <a:p>
                      <a:pPr algn="ctr"/>
                      <a:r>
                        <a:rPr lang="en-US" dirty="0" smtClean="0"/>
                        <a:t>Section 3.2:</a:t>
                      </a:r>
                      <a:r>
                        <a:rPr lang="en-US" baseline="0" dirty="0" smtClean="0"/>
                        <a:t> CIP Planning &amp; Implementation</a:t>
                      </a:r>
                      <a:endParaRPr lang="en-US" dirty="0" smtClean="0"/>
                    </a:p>
                  </a:txBody>
                  <a:tcPr/>
                </a:tc>
              </a:tr>
              <a:tr h="606236">
                <a:tc>
                  <a:txBody>
                    <a:bodyPr/>
                    <a:lstStyle/>
                    <a:p>
                      <a:r>
                        <a:rPr lang="en-US" dirty="0" smtClean="0"/>
                        <a:t>Icebreaker/Review</a:t>
                      </a:r>
                    </a:p>
                  </a:txBody>
                  <a:tcPr/>
                </a:tc>
              </a:tr>
              <a:tr h="606236">
                <a:tc>
                  <a:txBody>
                    <a:bodyPr/>
                    <a:lstStyle/>
                    <a:p>
                      <a:r>
                        <a:rPr lang="en-US" dirty="0" smtClean="0"/>
                        <a:t>SMART</a:t>
                      </a:r>
                      <a:r>
                        <a:rPr lang="en-US" baseline="0" dirty="0" smtClean="0"/>
                        <a:t> Objectives</a:t>
                      </a:r>
                      <a:endParaRPr lang="en-US" dirty="0" smtClean="0"/>
                    </a:p>
                  </a:txBody>
                  <a:tcPr/>
                </a:tc>
              </a:tr>
              <a:tr h="606236">
                <a:tc>
                  <a:txBody>
                    <a:bodyPr/>
                    <a:lstStyle/>
                    <a:p>
                      <a:r>
                        <a:rPr lang="en-US" dirty="0" smtClean="0"/>
                        <a:t>Community Analysis</a:t>
                      </a:r>
                    </a:p>
                  </a:txBody>
                  <a:tcPr/>
                </a:tc>
              </a:tr>
              <a:tr h="606236">
                <a:tc>
                  <a:txBody>
                    <a:bodyPr/>
                    <a:lstStyle/>
                    <a:p>
                      <a:r>
                        <a:rPr lang="en-US" dirty="0" smtClean="0"/>
                        <a:t>SWOT Analysis</a:t>
                      </a:r>
                    </a:p>
                  </a:txBody>
                  <a:tcPr/>
                </a:tc>
              </a:tr>
              <a:tr h="606236">
                <a:tc>
                  <a:txBody>
                    <a:bodyPr/>
                    <a:lstStyle/>
                    <a:p>
                      <a:r>
                        <a:rPr lang="en-US" dirty="0" smtClean="0"/>
                        <a:t>CIP</a:t>
                      </a:r>
                      <a:r>
                        <a:rPr lang="en-US" baseline="0" dirty="0" smtClean="0"/>
                        <a:t> Tools</a:t>
                      </a:r>
                      <a:endParaRPr lang="en-US" dirty="0" smtClean="0"/>
                    </a:p>
                  </a:txBody>
                  <a:tcPr/>
                </a:tc>
              </a:tr>
              <a:tr h="606236">
                <a:tc>
                  <a:txBody>
                    <a:bodyPr/>
                    <a:lstStyle/>
                    <a:p>
                      <a:r>
                        <a:rPr lang="en-US" dirty="0" smtClean="0"/>
                        <a:t>Conclusion</a:t>
                      </a:r>
                    </a:p>
                  </a:txBody>
                  <a:tcPr/>
                </a:tc>
              </a:tr>
            </a:tbl>
          </a:graphicData>
        </a:graphic>
      </p:graphicFrame>
    </p:spTree>
    <p:extLst>
      <p:ext uri="{BB962C8B-B14F-4D97-AF65-F5344CB8AC3E}">
        <p14:creationId xmlns:p14="http://schemas.microsoft.com/office/powerpoint/2010/main" val="234359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Taking Action</a:t>
            </a:r>
            <a:endParaRPr lang="en-US" dirty="0"/>
          </a:p>
        </p:txBody>
      </p:sp>
      <p:sp>
        <p:nvSpPr>
          <p:cNvPr id="5" name="Text Placeholder 4"/>
          <p:cNvSpPr>
            <a:spLocks noGrp="1"/>
          </p:cNvSpPr>
          <p:nvPr>
            <p:ph type="body" sz="quarter" idx="13"/>
          </p:nvPr>
        </p:nvSpPr>
        <p:spPr/>
        <p:txBody>
          <a:bodyPr/>
          <a:lstStyle/>
          <a:p>
            <a:r>
              <a:rPr lang="en-US" sz="2400" dirty="0" smtClean="0"/>
              <a:t>Learning Objectives:</a:t>
            </a:r>
            <a:endParaRPr lang="en-US" sz="2400" dirty="0"/>
          </a:p>
        </p:txBody>
      </p:sp>
      <p:sp>
        <p:nvSpPr>
          <p:cNvPr id="3" name="Content Placeholder 2"/>
          <p:cNvSpPr>
            <a:spLocks noGrp="1"/>
          </p:cNvSpPr>
          <p:nvPr>
            <p:ph idx="1"/>
          </p:nvPr>
        </p:nvSpPr>
        <p:spPr/>
        <p:txBody>
          <a:bodyPr>
            <a:noAutofit/>
          </a:bodyPr>
          <a:lstStyle/>
          <a:p>
            <a:pPr marL="342900" indent="-342900">
              <a:buFont typeface="+mj-lt"/>
              <a:buAutoNum type="arabicPeriod"/>
            </a:pPr>
            <a:r>
              <a:rPr lang="en-US" sz="2400" dirty="0" smtClean="0"/>
              <a:t>Understand civic engagement and how to influence the decision-making process.</a:t>
            </a:r>
            <a:endParaRPr lang="en-US" sz="2400" dirty="0"/>
          </a:p>
          <a:p>
            <a:pPr marL="342900" indent="-342900">
              <a:buFont typeface="+mj-lt"/>
              <a:buAutoNum type="arabicPeriod"/>
            </a:pPr>
            <a:r>
              <a:rPr lang="en-US" sz="2400" dirty="0" smtClean="0"/>
              <a:t>Create an implementation plan for a Community </a:t>
            </a:r>
            <a:r>
              <a:rPr lang="en-US" sz="2400" smtClean="0"/>
              <a:t>Improvement Project (CIP). </a:t>
            </a:r>
            <a:endParaRPr lang="en-US" sz="2400" dirty="0"/>
          </a:p>
          <a:p>
            <a:pPr marL="0" indent="0">
              <a:buNone/>
            </a:pPr>
            <a:endParaRPr lang="en-US" sz="2000" b="1" dirty="0"/>
          </a:p>
        </p:txBody>
      </p:sp>
      <p:pic>
        <p:nvPicPr>
          <p:cNvPr id="6" name="Picture 5" descr="group-157476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93" y="3697438"/>
            <a:ext cx="2289705" cy="2289705"/>
          </a:xfrm>
          <a:prstGeom prst="rect">
            <a:avLst/>
          </a:prstGeom>
        </p:spPr>
      </p:pic>
    </p:spTree>
    <p:extLst>
      <p:ext uri="{BB962C8B-B14F-4D97-AF65-F5344CB8AC3E}">
        <p14:creationId xmlns:p14="http://schemas.microsoft.com/office/powerpoint/2010/main" val="343650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5" y="1207352"/>
            <a:ext cx="7387851" cy="5540888"/>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Ice Breaker</a:t>
            </a:r>
            <a:endParaRPr lang="en-US" dirty="0"/>
          </a:p>
        </p:txBody>
      </p:sp>
      <p:sp>
        <p:nvSpPr>
          <p:cNvPr id="3" name="Text Placeholder 2"/>
          <p:cNvSpPr>
            <a:spLocks noGrp="1"/>
          </p:cNvSpPr>
          <p:nvPr>
            <p:ph type="body" idx="1"/>
          </p:nvPr>
        </p:nvSpPr>
        <p:spPr>
          <a:xfrm>
            <a:off x="2551906" y="1535113"/>
            <a:ext cx="4040188" cy="639762"/>
          </a:xfrm>
        </p:spPr>
        <p:txBody>
          <a:bodyPr/>
          <a:lstStyle/>
          <a:p>
            <a:endParaRPr lang="en-US" dirty="0">
              <a:solidFill>
                <a:schemeClr val="bg1"/>
              </a:solidFill>
            </a:endParaRPr>
          </a:p>
        </p:txBody>
      </p:sp>
    </p:spTree>
    <p:extLst>
      <p:ext uri="{BB962C8B-B14F-4D97-AF65-F5344CB8AC3E}">
        <p14:creationId xmlns:p14="http://schemas.microsoft.com/office/powerpoint/2010/main" val="26502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Civic Engagement Review</a:t>
            </a:r>
            <a:endParaRPr lang="en-US" dirty="0"/>
          </a:p>
        </p:txBody>
      </p:sp>
      <p:sp>
        <p:nvSpPr>
          <p:cNvPr id="3" name="Text Placeholder 2"/>
          <p:cNvSpPr>
            <a:spLocks noGrp="1"/>
          </p:cNvSpPr>
          <p:nvPr>
            <p:ph type="body" idx="1"/>
          </p:nvPr>
        </p:nvSpPr>
        <p:spPr>
          <a:xfrm>
            <a:off x="457200" y="1535113"/>
            <a:ext cx="8229600" cy="639762"/>
          </a:xfrm>
        </p:spPr>
        <p:txBody>
          <a:bodyPr>
            <a:noAutofit/>
          </a:bodyPr>
          <a:lstStyle/>
          <a:p>
            <a:r>
              <a:rPr lang="en-US" sz="2400" dirty="0" smtClean="0"/>
              <a:t>What did we </a:t>
            </a:r>
            <a:r>
              <a:rPr lang="en-US" sz="2400" dirty="0"/>
              <a:t>learn About </a:t>
            </a:r>
            <a:r>
              <a:rPr lang="en-US" sz="2400" dirty="0" smtClean="0"/>
              <a:t>Civic Engagement?</a:t>
            </a:r>
            <a:endParaRPr lang="en-US" sz="2400" dirty="0"/>
          </a:p>
        </p:txBody>
      </p:sp>
      <p:sp>
        <p:nvSpPr>
          <p:cNvPr id="4" name="Content Placeholder 3"/>
          <p:cNvSpPr>
            <a:spLocks noGrp="1"/>
          </p:cNvSpPr>
          <p:nvPr>
            <p:ph sz="half" idx="2"/>
          </p:nvPr>
        </p:nvSpPr>
        <p:spPr>
          <a:xfrm>
            <a:off x="457200" y="2174875"/>
            <a:ext cx="8229600" cy="3951288"/>
          </a:xfrm>
        </p:spPr>
        <p:txBody>
          <a:bodyPr/>
          <a:lstStyle/>
          <a:p>
            <a:r>
              <a:rPr lang="en-US" dirty="0" smtClean="0"/>
              <a:t>People are experts in their own lives</a:t>
            </a:r>
          </a:p>
          <a:p>
            <a:r>
              <a:rPr lang="en-US" dirty="0" smtClean="0"/>
              <a:t>Meets the needs expressed by the residents and build their capacity and power</a:t>
            </a:r>
          </a:p>
          <a:p>
            <a:r>
              <a:rPr lang="en-US" dirty="0" smtClean="0"/>
              <a:t>Is focused on improving the community at large</a:t>
            </a:r>
            <a:endParaRPr lang="en-US" dirty="0"/>
          </a:p>
          <a:p>
            <a:pPr marL="0" indent="0">
              <a:buNone/>
            </a:pPr>
            <a:endParaRPr lang="en-US" dirty="0"/>
          </a:p>
          <a:p>
            <a:endParaRPr lang="en-US" dirty="0"/>
          </a:p>
        </p:txBody>
      </p:sp>
      <p:pic>
        <p:nvPicPr>
          <p:cNvPr id="7" name="Content Placeholder 6" descr="circle-159252_1280.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270" b="43"/>
          <a:stretch/>
        </p:blipFill>
        <p:spPr>
          <a:xfrm>
            <a:off x="1707718" y="3570883"/>
            <a:ext cx="5728565" cy="2870752"/>
          </a:xfrm>
        </p:spPr>
      </p:pic>
    </p:spTree>
    <p:extLst>
      <p:ext uri="{BB962C8B-B14F-4D97-AF65-F5344CB8AC3E}">
        <p14:creationId xmlns:p14="http://schemas.microsoft.com/office/powerpoint/2010/main" val="387809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Civic Engagement Review</a:t>
            </a:r>
            <a:endParaRPr lang="en-US" dirty="0"/>
          </a:p>
        </p:txBody>
      </p:sp>
      <p:sp>
        <p:nvSpPr>
          <p:cNvPr id="3" name="Text Placeholder 2"/>
          <p:cNvSpPr>
            <a:spLocks noGrp="1"/>
          </p:cNvSpPr>
          <p:nvPr>
            <p:ph type="body" idx="1"/>
          </p:nvPr>
        </p:nvSpPr>
        <p:spPr/>
        <p:txBody>
          <a:bodyPr>
            <a:noAutofit/>
          </a:bodyPr>
          <a:lstStyle/>
          <a:p>
            <a:r>
              <a:rPr lang="en-US" sz="1800" dirty="0" smtClean="0"/>
              <a:t>Win Win?</a:t>
            </a:r>
            <a:endParaRPr lang="en-US" sz="1800" dirty="0"/>
          </a:p>
        </p:txBody>
      </p:sp>
      <p:sp>
        <p:nvSpPr>
          <p:cNvPr id="4" name="Content Placeholder 3"/>
          <p:cNvSpPr>
            <a:spLocks noGrp="1"/>
          </p:cNvSpPr>
          <p:nvPr>
            <p:ph sz="half" idx="2"/>
          </p:nvPr>
        </p:nvSpPr>
        <p:spPr/>
        <p:txBody>
          <a:bodyPr/>
          <a:lstStyle/>
          <a:p>
            <a:r>
              <a:rPr lang="en-US" sz="1800" dirty="0"/>
              <a:t>Is it good for most of the people in the neighborhood?</a:t>
            </a:r>
          </a:p>
          <a:p>
            <a:r>
              <a:rPr lang="en-US" sz="1800" dirty="0"/>
              <a:t>Will most people support the change?</a:t>
            </a:r>
          </a:p>
          <a:p>
            <a:r>
              <a:rPr lang="en-US" sz="1800" dirty="0"/>
              <a:t>Will we have enough people to help get the project done? </a:t>
            </a:r>
          </a:p>
          <a:p>
            <a:pPr marL="0" indent="0">
              <a:buNone/>
            </a:pPr>
            <a:endParaRPr lang="en-US" dirty="0"/>
          </a:p>
          <a:p>
            <a:endParaRPr lang="en-US" dirty="0"/>
          </a:p>
        </p:txBody>
      </p:sp>
      <p:sp>
        <p:nvSpPr>
          <p:cNvPr id="5" name="Text Placeholder 4"/>
          <p:cNvSpPr>
            <a:spLocks noGrp="1"/>
          </p:cNvSpPr>
          <p:nvPr>
            <p:ph type="body" sz="quarter" idx="3"/>
          </p:nvPr>
        </p:nvSpPr>
        <p:spPr/>
        <p:txBody>
          <a:bodyPr>
            <a:noAutofit/>
          </a:bodyPr>
          <a:lstStyle/>
          <a:p>
            <a:r>
              <a:rPr lang="en-US" sz="1800" dirty="0"/>
              <a:t>Starting in our neighborhood</a:t>
            </a:r>
          </a:p>
        </p:txBody>
      </p:sp>
      <p:sp>
        <p:nvSpPr>
          <p:cNvPr id="6" name="Content Placeholder 5"/>
          <p:cNvSpPr>
            <a:spLocks noGrp="1"/>
          </p:cNvSpPr>
          <p:nvPr>
            <p:ph sz="quarter" idx="4"/>
          </p:nvPr>
        </p:nvSpPr>
        <p:spPr/>
        <p:txBody>
          <a:bodyPr/>
          <a:lstStyle/>
          <a:p>
            <a:r>
              <a:rPr lang="en-US" sz="1800" dirty="0"/>
              <a:t>Is it a community level change?</a:t>
            </a:r>
          </a:p>
          <a:p>
            <a:r>
              <a:rPr lang="en-US" sz="1800" dirty="0"/>
              <a:t>Will we be able to see the impact of the change soon?</a:t>
            </a:r>
          </a:p>
          <a:p>
            <a:endParaRPr lang="en-US" dirty="0"/>
          </a:p>
        </p:txBody>
      </p:sp>
    </p:spTree>
    <p:extLst>
      <p:ext uri="{BB962C8B-B14F-4D97-AF65-F5344CB8AC3E}">
        <p14:creationId xmlns:p14="http://schemas.microsoft.com/office/powerpoint/2010/main" val="396433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ANALYSIS</a:t>
            </a:r>
            <a:endParaRPr lang="en-US" dirty="0"/>
          </a:p>
        </p:txBody>
      </p:sp>
      <p:pic>
        <p:nvPicPr>
          <p:cNvPr id="4" name="Picture 3" descr="CX3 Photovoice Portraits.jpg"/>
          <p:cNvPicPr>
            <a:picLocks noChangeAspect="1"/>
          </p:cNvPicPr>
          <p:nvPr/>
        </p:nvPicPr>
        <p:blipFill rotWithShape="1">
          <a:blip r:embed="rId3">
            <a:extLst>
              <a:ext uri="{28A0092B-C50C-407E-A947-70E740481C1C}">
                <a14:useLocalDpi xmlns:a14="http://schemas.microsoft.com/office/drawing/2010/main" val="0"/>
              </a:ext>
            </a:extLst>
          </a:blip>
          <a:srcRect l="10821" t="5550" r="9932" b="12001"/>
          <a:stretch/>
        </p:blipFill>
        <p:spPr>
          <a:xfrm>
            <a:off x="4574067" y="1345030"/>
            <a:ext cx="3861250" cy="5198888"/>
          </a:xfrm>
          <a:prstGeom prst="rect">
            <a:avLst/>
          </a:prstGeom>
          <a:noFill/>
          <a:ln>
            <a:noFill/>
          </a:ln>
        </p:spPr>
      </p:pic>
      <p:pic>
        <p:nvPicPr>
          <p:cNvPr id="6" name="Picture 5" descr="20140616_13553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164" y="4366063"/>
            <a:ext cx="2918111" cy="2177855"/>
          </a:xfrm>
          <a:prstGeom prst="rect">
            <a:avLst/>
          </a:prstGeom>
        </p:spPr>
      </p:pic>
      <p:pic>
        <p:nvPicPr>
          <p:cNvPr id="7" name="Picture 6" descr="142835206763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275" y="1345030"/>
            <a:ext cx="3810000" cy="2857500"/>
          </a:xfrm>
          <a:prstGeom prst="rect">
            <a:avLst/>
          </a:prstGeom>
        </p:spPr>
      </p:pic>
      <p:pic>
        <p:nvPicPr>
          <p:cNvPr id="9" name="Picture 8" descr="magnifying-glass-303408_128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788263">
            <a:off x="-9378" y="4001709"/>
            <a:ext cx="2116979" cy="2201246"/>
          </a:xfrm>
          <a:prstGeom prst="rect">
            <a:avLst/>
          </a:prstGeom>
        </p:spPr>
      </p:pic>
    </p:spTree>
    <p:extLst>
      <p:ext uri="{BB962C8B-B14F-4D97-AF65-F5344CB8AC3E}">
        <p14:creationId xmlns:p14="http://schemas.microsoft.com/office/powerpoint/2010/main" val="201648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Time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val="278338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pic>
        <p:nvPicPr>
          <p:cNvPr id="7" name="Content Placeholder 12" descr="Screen Shot 2015-08-28 at 9.43.39 PM.png"/>
          <p:cNvPicPr>
            <a:picLocks noGrp="1" noChangeAspect="1"/>
          </p:cNvPicPr>
          <p:nvPr>
            <p:ph sz="half" idx="2"/>
          </p:nvPr>
        </p:nvPicPr>
        <p:blipFill>
          <a:blip r:embed="rId3">
            <a:extLst>
              <a:ext uri="{28A0092B-C50C-407E-A947-70E740481C1C}">
                <a14:useLocalDpi xmlns:a14="http://schemas.microsoft.com/office/drawing/2010/main" val="0"/>
              </a:ext>
            </a:extLst>
          </a:blip>
          <a:srcRect l="-7096" r="-7096"/>
          <a:stretch>
            <a:fillRect/>
          </a:stretch>
        </p:blipFill>
        <p:spPr>
          <a:xfrm>
            <a:off x="2209599" y="1076794"/>
            <a:ext cx="4724803" cy="5366901"/>
          </a:xfrm>
        </p:spPr>
      </p:pic>
      <p:sp>
        <p:nvSpPr>
          <p:cNvPr id="8" name="TextBox 7"/>
          <p:cNvSpPr txBox="1"/>
          <p:nvPr/>
        </p:nvSpPr>
        <p:spPr>
          <a:xfrm>
            <a:off x="2526291" y="2348744"/>
            <a:ext cx="2056925" cy="307777"/>
          </a:xfrm>
          <a:prstGeom prst="rect">
            <a:avLst/>
          </a:prstGeom>
          <a:noFill/>
        </p:spPr>
        <p:txBody>
          <a:bodyPr wrap="square" lIns="0" tIns="0" rIns="0" bIns="0" rtlCol="0">
            <a:spAutoFit/>
          </a:bodyPr>
          <a:lstStyle/>
          <a:p>
            <a:pPr algn="ctr"/>
            <a:r>
              <a:rPr lang="en-US" sz="2000" dirty="0" smtClean="0">
                <a:solidFill>
                  <a:srgbClr val="000000"/>
                </a:solidFill>
                <a:latin typeface="Lucida Calligraphy"/>
                <a:cs typeface="Lucida Calligraphy"/>
              </a:rPr>
              <a:t>Strengths</a:t>
            </a:r>
          </a:p>
        </p:txBody>
      </p:sp>
      <p:sp>
        <p:nvSpPr>
          <p:cNvPr id="9" name="TextBox 8"/>
          <p:cNvSpPr txBox="1"/>
          <p:nvPr/>
        </p:nvSpPr>
        <p:spPr>
          <a:xfrm>
            <a:off x="4583216" y="2361432"/>
            <a:ext cx="2029316" cy="307777"/>
          </a:xfrm>
          <a:prstGeom prst="rect">
            <a:avLst/>
          </a:prstGeom>
          <a:noFill/>
        </p:spPr>
        <p:txBody>
          <a:bodyPr wrap="square" lIns="0" tIns="0" rIns="0" bIns="0" rtlCol="0">
            <a:spAutoFit/>
          </a:bodyPr>
          <a:lstStyle/>
          <a:p>
            <a:pPr algn="ctr"/>
            <a:r>
              <a:rPr lang="en-US" sz="2000" dirty="0" smtClean="0">
                <a:solidFill>
                  <a:srgbClr val="000000"/>
                </a:solidFill>
                <a:latin typeface="Lucida Calligraphy"/>
                <a:cs typeface="Lucida Calligraphy"/>
              </a:rPr>
              <a:t>Weaknesses</a:t>
            </a:r>
          </a:p>
        </p:txBody>
      </p:sp>
      <p:sp>
        <p:nvSpPr>
          <p:cNvPr id="10" name="TextBox 9"/>
          <p:cNvSpPr txBox="1"/>
          <p:nvPr/>
        </p:nvSpPr>
        <p:spPr>
          <a:xfrm>
            <a:off x="2526291" y="4917147"/>
            <a:ext cx="2056925" cy="307777"/>
          </a:xfrm>
          <a:prstGeom prst="rect">
            <a:avLst/>
          </a:prstGeom>
          <a:noFill/>
        </p:spPr>
        <p:txBody>
          <a:bodyPr wrap="square" lIns="0" tIns="0" rIns="0" bIns="0" rtlCol="0">
            <a:spAutoFit/>
          </a:bodyPr>
          <a:lstStyle/>
          <a:p>
            <a:pPr algn="ctr"/>
            <a:r>
              <a:rPr lang="en-US" sz="2000" dirty="0" smtClean="0">
                <a:solidFill>
                  <a:srgbClr val="000000"/>
                </a:solidFill>
                <a:latin typeface="Lucida Calligraphy"/>
                <a:cs typeface="Lucida Calligraphy"/>
              </a:rPr>
              <a:t>Opportunities</a:t>
            </a:r>
          </a:p>
        </p:txBody>
      </p:sp>
      <p:sp>
        <p:nvSpPr>
          <p:cNvPr id="11" name="TextBox 10"/>
          <p:cNvSpPr txBox="1"/>
          <p:nvPr/>
        </p:nvSpPr>
        <p:spPr>
          <a:xfrm>
            <a:off x="4555607" y="4919452"/>
            <a:ext cx="2056925" cy="307777"/>
          </a:xfrm>
          <a:prstGeom prst="rect">
            <a:avLst/>
          </a:prstGeom>
          <a:noFill/>
        </p:spPr>
        <p:txBody>
          <a:bodyPr wrap="square" lIns="0" tIns="0" rIns="0" bIns="0" rtlCol="0">
            <a:spAutoFit/>
          </a:bodyPr>
          <a:lstStyle/>
          <a:p>
            <a:pPr algn="ctr"/>
            <a:r>
              <a:rPr lang="en-US" sz="2000" dirty="0" smtClean="0">
                <a:solidFill>
                  <a:srgbClr val="000000"/>
                </a:solidFill>
                <a:latin typeface="Lucida Calligraphy"/>
                <a:cs typeface="Lucida Calligraphy"/>
              </a:rPr>
              <a:t>Threats</a:t>
            </a:r>
          </a:p>
        </p:txBody>
      </p:sp>
    </p:spTree>
    <p:extLst>
      <p:ext uri="{BB962C8B-B14F-4D97-AF65-F5344CB8AC3E}">
        <p14:creationId xmlns:p14="http://schemas.microsoft.com/office/powerpoint/2010/main" val="2563417160"/>
      </p:ext>
    </p:extLst>
  </p:cSld>
  <p:clrMapOvr>
    <a:masterClrMapping/>
  </p:clrMapOvr>
</p:sld>
</file>

<file path=ppt/theme/theme1.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Default Theme">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Green 2">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Green 3">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Green 4">
  <a:themeElements>
    <a:clrScheme name="LWSD green">
      <a:dk1>
        <a:srgbClr val="808080"/>
      </a:dk1>
      <a:lt1>
        <a:sysClr val="window" lastClr="FFFFFF"/>
      </a:lt1>
      <a:dk2>
        <a:srgbClr val="F79527"/>
      </a:dk2>
      <a:lt2>
        <a:srgbClr val="FFFFFF"/>
      </a:lt2>
      <a:accent1>
        <a:srgbClr val="95AF39"/>
      </a:accent1>
      <a:accent2>
        <a:srgbClr val="2FB4BC"/>
      </a:accent2>
      <a:accent3>
        <a:srgbClr val="F79527"/>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69E287C1CD934F8621432270294A03" ma:contentTypeVersion="3" ma:contentTypeDescription="Create a new document." ma:contentTypeScope="" ma:versionID="fac605141b0afd7a6bed368aedb2794d">
  <xsd:schema xmlns:xsd="http://www.w3.org/2001/XMLSchema" xmlns:xs="http://www.w3.org/2001/XMLSchema" xmlns:p="http://schemas.microsoft.com/office/2006/metadata/properties" xmlns:ns1="http://schemas.microsoft.com/sharepoint/v3" targetNamespace="http://schemas.microsoft.com/office/2006/metadata/properties" ma:root="true" ma:fieldsID="2dd5a21bfa5ddffeac8154210470a16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9"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DA8BFE-6C8A-4777-9DFF-94746DF3CE52}"/>
</file>

<file path=customXml/itemProps2.xml><?xml version="1.0" encoding="utf-8"?>
<ds:datastoreItem xmlns:ds="http://schemas.openxmlformats.org/officeDocument/2006/customXml" ds:itemID="{067B01B4-6917-4177-9932-BBC53A000DCC}">
  <ds:schemaRefs>
    <ds:schemaRef ds:uri="http://schemas.openxmlformats.org/package/2006/metadata/core-properties"/>
    <ds:schemaRef ds:uri="http://purl.org/dc/terms/"/>
    <ds:schemaRef ds:uri="http://purl.org/dc/elements/1.1/"/>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62C8DB-ABB7-474A-AC93-AFD7EE84A7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1779</TotalTime>
  <Words>996</Words>
  <Application>Microsoft Macintosh PowerPoint</Application>
  <PresentationFormat>On-screen Show (4:3)</PresentationFormat>
  <Paragraphs>102</Paragraphs>
  <Slides>16</Slides>
  <Notes>16</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1" baseType="lpstr">
      <vt:lpstr>Avenir Light</vt:lpstr>
      <vt:lpstr>Avenir Medium</vt:lpstr>
      <vt:lpstr>Avenir Medium Oblique</vt:lpstr>
      <vt:lpstr>Calibri</vt:lpstr>
      <vt:lpstr>Lucida Calligraphy</vt:lpstr>
      <vt:lpstr>Wingdings</vt:lpstr>
      <vt:lpstr>Arial</vt:lpstr>
      <vt:lpstr>LWSD 2013 Orange 2</vt:lpstr>
      <vt:lpstr>LWSD 2013 Orange 3</vt:lpstr>
      <vt:lpstr>LWSD 2013 Orange 4</vt:lpstr>
      <vt:lpstr>Default Theme</vt:lpstr>
      <vt:lpstr>LWSD 2013 Green 2</vt:lpstr>
      <vt:lpstr>LWSD 2013 Green 3</vt:lpstr>
      <vt:lpstr>LWSD 2013 Green 4</vt:lpstr>
      <vt:lpstr>Document</vt:lpstr>
      <vt:lpstr>SECTION 3: Taking Action</vt:lpstr>
      <vt:lpstr>Agenda</vt:lpstr>
      <vt:lpstr>Section 3: Taking Action</vt:lpstr>
      <vt:lpstr>Ice Breaker</vt:lpstr>
      <vt:lpstr>3.1 Civic Engagement Review</vt:lpstr>
      <vt:lpstr>3.1 Civic Engagement Review</vt:lpstr>
      <vt:lpstr>COMMUNITY ANALYSIS</vt:lpstr>
      <vt:lpstr>Break Time</vt:lpstr>
      <vt:lpstr>SWOT Analysis</vt:lpstr>
      <vt:lpstr>SWOT ANALYSIS</vt:lpstr>
      <vt:lpstr>SWOT ANALYSIS</vt:lpstr>
      <vt:lpstr>SWOT ANALYSIS</vt:lpstr>
      <vt:lpstr>SWOT ANALYSIS</vt:lpstr>
      <vt:lpstr>Community Improvement Project</vt:lpstr>
      <vt:lpstr>Conclusion </vt:lpstr>
      <vt:lpstr>PowerPoint Presentation</vt:lpstr>
    </vt:vector>
  </TitlesOfParts>
  <Company>AdEase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Orange</dc:title>
  <dc:creator>Creative Contractor</dc:creator>
  <cp:lastModifiedBy>Jessie</cp:lastModifiedBy>
  <cp:revision>206</cp:revision>
  <dcterms:created xsi:type="dcterms:W3CDTF">2013-10-28T20:20:09Z</dcterms:created>
  <dcterms:modified xsi:type="dcterms:W3CDTF">2017-07-14T22:05:15Z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0x010100BB69E287C1CD934F8621432270294A03</vt:lpwstr>
  </property>
</Properties>
</file>