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4"/>
    <p:sldMasterId id="2147483674" r:id="rId5"/>
    <p:sldMasterId id="2147483680" r:id="rId6"/>
    <p:sldMasterId id="2147483668" r:id="rId7"/>
  </p:sldMasterIdLst>
  <p:notesMasterIdLst>
    <p:notesMasterId r:id="rId29"/>
  </p:notesMasterIdLst>
  <p:sldIdLst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4128">
          <p15:clr>
            <a:srgbClr val="A4A3A4"/>
          </p15:clr>
        </p15:guide>
        <p15:guide id="3" orient="horz" pos="142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6" autoAdjust="0"/>
    <p:restoredTop sz="95246" autoAdjust="0"/>
  </p:normalViewPr>
  <p:slideViewPr>
    <p:cSldViewPr snapToGrid="0" snapToObjects="1">
      <p:cViewPr varScale="1">
        <p:scale>
          <a:sx n="92" d="100"/>
          <a:sy n="92" d="100"/>
        </p:scale>
        <p:origin x="1352" y="184"/>
      </p:cViewPr>
      <p:guideLst>
        <p:guide orient="horz"/>
        <p:guide orient="horz" pos="4128"/>
        <p:guide orient="horz" pos="14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Relationship Id="rId33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6886B-8035-F241-B0C4-B462DE2F2AEE}" type="doc">
      <dgm:prSet loTypeId="urn:microsoft.com/office/officeart/2005/8/layout/hList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D849-8F10-184B-8924-73F58115B32C}">
      <dgm:prSet phldrT="[Text]"/>
      <dgm:spPr/>
      <dgm:t>
        <a:bodyPr/>
        <a:lstStyle/>
        <a:p>
          <a:r>
            <a:rPr lang="es-MX" noProof="0" dirty="0">
              <a:solidFill>
                <a:srgbClr val="404040"/>
              </a:solidFill>
            </a:rPr>
            <a:t>Acceso al cuidado de </a:t>
          </a:r>
          <a:r>
            <a:rPr lang="es-MX" noProof="0" dirty="0" err="1">
              <a:solidFill>
                <a:srgbClr val="404040"/>
              </a:solidFill>
            </a:rPr>
            <a:t>calud</a:t>
          </a:r>
          <a:endParaRPr lang="es-MX" noProof="0" dirty="0">
            <a:solidFill>
              <a:srgbClr val="404040"/>
            </a:solidFill>
          </a:endParaRPr>
        </a:p>
      </dgm:t>
    </dgm:pt>
    <dgm:pt modelId="{23AF7F4F-BC3D-4844-9480-069C1AF03AC2}" type="parTrans" cxnId="{C09E9CF8-9D17-B94F-912A-F0B4B118B5FE}">
      <dgm:prSet/>
      <dgm:spPr/>
      <dgm:t>
        <a:bodyPr/>
        <a:lstStyle/>
        <a:p>
          <a:endParaRPr lang="en-US"/>
        </a:p>
      </dgm:t>
    </dgm:pt>
    <dgm:pt modelId="{C2E56195-3E9D-CC4A-91DE-54E859D946BD}" type="sibTrans" cxnId="{C09E9CF8-9D17-B94F-912A-F0B4B118B5FE}">
      <dgm:prSet/>
      <dgm:spPr/>
      <dgm:t>
        <a:bodyPr/>
        <a:lstStyle/>
        <a:p>
          <a:endParaRPr lang="en-US"/>
        </a:p>
      </dgm:t>
    </dgm:pt>
    <dgm:pt modelId="{EF2C2172-7730-DD48-B34B-DDF5B8474DF0}">
      <dgm:prSet phldrT="[Text]"/>
      <dgm:spPr/>
      <dgm:t>
        <a:bodyPr/>
        <a:lstStyle/>
        <a:p>
          <a:endParaRPr lang="en-US"/>
        </a:p>
      </dgm:t>
    </dgm:pt>
    <dgm:pt modelId="{083E0724-2BF7-BA4F-AE39-C12D94E7D1B3}" type="parTrans" cxnId="{ECFBC98F-6802-514E-A2C2-122A6CD178FD}">
      <dgm:prSet/>
      <dgm:spPr/>
      <dgm:t>
        <a:bodyPr/>
        <a:lstStyle/>
        <a:p>
          <a:endParaRPr lang="en-US"/>
        </a:p>
      </dgm:t>
    </dgm:pt>
    <dgm:pt modelId="{45F849EE-49F6-6D43-8AB0-6B3B24AFFF65}" type="sibTrans" cxnId="{ECFBC98F-6802-514E-A2C2-122A6CD178FD}">
      <dgm:prSet/>
      <dgm:spPr/>
      <dgm:t>
        <a:bodyPr/>
        <a:lstStyle/>
        <a:p>
          <a:endParaRPr lang="en-US"/>
        </a:p>
      </dgm:t>
    </dgm:pt>
    <dgm:pt modelId="{B59523AE-9509-4F4E-BD18-35845D5C943D}">
      <dgm:prSet phldrT="[Text]"/>
      <dgm:spPr/>
      <dgm:t>
        <a:bodyPr/>
        <a:lstStyle/>
        <a:p>
          <a:r>
            <a:rPr lang="es-MX" noProof="0" dirty="0">
              <a:solidFill>
                <a:srgbClr val="404040"/>
              </a:solidFill>
            </a:rPr>
            <a:t>Acceso a oportunidades de empleo</a:t>
          </a:r>
        </a:p>
      </dgm:t>
    </dgm:pt>
    <dgm:pt modelId="{61DA69F5-AEAB-F244-8DEC-BFD1A627C762}" type="parTrans" cxnId="{C012E0D6-ECB5-B542-BB28-A08425BFCC1C}">
      <dgm:prSet/>
      <dgm:spPr/>
      <dgm:t>
        <a:bodyPr/>
        <a:lstStyle/>
        <a:p>
          <a:endParaRPr lang="en-US"/>
        </a:p>
      </dgm:t>
    </dgm:pt>
    <dgm:pt modelId="{B4685575-3D38-AB42-AA44-6807269928E7}" type="sibTrans" cxnId="{C012E0D6-ECB5-B542-BB28-A08425BFCC1C}">
      <dgm:prSet/>
      <dgm:spPr/>
      <dgm:t>
        <a:bodyPr/>
        <a:lstStyle/>
        <a:p>
          <a:endParaRPr lang="en-US"/>
        </a:p>
      </dgm:t>
    </dgm:pt>
    <dgm:pt modelId="{8B5F240E-E574-964B-8153-3D2EC7134F6E}">
      <dgm:prSet phldrT="[Text]"/>
      <dgm:spPr/>
      <dgm:t>
        <a:bodyPr/>
        <a:lstStyle/>
        <a:p>
          <a:endParaRPr lang="en-US"/>
        </a:p>
      </dgm:t>
    </dgm:pt>
    <dgm:pt modelId="{1BB388AB-594B-B341-9449-C58AC7CF5FFB}" type="parTrans" cxnId="{9E7C29D4-AB6E-DF42-87F6-21B80DD8841F}">
      <dgm:prSet/>
      <dgm:spPr/>
      <dgm:t>
        <a:bodyPr/>
        <a:lstStyle/>
        <a:p>
          <a:endParaRPr lang="en-US"/>
        </a:p>
      </dgm:t>
    </dgm:pt>
    <dgm:pt modelId="{0E76992E-719E-0B4B-82CA-F036F29A7948}" type="sibTrans" cxnId="{9E7C29D4-AB6E-DF42-87F6-21B80DD8841F}">
      <dgm:prSet/>
      <dgm:spPr/>
      <dgm:t>
        <a:bodyPr/>
        <a:lstStyle/>
        <a:p>
          <a:endParaRPr lang="en-US"/>
        </a:p>
      </dgm:t>
    </dgm:pt>
    <dgm:pt modelId="{E053BBDE-5F4F-9D46-9147-80967D453AE3}">
      <dgm:prSet phldrT="[Text]"/>
      <dgm:spPr/>
      <dgm:t>
        <a:bodyPr/>
        <a:lstStyle/>
        <a:p>
          <a:endParaRPr lang="en-US"/>
        </a:p>
      </dgm:t>
    </dgm:pt>
    <dgm:pt modelId="{2BDAFA5E-2507-5A45-AF45-0C9C21D0DEEA}" type="parTrans" cxnId="{BD975174-1884-0941-98EB-FD104E6596FB}">
      <dgm:prSet/>
      <dgm:spPr/>
      <dgm:t>
        <a:bodyPr/>
        <a:lstStyle/>
        <a:p>
          <a:endParaRPr lang="en-US"/>
        </a:p>
      </dgm:t>
    </dgm:pt>
    <dgm:pt modelId="{10218999-C659-AB47-BD72-6DBB691C8728}" type="sibTrans" cxnId="{BD975174-1884-0941-98EB-FD104E6596FB}">
      <dgm:prSet/>
      <dgm:spPr/>
      <dgm:t>
        <a:bodyPr/>
        <a:lstStyle/>
        <a:p>
          <a:endParaRPr lang="en-US"/>
        </a:p>
      </dgm:t>
    </dgm:pt>
    <dgm:pt modelId="{513871C8-30DF-0845-9696-002973D6BACC}">
      <dgm:prSet/>
      <dgm:spPr/>
      <dgm:t>
        <a:bodyPr/>
        <a:lstStyle/>
        <a:p>
          <a:r>
            <a:rPr lang="es-MX" noProof="0" dirty="0">
              <a:solidFill>
                <a:srgbClr val="404040"/>
              </a:solidFill>
            </a:rPr>
            <a:t>Acceso a comida saludable</a:t>
          </a:r>
        </a:p>
      </dgm:t>
    </dgm:pt>
    <dgm:pt modelId="{032B2EF3-F2D8-2F4F-A588-BA941512A722}" type="parTrans" cxnId="{8DD66143-C6A8-534F-821F-E388F3613F2E}">
      <dgm:prSet/>
      <dgm:spPr/>
      <dgm:t>
        <a:bodyPr/>
        <a:lstStyle/>
        <a:p>
          <a:endParaRPr lang="en-US"/>
        </a:p>
      </dgm:t>
    </dgm:pt>
    <dgm:pt modelId="{77F3E15E-11F3-5A46-A5D3-2B8114ADC675}" type="sibTrans" cxnId="{8DD66143-C6A8-534F-821F-E388F3613F2E}">
      <dgm:prSet/>
      <dgm:spPr/>
      <dgm:t>
        <a:bodyPr/>
        <a:lstStyle/>
        <a:p>
          <a:endParaRPr lang="en-US"/>
        </a:p>
      </dgm:t>
    </dgm:pt>
    <dgm:pt modelId="{A71B4448-1DE8-D64C-8AB7-0D0A626500F0}">
      <dgm:prSet phldrT="[Text]"/>
      <dgm:spPr/>
      <dgm:t>
        <a:bodyPr/>
        <a:lstStyle/>
        <a:p>
          <a:endParaRPr lang="en-US"/>
        </a:p>
      </dgm:t>
    </dgm:pt>
    <dgm:pt modelId="{549F1192-80F8-4548-92BC-1933EF666C70}" type="parTrans" cxnId="{F4DC4630-F731-714D-B542-4F9BEAB8454E}">
      <dgm:prSet/>
      <dgm:spPr/>
      <dgm:t>
        <a:bodyPr/>
        <a:lstStyle/>
        <a:p>
          <a:endParaRPr lang="en-US"/>
        </a:p>
      </dgm:t>
    </dgm:pt>
    <dgm:pt modelId="{BB31CC1F-A782-9D46-8D9D-12AF17A2CC7F}" type="sibTrans" cxnId="{F4DC4630-F731-714D-B542-4F9BEAB8454E}">
      <dgm:prSet/>
      <dgm:spPr/>
      <dgm:t>
        <a:bodyPr/>
        <a:lstStyle/>
        <a:p>
          <a:endParaRPr lang="en-US"/>
        </a:p>
      </dgm:t>
    </dgm:pt>
    <dgm:pt modelId="{573DFC85-DF96-6B4A-B5BF-AC6BF8EDB924}">
      <dgm:prSet phldrT="[Text]"/>
      <dgm:spPr/>
      <dgm:t>
        <a:bodyPr/>
        <a:lstStyle/>
        <a:p>
          <a:endParaRPr lang="en-US"/>
        </a:p>
      </dgm:t>
    </dgm:pt>
    <dgm:pt modelId="{18671E76-3778-184F-A267-99E1A572A21F}" type="sibTrans" cxnId="{8FF6486A-027B-F649-8F50-BABA9C81025E}">
      <dgm:prSet/>
      <dgm:spPr/>
      <dgm:t>
        <a:bodyPr/>
        <a:lstStyle/>
        <a:p>
          <a:endParaRPr lang="en-US"/>
        </a:p>
      </dgm:t>
    </dgm:pt>
    <dgm:pt modelId="{777EF5C0-1F62-8A41-9277-A2E092A74854}" type="parTrans" cxnId="{8FF6486A-027B-F649-8F50-BABA9C81025E}">
      <dgm:prSet/>
      <dgm:spPr/>
      <dgm:t>
        <a:bodyPr/>
        <a:lstStyle/>
        <a:p>
          <a:endParaRPr lang="en-US"/>
        </a:p>
      </dgm:t>
    </dgm:pt>
    <dgm:pt modelId="{F969E192-F938-4346-A5B9-D1CFD91B30C8}">
      <dgm:prSet phldrT="[Text]"/>
      <dgm:spPr/>
      <dgm:t>
        <a:bodyPr/>
        <a:lstStyle/>
        <a:p>
          <a:endParaRPr lang="en-US"/>
        </a:p>
      </dgm:t>
    </dgm:pt>
    <dgm:pt modelId="{DA7C101E-1910-834A-9007-F67EAC518720}" type="parTrans" cxnId="{8894B26F-E6DD-A346-AF5D-AC8FAFDB4F4D}">
      <dgm:prSet/>
      <dgm:spPr/>
      <dgm:t>
        <a:bodyPr/>
        <a:lstStyle/>
        <a:p>
          <a:endParaRPr lang="en-US"/>
        </a:p>
      </dgm:t>
    </dgm:pt>
    <dgm:pt modelId="{A70180DA-61BC-1240-B5D4-5E0D82DB215C}" type="sibTrans" cxnId="{8894B26F-E6DD-A346-AF5D-AC8FAFDB4F4D}">
      <dgm:prSet/>
      <dgm:spPr/>
      <dgm:t>
        <a:bodyPr/>
        <a:lstStyle/>
        <a:p>
          <a:endParaRPr lang="en-US"/>
        </a:p>
      </dgm:t>
    </dgm:pt>
    <dgm:pt modelId="{401512FE-54F5-A741-A6BC-51ABE283C073}" type="pres">
      <dgm:prSet presAssocID="{5FB6886B-8035-F241-B0C4-B462DE2F2A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95F40B-54CA-EC42-AD31-A438F49824AE}" type="pres">
      <dgm:prSet presAssocID="{164CD849-8F10-184B-8924-73F58115B32C}" presName="composite" presStyleCnt="0"/>
      <dgm:spPr/>
    </dgm:pt>
    <dgm:pt modelId="{34AA94FF-C488-C64A-B85B-66FE9375BD21}" type="pres">
      <dgm:prSet presAssocID="{164CD849-8F10-184B-8924-73F58115B32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E8763-999E-314D-810E-939CC23F8ACA}" type="pres">
      <dgm:prSet presAssocID="{164CD849-8F10-184B-8924-73F58115B32C}" presName="desTx" presStyleLbl="alignAccFollowNode1" presStyleIdx="0" presStyleCnt="3" custScaleY="103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F58F9-9ACC-4F48-AC9C-806F9B02E418}" type="pres">
      <dgm:prSet presAssocID="{C2E56195-3E9D-CC4A-91DE-54E859D946BD}" presName="space" presStyleCnt="0"/>
      <dgm:spPr/>
    </dgm:pt>
    <dgm:pt modelId="{92F65093-3B84-F94A-8CB0-C2E430FA4920}" type="pres">
      <dgm:prSet presAssocID="{513871C8-30DF-0845-9696-002973D6BACC}" presName="composite" presStyleCnt="0"/>
      <dgm:spPr/>
    </dgm:pt>
    <dgm:pt modelId="{166045BC-6008-5144-AE51-53A4692814AA}" type="pres">
      <dgm:prSet presAssocID="{513871C8-30DF-0845-9696-002973D6BAC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E8BE8-B887-D241-8525-FDE98405C575}" type="pres">
      <dgm:prSet presAssocID="{513871C8-30DF-0845-9696-002973D6BACC}" presName="desTx" presStyleLbl="alignAccFollowNode1" presStyleIdx="1" presStyleCnt="3">
        <dgm:presLayoutVars>
          <dgm:bulletEnabled val="1"/>
        </dgm:presLayoutVars>
      </dgm:prSet>
      <dgm:spPr/>
    </dgm:pt>
    <dgm:pt modelId="{D7D8B196-F1B3-3745-B244-E0DB2E3F6683}" type="pres">
      <dgm:prSet presAssocID="{77F3E15E-11F3-5A46-A5D3-2B8114ADC675}" presName="space" presStyleCnt="0"/>
      <dgm:spPr/>
    </dgm:pt>
    <dgm:pt modelId="{25BCC4C4-BFA7-E847-B9F1-924C7CA30D29}" type="pres">
      <dgm:prSet presAssocID="{B59523AE-9509-4F4E-BD18-35845D5C943D}" presName="composite" presStyleCnt="0"/>
      <dgm:spPr/>
    </dgm:pt>
    <dgm:pt modelId="{D3E82038-2A4F-434D-B963-AB6D6EB3F14B}" type="pres">
      <dgm:prSet presAssocID="{B59523AE-9509-4F4E-BD18-35845D5C943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B30B8-9580-DA43-B3ED-38387CEB1043}" type="pres">
      <dgm:prSet presAssocID="{B59523AE-9509-4F4E-BD18-35845D5C943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7C5E01-86AB-6248-889B-0288495AB89A}" type="presOf" srcId="{164CD849-8F10-184B-8924-73F58115B32C}" destId="{34AA94FF-C488-C64A-B85B-66FE9375BD21}" srcOrd="0" destOrd="0" presId="urn:microsoft.com/office/officeart/2005/8/layout/hList1"/>
    <dgm:cxn modelId="{9E7C29D4-AB6E-DF42-87F6-21B80DD8841F}" srcId="{B59523AE-9509-4F4E-BD18-35845D5C943D}" destId="{8B5F240E-E574-964B-8153-3D2EC7134F6E}" srcOrd="0" destOrd="0" parTransId="{1BB388AB-594B-B341-9449-C58AC7CF5FFB}" sibTransId="{0E76992E-719E-0B4B-82CA-F036F29A7948}"/>
    <dgm:cxn modelId="{E294166E-CBD6-384D-A0A3-6245F04435BD}" type="presOf" srcId="{A71B4448-1DE8-D64C-8AB7-0D0A626500F0}" destId="{359E8763-999E-314D-810E-939CC23F8ACA}" srcOrd="0" destOrd="3" presId="urn:microsoft.com/office/officeart/2005/8/layout/hList1"/>
    <dgm:cxn modelId="{DF7B38A9-DC19-0D4B-A05F-2819F9045A46}" type="presOf" srcId="{8B5F240E-E574-964B-8153-3D2EC7134F6E}" destId="{16DB30B8-9580-DA43-B3ED-38387CEB1043}" srcOrd="0" destOrd="0" presId="urn:microsoft.com/office/officeart/2005/8/layout/hList1"/>
    <dgm:cxn modelId="{531C6F64-EBD6-2840-9F4D-1CF2F14B4082}" type="presOf" srcId="{EF2C2172-7730-DD48-B34B-DDF5B8474DF0}" destId="{359E8763-999E-314D-810E-939CC23F8ACA}" srcOrd="0" destOrd="1" presId="urn:microsoft.com/office/officeart/2005/8/layout/hList1"/>
    <dgm:cxn modelId="{8FF6486A-027B-F649-8F50-BABA9C81025E}" srcId="{164CD849-8F10-184B-8924-73F58115B32C}" destId="{573DFC85-DF96-6B4A-B5BF-AC6BF8EDB924}" srcOrd="2" destOrd="0" parTransId="{777EF5C0-1F62-8A41-9277-A2E092A74854}" sibTransId="{18671E76-3778-184F-A267-99E1A572A21F}"/>
    <dgm:cxn modelId="{ECFBC98F-6802-514E-A2C2-122A6CD178FD}" srcId="{164CD849-8F10-184B-8924-73F58115B32C}" destId="{EF2C2172-7730-DD48-B34B-DDF5B8474DF0}" srcOrd="1" destOrd="0" parTransId="{083E0724-2BF7-BA4F-AE39-C12D94E7D1B3}" sibTransId="{45F849EE-49F6-6D43-8AB0-6B3B24AFFF65}"/>
    <dgm:cxn modelId="{E14312FF-F4AE-0D49-B519-2E2733A668F3}" type="presOf" srcId="{513871C8-30DF-0845-9696-002973D6BACC}" destId="{166045BC-6008-5144-AE51-53A4692814AA}" srcOrd="0" destOrd="0" presId="urn:microsoft.com/office/officeart/2005/8/layout/hList1"/>
    <dgm:cxn modelId="{C09E9CF8-9D17-B94F-912A-F0B4B118B5FE}" srcId="{5FB6886B-8035-F241-B0C4-B462DE2F2AEE}" destId="{164CD849-8F10-184B-8924-73F58115B32C}" srcOrd="0" destOrd="0" parTransId="{23AF7F4F-BC3D-4844-9480-069C1AF03AC2}" sibTransId="{C2E56195-3E9D-CC4A-91DE-54E859D946BD}"/>
    <dgm:cxn modelId="{C012E0D6-ECB5-B542-BB28-A08425BFCC1C}" srcId="{5FB6886B-8035-F241-B0C4-B462DE2F2AEE}" destId="{B59523AE-9509-4F4E-BD18-35845D5C943D}" srcOrd="2" destOrd="0" parTransId="{61DA69F5-AEAB-F244-8DEC-BFD1A627C762}" sibTransId="{B4685575-3D38-AB42-AA44-6807269928E7}"/>
    <dgm:cxn modelId="{6DF0A1DB-7525-D449-A29B-13365A802FCD}" type="presOf" srcId="{F969E192-F938-4346-A5B9-D1CFD91B30C8}" destId="{359E8763-999E-314D-810E-939CC23F8ACA}" srcOrd="0" destOrd="0" presId="urn:microsoft.com/office/officeart/2005/8/layout/hList1"/>
    <dgm:cxn modelId="{8DD66143-C6A8-534F-821F-E388F3613F2E}" srcId="{5FB6886B-8035-F241-B0C4-B462DE2F2AEE}" destId="{513871C8-30DF-0845-9696-002973D6BACC}" srcOrd="1" destOrd="0" parTransId="{032B2EF3-F2D8-2F4F-A588-BA941512A722}" sibTransId="{77F3E15E-11F3-5A46-A5D3-2B8114ADC675}"/>
    <dgm:cxn modelId="{8894B26F-E6DD-A346-AF5D-AC8FAFDB4F4D}" srcId="{164CD849-8F10-184B-8924-73F58115B32C}" destId="{F969E192-F938-4346-A5B9-D1CFD91B30C8}" srcOrd="0" destOrd="0" parTransId="{DA7C101E-1910-834A-9007-F67EAC518720}" sibTransId="{A70180DA-61BC-1240-B5D4-5E0D82DB215C}"/>
    <dgm:cxn modelId="{DA9F375B-4B24-654A-BF0B-1DBE8F3312D7}" type="presOf" srcId="{573DFC85-DF96-6B4A-B5BF-AC6BF8EDB924}" destId="{359E8763-999E-314D-810E-939CC23F8ACA}" srcOrd="0" destOrd="2" presId="urn:microsoft.com/office/officeart/2005/8/layout/hList1"/>
    <dgm:cxn modelId="{F27794F3-3229-0E44-9E31-511ED1CD4130}" type="presOf" srcId="{B59523AE-9509-4F4E-BD18-35845D5C943D}" destId="{D3E82038-2A4F-434D-B963-AB6D6EB3F14B}" srcOrd="0" destOrd="0" presId="urn:microsoft.com/office/officeart/2005/8/layout/hList1"/>
    <dgm:cxn modelId="{BD975174-1884-0941-98EB-FD104E6596FB}" srcId="{B59523AE-9509-4F4E-BD18-35845D5C943D}" destId="{E053BBDE-5F4F-9D46-9147-80967D453AE3}" srcOrd="1" destOrd="0" parTransId="{2BDAFA5E-2507-5A45-AF45-0C9C21D0DEEA}" sibTransId="{10218999-C659-AB47-BD72-6DBB691C8728}"/>
    <dgm:cxn modelId="{CF99CF21-7766-0E41-AC2F-EACD89995999}" type="presOf" srcId="{5FB6886B-8035-F241-B0C4-B462DE2F2AEE}" destId="{401512FE-54F5-A741-A6BC-51ABE283C073}" srcOrd="0" destOrd="0" presId="urn:microsoft.com/office/officeart/2005/8/layout/hList1"/>
    <dgm:cxn modelId="{6B96817C-5779-9B4E-B9ED-0164C3E2F195}" type="presOf" srcId="{E053BBDE-5F4F-9D46-9147-80967D453AE3}" destId="{16DB30B8-9580-DA43-B3ED-38387CEB1043}" srcOrd="0" destOrd="1" presId="urn:microsoft.com/office/officeart/2005/8/layout/hList1"/>
    <dgm:cxn modelId="{F4DC4630-F731-714D-B542-4F9BEAB8454E}" srcId="{164CD849-8F10-184B-8924-73F58115B32C}" destId="{A71B4448-1DE8-D64C-8AB7-0D0A626500F0}" srcOrd="3" destOrd="0" parTransId="{549F1192-80F8-4548-92BC-1933EF666C70}" sibTransId="{BB31CC1F-A782-9D46-8D9D-12AF17A2CC7F}"/>
    <dgm:cxn modelId="{02E57EA3-B6E7-9A49-84B5-74383F9EE169}" type="presParOf" srcId="{401512FE-54F5-A741-A6BC-51ABE283C073}" destId="{9F95F40B-54CA-EC42-AD31-A438F49824AE}" srcOrd="0" destOrd="0" presId="urn:microsoft.com/office/officeart/2005/8/layout/hList1"/>
    <dgm:cxn modelId="{BF3A4D32-F0A1-C148-8468-05BD67C079EC}" type="presParOf" srcId="{9F95F40B-54CA-EC42-AD31-A438F49824AE}" destId="{34AA94FF-C488-C64A-B85B-66FE9375BD21}" srcOrd="0" destOrd="0" presId="urn:microsoft.com/office/officeart/2005/8/layout/hList1"/>
    <dgm:cxn modelId="{A285A4C5-7180-AE41-83A2-D19938F14E6B}" type="presParOf" srcId="{9F95F40B-54CA-EC42-AD31-A438F49824AE}" destId="{359E8763-999E-314D-810E-939CC23F8ACA}" srcOrd="1" destOrd="0" presId="urn:microsoft.com/office/officeart/2005/8/layout/hList1"/>
    <dgm:cxn modelId="{D85C0681-3638-3C4F-9321-7B76DA74E6AD}" type="presParOf" srcId="{401512FE-54F5-A741-A6BC-51ABE283C073}" destId="{88EF58F9-9ACC-4F48-AC9C-806F9B02E418}" srcOrd="1" destOrd="0" presId="urn:microsoft.com/office/officeart/2005/8/layout/hList1"/>
    <dgm:cxn modelId="{139CEEA4-80DA-C54E-8543-81C17EE1E56B}" type="presParOf" srcId="{401512FE-54F5-A741-A6BC-51ABE283C073}" destId="{92F65093-3B84-F94A-8CB0-C2E430FA4920}" srcOrd="2" destOrd="0" presId="urn:microsoft.com/office/officeart/2005/8/layout/hList1"/>
    <dgm:cxn modelId="{FF58189F-04D1-F441-885B-82C60BDBFD65}" type="presParOf" srcId="{92F65093-3B84-F94A-8CB0-C2E430FA4920}" destId="{166045BC-6008-5144-AE51-53A4692814AA}" srcOrd="0" destOrd="0" presId="urn:microsoft.com/office/officeart/2005/8/layout/hList1"/>
    <dgm:cxn modelId="{53413491-51B6-5145-B10E-9ADCBFD8A281}" type="presParOf" srcId="{92F65093-3B84-F94A-8CB0-C2E430FA4920}" destId="{05AE8BE8-B887-D241-8525-FDE98405C575}" srcOrd="1" destOrd="0" presId="urn:microsoft.com/office/officeart/2005/8/layout/hList1"/>
    <dgm:cxn modelId="{06BE39F9-D277-5F4C-96C6-90AEF2CF2E53}" type="presParOf" srcId="{401512FE-54F5-A741-A6BC-51ABE283C073}" destId="{D7D8B196-F1B3-3745-B244-E0DB2E3F6683}" srcOrd="3" destOrd="0" presId="urn:microsoft.com/office/officeart/2005/8/layout/hList1"/>
    <dgm:cxn modelId="{A127C670-9A40-3A49-BF72-CBFC781229B2}" type="presParOf" srcId="{401512FE-54F5-A741-A6BC-51ABE283C073}" destId="{25BCC4C4-BFA7-E847-B9F1-924C7CA30D29}" srcOrd="4" destOrd="0" presId="urn:microsoft.com/office/officeart/2005/8/layout/hList1"/>
    <dgm:cxn modelId="{0DF13C28-F55D-0A4F-AE7A-0ACBBF284CB8}" type="presParOf" srcId="{25BCC4C4-BFA7-E847-B9F1-924C7CA30D29}" destId="{D3E82038-2A4F-434D-B963-AB6D6EB3F14B}" srcOrd="0" destOrd="0" presId="urn:microsoft.com/office/officeart/2005/8/layout/hList1"/>
    <dgm:cxn modelId="{4E2EDB41-A700-734D-8AF2-2C82239668B2}" type="presParOf" srcId="{25BCC4C4-BFA7-E847-B9F1-924C7CA30D29}" destId="{16DB30B8-9580-DA43-B3ED-38387CEB104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A94FF-C488-C64A-B85B-66FE9375BD21}">
      <dsp:nvSpPr>
        <dsp:cNvPr id="0" name=""/>
        <dsp:cNvSpPr/>
      </dsp:nvSpPr>
      <dsp:spPr>
        <a:xfrm>
          <a:off x="2556" y="793403"/>
          <a:ext cx="2492755" cy="9592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noProof="0" dirty="0">
              <a:solidFill>
                <a:srgbClr val="404040"/>
              </a:solidFill>
            </a:rPr>
            <a:t>Acceso al cuidado de </a:t>
          </a:r>
          <a:r>
            <a:rPr lang="es-MX" sz="2000" kern="1200" noProof="0" dirty="0" err="1">
              <a:solidFill>
                <a:srgbClr val="404040"/>
              </a:solidFill>
            </a:rPr>
            <a:t>calud</a:t>
          </a:r>
          <a:endParaRPr lang="es-MX" sz="2000" kern="1200" noProof="0" dirty="0">
            <a:solidFill>
              <a:srgbClr val="404040"/>
            </a:solidFill>
          </a:endParaRPr>
        </a:p>
      </dsp:txBody>
      <dsp:txXfrm>
        <a:off x="2556" y="793403"/>
        <a:ext cx="2492755" cy="959268"/>
      </dsp:txXfrm>
    </dsp:sp>
    <dsp:sp modelId="{359E8763-999E-314D-810E-939CC23F8ACA}">
      <dsp:nvSpPr>
        <dsp:cNvPr id="0" name=""/>
        <dsp:cNvSpPr/>
      </dsp:nvSpPr>
      <dsp:spPr>
        <a:xfrm>
          <a:off x="2556" y="1729269"/>
          <a:ext cx="2492755" cy="149863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</dsp:txBody>
      <dsp:txXfrm>
        <a:off x="2556" y="1729269"/>
        <a:ext cx="2492755" cy="1498636"/>
      </dsp:txXfrm>
    </dsp:sp>
    <dsp:sp modelId="{166045BC-6008-5144-AE51-53A4692814AA}">
      <dsp:nvSpPr>
        <dsp:cNvPr id="0" name=""/>
        <dsp:cNvSpPr/>
      </dsp:nvSpPr>
      <dsp:spPr>
        <a:xfrm>
          <a:off x="2844298" y="805105"/>
          <a:ext cx="2492755" cy="9592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noProof="0" dirty="0">
              <a:solidFill>
                <a:srgbClr val="404040"/>
              </a:solidFill>
            </a:rPr>
            <a:t>Acceso a comida saludable</a:t>
          </a:r>
        </a:p>
      </dsp:txBody>
      <dsp:txXfrm>
        <a:off x="2844298" y="805105"/>
        <a:ext cx="2492755" cy="959268"/>
      </dsp:txXfrm>
    </dsp:sp>
    <dsp:sp modelId="{05AE8BE8-B887-D241-8525-FDE98405C575}">
      <dsp:nvSpPr>
        <dsp:cNvPr id="0" name=""/>
        <dsp:cNvSpPr/>
      </dsp:nvSpPr>
      <dsp:spPr>
        <a:xfrm>
          <a:off x="2844298" y="1764374"/>
          <a:ext cx="2492755" cy="145182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82038-2A4F-434D-B963-AB6D6EB3F14B}">
      <dsp:nvSpPr>
        <dsp:cNvPr id="0" name=""/>
        <dsp:cNvSpPr/>
      </dsp:nvSpPr>
      <dsp:spPr>
        <a:xfrm>
          <a:off x="5686040" y="805105"/>
          <a:ext cx="2492755" cy="9592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noProof="0" dirty="0">
              <a:solidFill>
                <a:srgbClr val="404040"/>
              </a:solidFill>
            </a:rPr>
            <a:t>Acceso a oportunidades de empleo</a:t>
          </a:r>
        </a:p>
      </dsp:txBody>
      <dsp:txXfrm>
        <a:off x="5686040" y="805105"/>
        <a:ext cx="2492755" cy="959268"/>
      </dsp:txXfrm>
    </dsp:sp>
    <dsp:sp modelId="{16DB30B8-9580-DA43-B3ED-38387CEB1043}">
      <dsp:nvSpPr>
        <dsp:cNvPr id="0" name=""/>
        <dsp:cNvSpPr/>
      </dsp:nvSpPr>
      <dsp:spPr>
        <a:xfrm>
          <a:off x="5686040" y="1764374"/>
          <a:ext cx="2492755" cy="145182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</dsp:txBody>
      <dsp:txXfrm>
        <a:off x="5686040" y="1764374"/>
        <a:ext cx="2492755" cy="1451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FC715-202B-AC41-8CAD-EA3D67F3A591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60785-9338-114B-891F-4D52A71C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7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http://www.npr.org/sections/health-shots/2015/08/20/432872330/can-health-care-be-cured-of-racial-bias?sc=tw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Relationship Id="rId3" Type="http://schemas.openxmlformats.org/officeDocument/2006/relationships/hyperlink" Target="https://www.youtube.com/watch?list=PLxdDQiAI50j9dvC6FgzlIi7dHbevdQz86&amp;v=Cfcv6QRss_c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s://www.youtube.com/watch?v=wMuXcuudvCc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Bienvenidos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nuestra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siguiente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46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Repasen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Ciara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hablen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respuestas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s-MX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24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Discusión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Pídale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respuestas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Consejos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el/la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facilitador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 no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terminaron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hagales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saber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repasar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actividades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s-MX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14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En lo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estrategias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Guíe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mantenerlos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comunitario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no individual.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Discusión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socio-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ecológico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conocido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 Ecological Model o SEM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siglas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ingles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¿que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estrategias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ocurren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comunitario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incrementar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cuidado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Algunas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respuestas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evaluaciones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preventivos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vecindad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equipos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dos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reunir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personas (en particular,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ancianos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personas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discapacidades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enfermedades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crónicas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asistir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el doctor).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Consejos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el/la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facilitador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podría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oportunidad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clínica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local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registrar a personas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ACA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ofrecer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vínculos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gratuitos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oportunidad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mencionar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brevemente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abogacía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cuidado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recordarles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adicional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profunda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s-MX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04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conecta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cuidado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opresión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discriminación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social.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http://www.npr.org/sections/health-shots/2015/08/20/432872330/can-health-care-be-cured-of-racial-bias?sc=tw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73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Discusión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SEM, ¿que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estrategias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les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ocurren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comunitario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incrementar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hogares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vecindades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Algunas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posibles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respuestas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incluyen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humedad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residencias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múltiples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habitantes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(MUH,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siglas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ingles),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parques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iglesias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tabaco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contaminación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Consejo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(s) para el/la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facilitador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siguientes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diapositivas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incluyen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Evalúe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ajuste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diapositiva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apropiadamente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departamentos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de: http://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missoulian.com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/news/local/new--unit-apartment-planned-for-former-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missoula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-trailer-park/article_dc291641-d6e5-5454-9e7a-1909f2cbe61c.html</a:t>
            </a:r>
          </a:p>
          <a:p>
            <a:endParaRPr lang="es-MX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04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Discusión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SEM, ¿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algunas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estrategias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incrementar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lugares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Algunas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posibles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respuestas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incluyen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imposición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reglamentos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provisión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adecuado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reuniones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conducidas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mientras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caminan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ofrecer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botanas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saludables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dispensador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bienestar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empleados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s-MX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04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Discusión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SEM, ¿que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estrategias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comunitario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incrementar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Algunas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posibles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respuestas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incluyen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verduras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frescas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áreas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desiertos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alimentarios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comida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alcohol,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cigarrillos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cumplir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leyes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prohíben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tabaco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alcohol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licencias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comerciales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tabaco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s-MX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04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apoyan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promueven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hábitos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saludables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incluyendo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ejercicio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alimentación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fumar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mantenerse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93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éxito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logrado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eliminaron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tabaco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Discusión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trataron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RLA? ¿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Cuál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¿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imaginan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tomaron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estrategia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¿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piensan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enfrentaron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s-MX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58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Esfuerzos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tabaco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enfocados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políticas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disminuido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porcentaje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fumadores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50%.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tabaco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número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muertes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evitables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Este video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enseña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ejemplos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comunitario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https://www.youtube.com/watch?list=PLxdDQiAI50j9dvC6FgzlIi7dHbevdQz86&amp;v=Cfcv6QRss_c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0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69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cualquieras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adicionales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y/o tome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cualquier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Recuérdeles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que hay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profunda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s-MX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27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1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divertida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científica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ayudarles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liderazgo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comunicación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empiecen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conocer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empiecen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conocer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trabajar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variedad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fortalezas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Actividad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Antes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rompehielos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Biblioteca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Pídale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escojan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atraiga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luego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escogieron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escripción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Luego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pídale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diapositiva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Después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10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mezcle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tengan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personas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pídales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mismas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Después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15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reúna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voluntarios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observaciones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es-MX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3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básico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tuvieron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revelación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última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apropiado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tengan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endParaRPr lang="es-MX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73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Repasen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aprendizaje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6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conocieron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a Ciara en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repasar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brevemente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“Ciara”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Discusión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pudieron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relacionar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Ciara? ¿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Cuáles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obstáculos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enfrento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saludables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dispuestos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compartir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algunas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apoyan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habilidad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saludables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s-MX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21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cuidado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sociedades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cuidado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oportunidad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pirámide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términos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sencillos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meta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demostrar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esfuerzos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estrategias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temprana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etapa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política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en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mejores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disminuyen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tratamientos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disminuir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incidencia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enfermedades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crónicas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endParaRPr lang="es-MX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02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La Ley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Cuidados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Asequibles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(Affordable Care Act - ACA)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política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gubernamental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nuestro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accesible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fácil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manejar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https://www.youtube.com/watch?v=wMuXcuudvCc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38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Consejo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(s) para el/la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facilitador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(a): Use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un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descanso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Deles a los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participantes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cinco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diez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minutos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descanso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dependiendo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necesidades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el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total de la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sesión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Use los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recursos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Biblioteca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para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elegir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ejercicio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6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1835" y="2130425"/>
            <a:ext cx="7772400" cy="1470025"/>
          </a:xfrm>
        </p:spPr>
        <p:txBody>
          <a:bodyPr/>
          <a:lstStyle>
            <a:lvl1pPr algn="ctr">
              <a:lnSpc>
                <a:spcPct val="90000"/>
              </a:lnSpc>
              <a:defRPr sz="4200" cap="all" spc="100">
                <a:latin typeface="+mj-lt"/>
                <a:cs typeface="Avenir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57635" y="3840845"/>
            <a:ext cx="6400800" cy="127544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 b="0" i="1" cap="none" spc="80">
                <a:solidFill>
                  <a:schemeClr val="bg1"/>
                </a:solidFill>
                <a:latin typeface="+mn-lt"/>
                <a:cs typeface="Avenir Medium Obliq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4246" y="6528699"/>
            <a:ext cx="2133600" cy="365125"/>
          </a:xfrm>
        </p:spPr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9472" y="6528699"/>
            <a:ext cx="2133600" cy="365125"/>
          </a:xfrm>
        </p:spPr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340285" y="3627663"/>
            <a:ext cx="46355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340285" y="3627663"/>
            <a:ext cx="46355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42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056" y="1369786"/>
            <a:ext cx="7993741" cy="589641"/>
          </a:xfrm>
        </p:spPr>
        <p:txBody>
          <a:bodyPr>
            <a:noAutofit/>
          </a:bodyPr>
          <a:lstStyle>
            <a:lvl1pPr>
              <a:buFontTx/>
              <a:buNone/>
              <a:defRPr sz="2400" cap="all">
                <a:solidFill>
                  <a:schemeClr val="tx1"/>
                </a:solidFill>
              </a:defRPr>
            </a:lvl1pPr>
            <a:lvl2pPr marL="344487" indent="0">
              <a:buFontTx/>
              <a:buNone/>
              <a:defRPr sz="240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688975" indent="0">
              <a:buFontTx/>
              <a:buNone/>
              <a:defRPr sz="2400"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025525" indent="0">
              <a:buFontTx/>
              <a:buNone/>
              <a:defRPr sz="2400"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370013" indent="0">
              <a:buFontTx/>
              <a:buNone/>
              <a:defRPr sz="2400"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04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39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5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645556" y="1260930"/>
            <a:ext cx="7041242" cy="47171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sz="1800" cap="all">
                <a:solidFill>
                  <a:schemeClr val="accent3"/>
                </a:solidFill>
                <a:latin typeface="+mn-lt"/>
              </a:defRPr>
            </a:lvl1pPr>
            <a:lvl2pPr marL="344487" indent="0">
              <a:lnSpc>
                <a:spcPct val="100000"/>
              </a:lnSpc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 marL="688975" indent="0">
              <a:lnSpc>
                <a:spcPct val="100000"/>
              </a:lnSpc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 marL="1025525" indent="0">
              <a:lnSpc>
                <a:spcPct val="100000"/>
              </a:lnSpc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 marL="1370012" indent="0">
              <a:lnSpc>
                <a:spcPct val="100000"/>
              </a:lnSpc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51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97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056" y="1369786"/>
            <a:ext cx="7993741" cy="589641"/>
          </a:xfrm>
        </p:spPr>
        <p:txBody>
          <a:bodyPr>
            <a:noAutofit/>
          </a:bodyPr>
          <a:lstStyle>
            <a:lvl1pPr marL="0" indent="0">
              <a:buNone/>
              <a:defRPr sz="2400" cap="all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7/14/17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1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5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056" y="1369786"/>
            <a:ext cx="7993741" cy="589641"/>
          </a:xfrm>
        </p:spPr>
        <p:txBody>
          <a:bodyPr>
            <a:noAutofit/>
          </a:bodyPr>
          <a:lstStyle>
            <a:lvl1pPr>
              <a:buFontTx/>
              <a:buNone/>
              <a:defRPr sz="2400" cap="all">
                <a:solidFill>
                  <a:schemeClr val="accent2"/>
                </a:solidFill>
              </a:defRPr>
            </a:lvl1pPr>
            <a:lvl2pPr marL="344487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 marL="68897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 marL="102552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 marL="1370013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879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3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9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4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theme" Target="../theme/theme4.xm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57" y="269002"/>
            <a:ext cx="5326743" cy="741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56" y="1959427"/>
            <a:ext cx="7993743" cy="4318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57" y="6356350"/>
            <a:ext cx="2133600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8AB2E955-1FCD-504A-A4D9-17915D554538}" type="datetimeFigureOut">
              <a:rPr lang="en-US" smtClean="0"/>
              <a:pPr/>
              <a:t>7/14/17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8142" y="6356350"/>
            <a:ext cx="1048655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5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 cap="all">
          <a:solidFill>
            <a:schemeClr val="bg1"/>
          </a:solidFill>
          <a:latin typeface="+mj-lt"/>
          <a:ea typeface="+mj-ea"/>
          <a:cs typeface="Avenir Medium"/>
        </a:defRPr>
      </a:lvl1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>
            <a:lumMod val="75000"/>
          </a:schemeClr>
        </a:buClr>
        <a:buSzPct val="100000"/>
        <a:buFont typeface="Wingdings" panose="05000000000000000000" pitchFamily="2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915988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349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3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1597025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4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57" y="169221"/>
            <a:ext cx="5715000" cy="741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56" y="1959427"/>
            <a:ext cx="7993743" cy="4318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57" y="6356350"/>
            <a:ext cx="2133600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8AB2E955-1FCD-504A-A4D9-17915D554538}" type="datetimeFigureOut">
              <a:rPr lang="en-US" smtClean="0"/>
              <a:pPr/>
              <a:t>7/14/17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8142" y="6356350"/>
            <a:ext cx="1048655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 cap="all">
          <a:solidFill>
            <a:schemeClr val="bg1"/>
          </a:solidFill>
          <a:latin typeface="+mj-lt"/>
          <a:ea typeface="+mj-ea"/>
          <a:cs typeface="Avenir Medium"/>
        </a:defRPr>
      </a:lvl1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>
            <a:lumMod val="75000"/>
          </a:schemeClr>
        </a:buClr>
        <a:buSzPct val="100000"/>
        <a:buFont typeface="Wingdings" panose="05000000000000000000" pitchFamily="2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charset="2"/>
        <a:buChar char="§"/>
        <a:tabLst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915988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349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3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1597025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4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57" y="291088"/>
            <a:ext cx="4831443" cy="741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56" y="1959427"/>
            <a:ext cx="7993743" cy="4318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57" y="6356350"/>
            <a:ext cx="2133600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8AB2E955-1FCD-504A-A4D9-17915D554538}" type="datetimeFigureOut">
              <a:rPr lang="en-US" smtClean="0"/>
              <a:pPr/>
              <a:t>7/14/17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8142" y="6356350"/>
            <a:ext cx="1048655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8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 cap="all">
          <a:solidFill>
            <a:schemeClr val="bg1"/>
          </a:solidFill>
          <a:latin typeface="+mj-lt"/>
          <a:ea typeface="+mj-ea"/>
          <a:cs typeface="Avenir Medium"/>
        </a:defRPr>
      </a:lvl1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>
            <a:lumMod val="75000"/>
          </a:schemeClr>
        </a:buClr>
        <a:buSzPct val="100000"/>
        <a:buFont typeface="Wingdings" panose="05000000000000000000" pitchFamily="2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charset="2"/>
        <a:buChar char="§"/>
        <a:tabLst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915988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349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3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1597025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4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557" y="269002"/>
            <a:ext cx="7041240" cy="7413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556" y="1732643"/>
            <a:ext cx="7041241" cy="4254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555" y="6356350"/>
            <a:ext cx="1710874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8AB2E955-1FCD-504A-A4D9-17915D554538}" type="datetimeFigureOut">
              <a:rPr lang="en-US" smtClean="0"/>
              <a:pPr/>
              <a:t>7/14/17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8142" y="6356350"/>
            <a:ext cx="1048655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1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accent1"/>
          </a:solidFill>
          <a:latin typeface="+mj-lt"/>
          <a:ea typeface="+mj-ea"/>
          <a:cs typeface="Avenir Medium"/>
        </a:defRPr>
      </a:lvl1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>
            <a:lumMod val="75000"/>
          </a:schemeClr>
        </a:buClr>
        <a:buSzPct val="100000"/>
        <a:buFont typeface="Wingdings" panose="05000000000000000000" pitchFamily="2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915988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349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3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1597025" indent="-22860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4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eg"/><Relationship Id="rId5" Type="http://schemas.microsoft.com/office/2007/relationships/hdphoto" Target="../media/hdphoto1.wdp"/><Relationship Id="rId6" Type="http://schemas.openxmlformats.org/officeDocument/2006/relationships/image" Target="../media/image32.jpg"/><Relationship Id="rId7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pc="310" dirty="0"/>
              <a:t>Sección 2: estrategias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s-MX" sz="5400" dirty="0"/>
              <a:t>Promoviendo la salud</a:t>
            </a:r>
          </a:p>
        </p:txBody>
      </p:sp>
    </p:spTree>
    <p:extLst>
      <p:ext uri="{BB962C8B-B14F-4D97-AF65-F5344CB8AC3E}">
        <p14:creationId xmlns:p14="http://schemas.microsoft.com/office/powerpoint/2010/main" val="212435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Historia de Ciara</a:t>
            </a:r>
          </a:p>
        </p:txBody>
      </p:sp>
      <p:pic>
        <p:nvPicPr>
          <p:cNvPr id="3" name="Picture 2" descr="unnam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" t="10304" r="6612"/>
          <a:stretch/>
        </p:blipFill>
        <p:spPr>
          <a:xfrm>
            <a:off x="2368289" y="926672"/>
            <a:ext cx="4407423" cy="59313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85845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Instrucciones</a:t>
            </a:r>
            <a:r>
              <a:rPr lang="en-US" sz="2400" dirty="0"/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8181353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Llenen los cuadros debajo con sus respuestas.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76820515"/>
              </p:ext>
            </p:extLst>
          </p:nvPr>
        </p:nvGraphicFramePr>
        <p:xfrm>
          <a:off x="457198" y="2367915"/>
          <a:ext cx="8181353" cy="402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109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Determinantes de la salud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94355" y="1110468"/>
            <a:ext cx="7692442" cy="647786"/>
          </a:xfrm>
        </p:spPr>
        <p:txBody>
          <a:bodyPr/>
          <a:lstStyle/>
          <a:p>
            <a:r>
              <a:rPr lang="es-MX" dirty="0"/>
              <a:t>Sistema de cuidado de salud</a:t>
            </a:r>
          </a:p>
        </p:txBody>
      </p:sp>
      <p:pic>
        <p:nvPicPr>
          <p:cNvPr id="4" name="Content Placeholder 3" descr="doctor-563428_1280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" t="9049" r="19"/>
          <a:stretch/>
        </p:blipFill>
        <p:spPr>
          <a:xfrm>
            <a:off x="4877145" y="2067627"/>
            <a:ext cx="3809652" cy="2318815"/>
          </a:xfrm>
        </p:spPr>
      </p:pic>
      <p:pic>
        <p:nvPicPr>
          <p:cNvPr id="5" name="Picture 4" descr="love-804309_128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r="13698"/>
          <a:stretch/>
        </p:blipFill>
        <p:spPr>
          <a:xfrm>
            <a:off x="2690409" y="2067627"/>
            <a:ext cx="2070903" cy="1875803"/>
          </a:xfrm>
          <a:prstGeom prst="rect">
            <a:avLst/>
          </a:prstGeom>
        </p:spPr>
      </p:pic>
      <p:pic>
        <p:nvPicPr>
          <p:cNvPr id="6" name="Picture 5" descr="human-body-311864_12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2" y="2210107"/>
            <a:ext cx="2192346" cy="4384691"/>
          </a:xfrm>
          <a:prstGeom prst="rect">
            <a:avLst/>
          </a:prstGeom>
        </p:spPr>
      </p:pic>
      <p:pic>
        <p:nvPicPr>
          <p:cNvPr id="7" name="Picture 6" descr="x-ray-image-568241_128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11" y="4086311"/>
            <a:ext cx="2070902" cy="2514948"/>
          </a:xfrm>
          <a:prstGeom prst="rect">
            <a:avLst/>
          </a:prstGeom>
        </p:spPr>
      </p:pic>
      <p:pic>
        <p:nvPicPr>
          <p:cNvPr id="8" name="Picture 7" descr="thermometer-833085_1280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7" t="39595" r="9141"/>
          <a:stretch/>
        </p:blipFill>
        <p:spPr>
          <a:xfrm>
            <a:off x="4877145" y="4475828"/>
            <a:ext cx="3809652" cy="21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71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Podcast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93056" y="1169234"/>
            <a:ext cx="7993741" cy="790194"/>
          </a:xfrm>
        </p:spPr>
        <p:txBody>
          <a:bodyPr>
            <a:normAutofit fontScale="92500" lnSpcReduction="20000"/>
          </a:bodyPr>
          <a:lstStyle/>
          <a:p>
            <a:r>
              <a:rPr lang="es-MX" sz="2000" dirty="0"/>
              <a:t>    ¿Puede ser curada el cuidado de salud de la parcialidad racial?</a:t>
            </a:r>
          </a:p>
        </p:txBody>
      </p:sp>
      <p:pic>
        <p:nvPicPr>
          <p:cNvPr id="6" name="Content Placeholder 5" descr="unconsciousbias3_wide-e4faaff73818e3f23ff807e0fa2ed44dc0b73c33-s800-c85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7" r="-1947"/>
          <a:stretch>
            <a:fillRect/>
          </a:stretch>
        </p:blipFill>
        <p:spPr>
          <a:xfrm>
            <a:off x="693738" y="1958975"/>
            <a:ext cx="7993062" cy="4318000"/>
          </a:xfrm>
        </p:spPr>
      </p:pic>
    </p:spTree>
    <p:extLst>
      <p:ext uri="{BB962C8B-B14F-4D97-AF65-F5344CB8AC3E}">
        <p14:creationId xmlns:p14="http://schemas.microsoft.com/office/powerpoint/2010/main" val="83968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Determinantes de la salud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Hogar y vecindad</a:t>
            </a:r>
          </a:p>
        </p:txBody>
      </p:sp>
      <p:pic>
        <p:nvPicPr>
          <p:cNvPr id="11" name="Picture 10" descr="54e53e83d3b84.preview-69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68"/>
          <a:stretch/>
        </p:blipFill>
        <p:spPr>
          <a:xfrm>
            <a:off x="693056" y="2005384"/>
            <a:ext cx="5905500" cy="2877657"/>
          </a:xfrm>
          <a:prstGeom prst="rect">
            <a:avLst/>
          </a:prstGeom>
        </p:spPr>
      </p:pic>
      <p:pic>
        <p:nvPicPr>
          <p:cNvPr id="12" name="Picture 11" descr="person-731281_12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48" y="3695587"/>
            <a:ext cx="4365615" cy="2909273"/>
          </a:xfrm>
          <a:prstGeom prst="rect">
            <a:avLst/>
          </a:prstGeom>
        </p:spPr>
      </p:pic>
      <p:pic>
        <p:nvPicPr>
          <p:cNvPr id="14" name="Picture 13" descr="no-smoking-296652_12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11" y="4972778"/>
            <a:ext cx="1632082" cy="163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09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Determinantes de la salud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Lugar de trabajo</a:t>
            </a:r>
          </a:p>
        </p:txBody>
      </p:sp>
      <p:pic>
        <p:nvPicPr>
          <p:cNvPr id="5" name="Picture 4" descr="lab-385348_12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24" y="2454552"/>
            <a:ext cx="5323994" cy="3547943"/>
          </a:xfrm>
          <a:prstGeom prst="rect">
            <a:avLst/>
          </a:prstGeom>
        </p:spPr>
      </p:pic>
      <p:pic>
        <p:nvPicPr>
          <p:cNvPr id="6" name="Picture 5" descr="Mercato_7000_00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38" y="2247600"/>
            <a:ext cx="2100072" cy="3754895"/>
          </a:xfrm>
          <a:prstGeom prst="rect">
            <a:avLst/>
          </a:prstGeom>
        </p:spPr>
      </p:pic>
      <p:pic>
        <p:nvPicPr>
          <p:cNvPr id="8" name="Picture 7" descr="no-smoking-296652_12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143">
            <a:off x="4906225" y="5009326"/>
            <a:ext cx="1632082" cy="163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DETERMINANTES DE LA SALUD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MERCADOS</a:t>
            </a:r>
          </a:p>
        </p:txBody>
      </p:sp>
      <p:pic>
        <p:nvPicPr>
          <p:cNvPr id="6" name="Picture 5" descr="fruits-25266_128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t="19573" r="3934" b="24349"/>
          <a:stretch/>
        </p:blipFill>
        <p:spPr>
          <a:xfrm>
            <a:off x="475840" y="4811645"/>
            <a:ext cx="4249702" cy="1789416"/>
          </a:xfrm>
          <a:prstGeom prst="rect">
            <a:avLst/>
          </a:prstGeom>
        </p:spPr>
      </p:pic>
      <p:pic>
        <p:nvPicPr>
          <p:cNvPr id="9" name="Picture 8" descr="674e58075684d593efb8e346c5a186276c313fcb_50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14020" r="14866" b="15332"/>
          <a:stretch/>
        </p:blipFill>
        <p:spPr>
          <a:xfrm>
            <a:off x="475839" y="1959427"/>
            <a:ext cx="4249703" cy="2702940"/>
          </a:xfrm>
          <a:prstGeom prst="rect">
            <a:avLst/>
          </a:prstGeom>
        </p:spPr>
      </p:pic>
      <p:pic>
        <p:nvPicPr>
          <p:cNvPr id="7" name="Picture 6" descr="cigarettes-461894_128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66" y="4195514"/>
            <a:ext cx="3658588" cy="2438106"/>
          </a:xfrm>
          <a:prstGeom prst="rect">
            <a:avLst/>
          </a:prstGeom>
        </p:spPr>
      </p:pic>
      <p:pic>
        <p:nvPicPr>
          <p:cNvPr id="8" name="Picture 7" descr="supermarket-435452_128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66" y="1938542"/>
            <a:ext cx="3658588" cy="205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06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Beneficio de salud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07" y="1903531"/>
            <a:ext cx="2954337" cy="1968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5">
                <a:lumMod val="75000"/>
              </a:schemeClr>
            </a:solidFill>
          </a:ln>
          <a:effectLst/>
        </p:spPr>
      </p:pic>
      <p:pic>
        <p:nvPicPr>
          <p:cNvPr id="6" name="Picture 7" descr="unc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026"/>
          <a:stretch>
            <a:fillRect/>
          </a:stretch>
        </p:blipFill>
        <p:spPr bwMode="auto">
          <a:xfrm>
            <a:off x="3581630" y="1179736"/>
            <a:ext cx="2665775" cy="228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</p:pic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761" y="3681594"/>
            <a:ext cx="3140548" cy="2094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5">
                <a:lumMod val="75000"/>
              </a:schemeClr>
            </a:solidFill>
          </a:ln>
          <a:effectLst/>
          <a:extLst/>
        </p:spPr>
      </p:pic>
      <p:sp>
        <p:nvSpPr>
          <p:cNvPr id="8" name="Rounded Rectangle 7"/>
          <p:cNvSpPr/>
          <p:nvPr/>
        </p:nvSpPr>
        <p:spPr>
          <a:xfrm>
            <a:off x="156441" y="1217184"/>
            <a:ext cx="3223867" cy="2226863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6"/>
              </a:gs>
              <a:gs pos="100000">
                <a:srgbClr val="E78E23"/>
              </a:gs>
            </a:gsLst>
          </a:gra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LUGARES QUE HAN DESARROLLADO UN ENTORNO QUE PROMUEVE LA ACTIVIDAD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36216" y="4032510"/>
            <a:ext cx="3168887" cy="2473221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6"/>
              </a:gs>
              <a:gs pos="100000">
                <a:srgbClr val="E78E23"/>
              </a:gs>
            </a:gsLst>
          </a:gra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CON ACCESO A ALIMENTOS FRESCOS Y SALUDABLES CONTRIBUYEN A PERSONAS MAS SALUDABLES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120" y="4340506"/>
            <a:ext cx="3095987" cy="2321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</p:pic>
      <p:cxnSp>
        <p:nvCxnSpPr>
          <p:cNvPr id="11" name="Elbow Connector 10"/>
          <p:cNvCxnSpPr/>
          <p:nvPr/>
        </p:nvCxnSpPr>
        <p:spPr>
          <a:xfrm>
            <a:off x="3380309" y="2450648"/>
            <a:ext cx="2455907" cy="2303362"/>
          </a:xfrm>
          <a:prstGeom prst="bentConnector3">
            <a:avLst/>
          </a:prstGeom>
          <a:ln w="101600">
            <a:solidFill>
              <a:srgbClr val="FFFF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1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REGLAMENTO PROHIBIENDO EL TABACO EN los departamentos ‘PJAM’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440" y="1251152"/>
            <a:ext cx="7993121" cy="5359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8434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ESTRATEGIAS PARA PREVENIR EL USO DEL TABACO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RESPIRANDO MAS PROFUNDAMENTE EN TU HOGAR</a:t>
            </a:r>
          </a:p>
        </p:txBody>
      </p:sp>
      <p:pic>
        <p:nvPicPr>
          <p:cNvPr id="5" name="Content Placeholder 4" descr="projector-361784_128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39" r="-15439"/>
          <a:stretch>
            <a:fillRect/>
          </a:stretch>
        </p:blipFill>
        <p:spPr>
          <a:xfrm>
            <a:off x="693738" y="1958975"/>
            <a:ext cx="7993062" cy="4318000"/>
          </a:xfrm>
        </p:spPr>
      </p:pic>
    </p:spTree>
    <p:extLst>
      <p:ext uri="{BB962C8B-B14F-4D97-AF65-F5344CB8AC3E}">
        <p14:creationId xmlns:p14="http://schemas.microsoft.com/office/powerpoint/2010/main" val="180606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Orden del día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42637201"/>
              </p:ext>
            </p:extLst>
          </p:nvPr>
        </p:nvGraphicFramePr>
        <p:xfrm>
          <a:off x="4387168" y="1811373"/>
          <a:ext cx="4041775" cy="459378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41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56255"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/>
                        <a:t>Secci</a:t>
                      </a:r>
                      <a:r>
                        <a:rPr lang="es-MX" noProof="0" dirty="0">
                          <a:latin typeface="Arial"/>
                          <a:cs typeface="Arial"/>
                        </a:rPr>
                        <a:t>ó</a:t>
                      </a:r>
                      <a:r>
                        <a:rPr lang="es-MX" noProof="0" dirty="0"/>
                        <a:t>n</a:t>
                      </a:r>
                      <a:r>
                        <a:rPr lang="es-MX" baseline="0" noProof="0" dirty="0"/>
                        <a:t> 2: promoviendo la salud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255">
                <a:tc>
                  <a:txBody>
                    <a:bodyPr/>
                    <a:lstStyle/>
                    <a:p>
                      <a:r>
                        <a:rPr lang="es-MX" noProof="0" dirty="0"/>
                        <a:t>Actividad de rompehielos/repaso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6255">
                <a:tc>
                  <a:txBody>
                    <a:bodyPr/>
                    <a:lstStyle/>
                    <a:p>
                      <a:r>
                        <a:rPr lang="es-MX" noProof="0" dirty="0"/>
                        <a:t>Sistemas </a:t>
                      </a:r>
                      <a:r>
                        <a:rPr lang="es-MX" baseline="0" noProof="0" dirty="0"/>
                        <a:t>de cuidado de salud</a:t>
                      </a:r>
                      <a:endParaRPr lang="es-MX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255">
                <a:tc>
                  <a:txBody>
                    <a:bodyPr/>
                    <a:lstStyle/>
                    <a:p>
                      <a:r>
                        <a:rPr lang="es-MX" noProof="0" dirty="0"/>
                        <a:t>Hogar y vecindades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6255">
                <a:tc>
                  <a:txBody>
                    <a:bodyPr/>
                    <a:lstStyle/>
                    <a:p>
                      <a:r>
                        <a:rPr lang="es-MX" noProof="0" dirty="0"/>
                        <a:t>Lugar de trabajo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6255">
                <a:tc>
                  <a:txBody>
                    <a:bodyPr/>
                    <a:lstStyle/>
                    <a:p>
                      <a:r>
                        <a:rPr lang="es-MX" noProof="0" dirty="0"/>
                        <a:t>Mercados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255">
                <a:tc>
                  <a:txBody>
                    <a:bodyPr/>
                    <a:lstStyle/>
                    <a:p>
                      <a:r>
                        <a:rPr lang="es-MX" noProof="0" dirty="0"/>
                        <a:t>Conclusi</a:t>
                      </a:r>
                      <a:r>
                        <a:rPr lang="es-MX" noProof="0" dirty="0">
                          <a:latin typeface="Arial"/>
                          <a:cs typeface="Arial"/>
                        </a:rPr>
                        <a:t>ó</a:t>
                      </a:r>
                      <a:r>
                        <a:rPr lang="es-MX" noProof="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2092897" y="2286595"/>
            <a:ext cx="1885610" cy="97104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s-MX" sz="1400" dirty="0"/>
              <a:t>Promoviendo la salud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092897" y="2286595"/>
            <a:ext cx="0" cy="392152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 flipH="1">
            <a:off x="188611" y="3036771"/>
            <a:ext cx="1885610" cy="97104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s-MX" sz="1400" dirty="0"/>
              <a:t>Promoviendo la salud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9359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Conclusión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7200" y="1535111"/>
            <a:ext cx="4040188" cy="4073355"/>
          </a:xfr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/>
          <a:p>
            <a:pPr marL="0" indent="0" algn="ctr">
              <a:buNone/>
            </a:pPr>
            <a:r>
              <a:rPr lang="es-MX" sz="2000" b="1" u="sng" dirty="0">
                <a:solidFill>
                  <a:schemeClr val="tx1">
                    <a:lumMod val="50000"/>
                  </a:schemeClr>
                </a:solidFill>
              </a:rPr>
              <a:t>Tarea</a:t>
            </a:r>
          </a:p>
          <a:p>
            <a:pPr>
              <a:buFont typeface="Wingdings" charset="2"/>
              <a:buChar char="q"/>
            </a:pPr>
            <a:r>
              <a:rPr lang="es-MX" sz="2000" dirty="0">
                <a:solidFill>
                  <a:schemeClr val="tx1">
                    <a:lumMod val="50000"/>
                  </a:schemeClr>
                </a:solidFill>
              </a:rPr>
              <a:t>Leer sección 2.2 uso de la tierra</a:t>
            </a:r>
          </a:p>
          <a:p>
            <a:pPr>
              <a:buFont typeface="Wingdings" charset="2"/>
              <a:buChar char="q"/>
            </a:pPr>
            <a:r>
              <a:rPr lang="es-MX" sz="2000" dirty="0">
                <a:solidFill>
                  <a:schemeClr val="tx1">
                    <a:lumMod val="50000"/>
                  </a:schemeClr>
                </a:solidFill>
              </a:rPr>
              <a:t>Hojea la exploración profunda para darte una idea de la información adicional que tienes disponible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3809427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charset="2"/>
              <a:buChar char="²"/>
            </a:pPr>
            <a:r>
              <a:rPr lang="es-MX" sz="2000" dirty="0"/>
              <a:t>preguntas?</a:t>
            </a:r>
          </a:p>
          <a:p>
            <a:pPr algn="ctr"/>
            <a:endParaRPr lang="es-MX" sz="2000" dirty="0"/>
          </a:p>
          <a:p>
            <a:pPr marL="457200" indent="-457200" algn="ctr">
              <a:buFont typeface="Wingdings" charset="2"/>
              <a:buChar char="²"/>
            </a:pPr>
            <a:r>
              <a:rPr lang="es-MX" sz="2000" dirty="0"/>
              <a:t>comentarios?</a:t>
            </a:r>
          </a:p>
          <a:p>
            <a:pPr algn="ctr"/>
            <a:endParaRPr lang="es-MX" sz="2000" dirty="0"/>
          </a:p>
          <a:p>
            <a:pPr marL="457200" indent="-457200" algn="ctr">
              <a:buFont typeface="Wingdings" charset="2"/>
              <a:buChar char="²"/>
            </a:pPr>
            <a:r>
              <a:rPr lang="es-MX" sz="2000" dirty="0"/>
              <a:t>preocupaciones?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7743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55200" y="4190291"/>
            <a:ext cx="583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Este plan de </a:t>
            </a:r>
            <a:r>
              <a:rPr lang="en-US" sz="1200" dirty="0" err="1"/>
              <a:t>estudio</a:t>
            </a:r>
            <a:r>
              <a:rPr lang="en-US" sz="1200" dirty="0"/>
              <a:t> </a:t>
            </a:r>
            <a:r>
              <a:rPr lang="en-US" sz="1200" dirty="0" err="1"/>
              <a:t>fue</a:t>
            </a:r>
            <a:r>
              <a:rPr lang="en-US" sz="1200" dirty="0"/>
              <a:t> </a:t>
            </a:r>
            <a:r>
              <a:rPr lang="en-US" sz="1200" dirty="0" err="1"/>
              <a:t>creado</a:t>
            </a:r>
            <a:r>
              <a:rPr lang="en-US" sz="1200" dirty="0"/>
              <a:t> gracias al </a:t>
            </a:r>
            <a:r>
              <a:rPr lang="en-US" sz="1200" dirty="0" err="1"/>
              <a:t>apoyo</a:t>
            </a:r>
            <a:r>
              <a:rPr lang="en-US" sz="1200" dirty="0"/>
              <a:t> del </a:t>
            </a:r>
            <a:r>
              <a:rPr lang="en-US" sz="1200" dirty="0" err="1"/>
              <a:t>Acuerdo</a:t>
            </a:r>
            <a:r>
              <a:rPr lang="en-US" sz="1200" dirty="0"/>
              <a:t> </a:t>
            </a:r>
            <a:r>
              <a:rPr lang="en-US" sz="1200" dirty="0" err="1"/>
              <a:t>Cooperativo</a:t>
            </a:r>
            <a:r>
              <a:rPr lang="en-US" sz="1200" dirty="0"/>
              <a:t> </a:t>
            </a:r>
            <a:r>
              <a:rPr lang="en-US" sz="1200" dirty="0" err="1"/>
              <a:t>Numero</a:t>
            </a:r>
            <a:r>
              <a:rPr lang="en-US" sz="1200" dirty="0"/>
              <a:t> DP005528-01, </a:t>
            </a:r>
            <a:r>
              <a:rPr lang="en-US" sz="1200" dirty="0" err="1"/>
              <a:t>financiado</a:t>
            </a:r>
            <a:r>
              <a:rPr lang="en-US" sz="1200" dirty="0"/>
              <a:t> </a:t>
            </a:r>
            <a:r>
              <a:rPr lang="en-US" sz="1200" dirty="0" err="1"/>
              <a:t>por</a:t>
            </a:r>
            <a:r>
              <a:rPr lang="en-US" sz="1200" dirty="0"/>
              <a:t> los </a:t>
            </a:r>
            <a:r>
              <a:rPr lang="en-US" sz="1200" dirty="0" err="1"/>
              <a:t>Centros</a:t>
            </a:r>
            <a:r>
              <a:rPr lang="en-US" sz="1200" dirty="0"/>
              <a:t> </a:t>
            </a:r>
            <a:r>
              <a:rPr lang="en-US" sz="1200" dirty="0" err="1"/>
              <a:t>para</a:t>
            </a:r>
            <a:r>
              <a:rPr lang="en-US" sz="1200" dirty="0"/>
              <a:t> el Control y la </a:t>
            </a:r>
            <a:r>
              <a:rPr lang="en-US" sz="1200" dirty="0" err="1"/>
              <a:t>Prevención</a:t>
            </a:r>
            <a:r>
              <a:rPr lang="en-US" sz="1200" dirty="0"/>
              <a:t> de </a:t>
            </a:r>
            <a:r>
              <a:rPr lang="en-US" sz="1200" dirty="0" err="1"/>
              <a:t>Enfermedades</a:t>
            </a:r>
            <a:r>
              <a:rPr lang="en-US" sz="1200" dirty="0"/>
              <a:t> </a:t>
            </a:r>
            <a:r>
              <a:rPr lang="en-US" sz="1200" dirty="0" err="1"/>
              <a:t>mediante</a:t>
            </a:r>
            <a:r>
              <a:rPr lang="en-US" sz="1200" dirty="0"/>
              <a:t> la </a:t>
            </a:r>
            <a:r>
              <a:rPr lang="en-US" sz="1200" dirty="0" err="1"/>
              <a:t>Agencia</a:t>
            </a:r>
            <a:r>
              <a:rPr lang="en-US" sz="1200" dirty="0"/>
              <a:t> de </a:t>
            </a:r>
            <a:r>
              <a:rPr lang="en-US" sz="1200" dirty="0" err="1"/>
              <a:t>Salud</a:t>
            </a:r>
            <a:r>
              <a:rPr lang="en-US" sz="1200" dirty="0"/>
              <a:t> y </a:t>
            </a:r>
            <a:r>
              <a:rPr lang="en-US" sz="1200" dirty="0" err="1"/>
              <a:t>Servicios</a:t>
            </a:r>
            <a:r>
              <a:rPr lang="en-US" sz="1200" dirty="0"/>
              <a:t> </a:t>
            </a:r>
            <a:r>
              <a:rPr lang="en-US" sz="1200" dirty="0" err="1"/>
              <a:t>Humanos</a:t>
            </a:r>
            <a:r>
              <a:rPr lang="en-US" sz="1200" dirty="0"/>
              <a:t> del </a:t>
            </a:r>
            <a:r>
              <a:rPr lang="en-US" sz="1200" dirty="0" err="1"/>
              <a:t>Condado</a:t>
            </a:r>
            <a:r>
              <a:rPr lang="en-US" sz="1200" dirty="0"/>
              <a:t> de San Diego. Su </a:t>
            </a:r>
            <a:r>
              <a:rPr lang="en-US" sz="1200" dirty="0" err="1"/>
              <a:t>contenido</a:t>
            </a:r>
            <a:r>
              <a:rPr lang="en-US" sz="1200" dirty="0"/>
              <a:t> </a:t>
            </a:r>
            <a:r>
              <a:rPr lang="en-US" sz="1200" dirty="0" err="1"/>
              <a:t>es</a:t>
            </a:r>
            <a:r>
              <a:rPr lang="en-US" sz="1200" dirty="0"/>
              <a:t> </a:t>
            </a:r>
            <a:r>
              <a:rPr lang="en-US" sz="1200" dirty="0" err="1"/>
              <a:t>exclusivamente</a:t>
            </a:r>
            <a:r>
              <a:rPr lang="en-US" sz="1200" dirty="0"/>
              <a:t> la </a:t>
            </a:r>
            <a:r>
              <a:rPr lang="en-US" sz="1200" dirty="0" err="1"/>
              <a:t>responsabilidad</a:t>
            </a:r>
            <a:r>
              <a:rPr lang="en-US" sz="1200" dirty="0"/>
              <a:t> de los </a:t>
            </a:r>
            <a:r>
              <a:rPr lang="en-US" sz="1200" dirty="0" err="1"/>
              <a:t>autores</a:t>
            </a:r>
            <a:r>
              <a:rPr lang="en-US" sz="1200" dirty="0"/>
              <a:t> y no </a:t>
            </a:r>
            <a:r>
              <a:rPr lang="en-US" sz="1200" dirty="0" err="1"/>
              <a:t>necesariamente</a:t>
            </a:r>
            <a:r>
              <a:rPr lang="en-US" sz="1200" dirty="0"/>
              <a:t> </a:t>
            </a:r>
            <a:r>
              <a:rPr lang="en-US" sz="1200" dirty="0" err="1"/>
              <a:t>representan</a:t>
            </a:r>
            <a:r>
              <a:rPr lang="en-US" sz="1200" dirty="0"/>
              <a:t> </a:t>
            </a:r>
            <a:r>
              <a:rPr lang="en-US" sz="1200" dirty="0" err="1"/>
              <a:t>las</a:t>
            </a:r>
            <a:r>
              <a:rPr lang="en-US" sz="1200" dirty="0"/>
              <a:t> </a:t>
            </a:r>
            <a:r>
              <a:rPr lang="en-US" sz="1200" dirty="0" err="1"/>
              <a:t>opiniones</a:t>
            </a:r>
            <a:r>
              <a:rPr lang="en-US" sz="1200" dirty="0"/>
              <a:t> </a:t>
            </a:r>
            <a:r>
              <a:rPr lang="en-US" sz="1200" dirty="0" err="1"/>
              <a:t>oficiales</a:t>
            </a:r>
            <a:r>
              <a:rPr lang="en-US" sz="1200" dirty="0"/>
              <a:t> de los </a:t>
            </a:r>
            <a:r>
              <a:rPr lang="en-US" sz="1200" dirty="0" err="1"/>
              <a:t>Centros</a:t>
            </a:r>
            <a:r>
              <a:rPr lang="en-US" sz="1200" dirty="0"/>
              <a:t> </a:t>
            </a:r>
            <a:r>
              <a:rPr lang="en-US" sz="1200" dirty="0" err="1"/>
              <a:t>para</a:t>
            </a:r>
            <a:r>
              <a:rPr lang="en-US" sz="1200" dirty="0"/>
              <a:t> el Control y la </a:t>
            </a:r>
            <a:r>
              <a:rPr lang="en-US" sz="1200" dirty="0" err="1"/>
              <a:t>Prevención</a:t>
            </a:r>
            <a:r>
              <a:rPr lang="en-US" sz="1200" dirty="0"/>
              <a:t> de </a:t>
            </a:r>
            <a:r>
              <a:rPr lang="en-US" sz="1200" dirty="0" err="1"/>
              <a:t>Enfermedades</a:t>
            </a:r>
            <a:r>
              <a:rPr lang="en-US" sz="1200" dirty="0"/>
              <a:t> </a:t>
            </a:r>
            <a:r>
              <a:rPr lang="en-US" sz="1200" dirty="0" err="1"/>
              <a:t>mediante</a:t>
            </a:r>
            <a:r>
              <a:rPr lang="en-US" sz="1200" dirty="0"/>
              <a:t> la </a:t>
            </a:r>
            <a:r>
              <a:rPr lang="en-US" sz="1200" dirty="0" err="1"/>
              <a:t>Agencia</a:t>
            </a:r>
            <a:r>
              <a:rPr lang="en-US" sz="1200" dirty="0"/>
              <a:t> de </a:t>
            </a:r>
            <a:r>
              <a:rPr lang="en-US" sz="1200" dirty="0" err="1"/>
              <a:t>Salud</a:t>
            </a:r>
            <a:r>
              <a:rPr lang="en-US" sz="1200" dirty="0"/>
              <a:t> y </a:t>
            </a:r>
            <a:r>
              <a:rPr lang="en-US" sz="1200" dirty="0" err="1"/>
              <a:t>Servicios</a:t>
            </a:r>
            <a:r>
              <a:rPr lang="en-US" sz="1200" dirty="0"/>
              <a:t> </a:t>
            </a:r>
            <a:r>
              <a:rPr lang="en-US" sz="1200" dirty="0" err="1"/>
              <a:t>Humanos</a:t>
            </a:r>
            <a:r>
              <a:rPr lang="en-US" sz="1200" dirty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96" y="2102459"/>
            <a:ext cx="4241808" cy="229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9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y-429133_12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75" y="1146154"/>
            <a:ext cx="7387851" cy="554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 de rompehielos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475812" y="1713544"/>
            <a:ext cx="3932244" cy="933268"/>
          </a:xfrm>
        </p:spPr>
        <p:txBody>
          <a:bodyPr>
            <a:normAutofit fontScale="92500"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</a:rPr>
              <a:t>Compartiendo nuestros estilos de liderazgo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8269" y="2861006"/>
            <a:ext cx="530272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>
                <a:solidFill>
                  <a:srgbClr val="FFFFFF"/>
                </a:solidFill>
                <a:latin typeface="Avenir Light"/>
                <a:cs typeface="Avenir Light"/>
              </a:rPr>
              <a:t>Cual fue su resultado y encajo con usted?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>
                <a:solidFill>
                  <a:srgbClr val="FFFFFF"/>
                </a:solidFill>
                <a:latin typeface="Avenir Light"/>
                <a:cs typeface="Avenir Light"/>
              </a:rPr>
              <a:t>Como demuestra su estilo de liderazgo en una fiesta?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>
                <a:solidFill>
                  <a:srgbClr val="FFFFFF"/>
                </a:solidFill>
                <a:latin typeface="Avenir Light"/>
                <a:cs typeface="Avenir Light"/>
              </a:rPr>
              <a:t>Como demuestra su estilo de liderazgo en una crisis o emergencia?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331" y="4691436"/>
            <a:ext cx="37211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6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Sección 1 Repaso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s-MX" sz="2400" dirty="0"/>
              <a:t>Que aprendimos en la Sección 1?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000" dirty="0"/>
              <a:t>Determinantes sociales de salud</a:t>
            </a:r>
          </a:p>
          <a:p>
            <a:r>
              <a:rPr lang="es-MX" sz="2000" dirty="0"/>
              <a:t>Igualdad en la salud</a:t>
            </a:r>
          </a:p>
          <a:p>
            <a:r>
              <a:rPr lang="es-MX" sz="2000" dirty="0"/>
              <a:t>Desigualdades en la salud</a:t>
            </a:r>
          </a:p>
          <a:p>
            <a:r>
              <a:rPr lang="es-MX" sz="2000" dirty="0"/>
              <a:t>Proyecto de Mejoramiento Comunitario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heart-665185_1280.jp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1" t="2" r="13032" b="-1"/>
          <a:stretch/>
        </p:blipFill>
        <p:spPr>
          <a:xfrm>
            <a:off x="6406141" y="3915617"/>
            <a:ext cx="2280655" cy="2229595"/>
          </a:xfrm>
        </p:spPr>
      </p:pic>
    </p:spTree>
    <p:extLst>
      <p:ext uri="{BB962C8B-B14F-4D97-AF65-F5344CB8AC3E}">
        <p14:creationId xmlns:p14="http://schemas.microsoft.com/office/powerpoint/2010/main" val="225696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Sección 2: estrategias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sz="2400" dirty="0"/>
              <a:t>Objetivos de aprendizaje: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400" dirty="0"/>
              <a:t>Identificar los determinantes sociales y como afectan la salud.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/>
              <a:t>Identificar los cambios comunitarios que se pueden hacer para mejorar la salud.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heart-29328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99" y="4178041"/>
            <a:ext cx="2241099" cy="210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1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Determinantes de la salud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8"/>
          <a:stretch/>
        </p:blipFill>
        <p:spPr>
          <a:xfrm>
            <a:off x="2524823" y="1217857"/>
            <a:ext cx="4094354" cy="53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30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Sistema de salud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La pirámide del impacto A la salud</a:t>
            </a:r>
          </a:p>
        </p:txBody>
      </p:sp>
      <p:pic>
        <p:nvPicPr>
          <p:cNvPr id="4" name="Content Placeholder 3" descr="Sp.health.impact.pyramid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5353"/>
          <a:stretch>
            <a:fillRect/>
          </a:stretch>
        </p:blipFill>
        <p:spPr>
          <a:xfrm>
            <a:off x="693738" y="1370013"/>
            <a:ext cx="7993062" cy="5353050"/>
          </a:xfrm>
        </p:spPr>
      </p:pic>
    </p:spTree>
    <p:extLst>
      <p:ext uri="{BB962C8B-B14F-4D97-AF65-F5344CB8AC3E}">
        <p14:creationId xmlns:p14="http://schemas.microsoft.com/office/powerpoint/2010/main" val="300282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video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rmAutofit fontScale="55000" lnSpcReduction="20000"/>
          </a:bodyPr>
          <a:lstStyle/>
          <a:p>
            <a:pPr marL="0">
              <a:spcAft>
                <a:spcPts val="0"/>
              </a:spcAft>
            </a:pPr>
            <a:r>
              <a:rPr lang="es-MX">
                <a:ea typeface="ＭＳ 明朝"/>
                <a:cs typeface="Arial"/>
              </a:rPr>
              <a:t>¿Esta  funcionando Obamacare? La ley para la Protección de Pacientes y cuidados de salud asequibles cinco a</a:t>
            </a:r>
            <a:r>
              <a:rPr lang="es-MX" dirty="0">
                <a:latin typeface="Arial"/>
                <a:ea typeface="ＭＳ 明朝"/>
                <a:cs typeface="Arial"/>
              </a:rPr>
              <a:t>ñ</a:t>
            </a:r>
            <a:r>
              <a:rPr lang="es-MX" dirty="0">
                <a:ea typeface="ＭＳ 明朝"/>
                <a:cs typeface="Arial"/>
              </a:rPr>
              <a:t>os después</a:t>
            </a:r>
            <a:endParaRPr lang="en-US" dirty="0">
              <a:latin typeface="Cambria"/>
              <a:ea typeface="ＭＳ 明朝"/>
              <a:cs typeface="Times New Roman"/>
            </a:endParaRPr>
          </a:p>
          <a:p>
            <a:endParaRPr lang="en-US" dirty="0"/>
          </a:p>
        </p:txBody>
      </p:sp>
      <p:pic>
        <p:nvPicPr>
          <p:cNvPr id="5" name="Content Placeholder 4" descr="projector-361784_128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39" r="-15439"/>
          <a:stretch>
            <a:fillRect/>
          </a:stretch>
        </p:blipFill>
        <p:spPr>
          <a:xfrm>
            <a:off x="693738" y="1958975"/>
            <a:ext cx="7993062" cy="4318000"/>
          </a:xfrm>
        </p:spPr>
      </p:pic>
    </p:spTree>
    <p:extLst>
      <p:ext uri="{BB962C8B-B14F-4D97-AF65-F5344CB8AC3E}">
        <p14:creationId xmlns:p14="http://schemas.microsoft.com/office/powerpoint/2010/main" val="241277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Hora de descanso</a:t>
            </a:r>
          </a:p>
        </p:txBody>
      </p:sp>
      <p:pic>
        <p:nvPicPr>
          <p:cNvPr id="4" name="Picture 3" descr="C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939800"/>
            <a:ext cx="3596640" cy="49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20767"/>
      </p:ext>
    </p:extLst>
  </p:cSld>
  <p:clrMapOvr>
    <a:masterClrMapping/>
  </p:clrMapOvr>
</p:sld>
</file>

<file path=ppt/theme/theme1.xml><?xml version="1.0" encoding="utf-8"?>
<a:theme xmlns:a="http://schemas.openxmlformats.org/drawingml/2006/main" name="LWSD 2013 Orange">
  <a:themeElements>
    <a:clrScheme name="LWSD_orange">
      <a:dk1>
        <a:srgbClr val="808080"/>
      </a:dk1>
      <a:lt1>
        <a:sysClr val="window" lastClr="FFFFFF"/>
      </a:lt1>
      <a:dk2>
        <a:srgbClr val="2FB4BC"/>
      </a:dk2>
      <a:lt2>
        <a:srgbClr val="FFFFFF"/>
      </a:lt2>
      <a:accent1>
        <a:srgbClr val="F79527"/>
      </a:accent1>
      <a:accent2>
        <a:srgbClr val="95AF39"/>
      </a:accent2>
      <a:accent3>
        <a:srgbClr val="2FB4BC"/>
      </a:accent3>
      <a:accent4>
        <a:srgbClr val="FDBA16"/>
      </a:accent4>
      <a:accent5>
        <a:srgbClr val="779042"/>
      </a:accent5>
      <a:accent6>
        <a:srgbClr val="F47F26"/>
      </a:accent6>
      <a:hlink>
        <a:srgbClr val="00A9C5"/>
      </a:hlink>
      <a:folHlink>
        <a:srgbClr val="C7DC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solidFill>
              <a:schemeClr val="tx2"/>
            </a:solidFill>
            <a:latin typeface="Avenir Light"/>
            <a:cs typeface="Avenir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WSD 2013 Orange 2">
  <a:themeElements>
    <a:clrScheme name="LWSD_orange">
      <a:dk1>
        <a:srgbClr val="808080"/>
      </a:dk1>
      <a:lt1>
        <a:sysClr val="window" lastClr="FFFFFF"/>
      </a:lt1>
      <a:dk2>
        <a:srgbClr val="2FB4BC"/>
      </a:dk2>
      <a:lt2>
        <a:srgbClr val="FFFFFF"/>
      </a:lt2>
      <a:accent1>
        <a:srgbClr val="F79527"/>
      </a:accent1>
      <a:accent2>
        <a:srgbClr val="95AF39"/>
      </a:accent2>
      <a:accent3>
        <a:srgbClr val="2FB4BC"/>
      </a:accent3>
      <a:accent4>
        <a:srgbClr val="FDBA16"/>
      </a:accent4>
      <a:accent5>
        <a:srgbClr val="779042"/>
      </a:accent5>
      <a:accent6>
        <a:srgbClr val="F47F26"/>
      </a:accent6>
      <a:hlink>
        <a:srgbClr val="00A9C5"/>
      </a:hlink>
      <a:folHlink>
        <a:srgbClr val="C7DC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solidFill>
              <a:schemeClr val="tx2"/>
            </a:solidFill>
            <a:latin typeface="Avenir Light"/>
            <a:cs typeface="Avenir Ligh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LWSD 2013 Orange 3">
  <a:themeElements>
    <a:clrScheme name="LWSD_orange">
      <a:dk1>
        <a:srgbClr val="808080"/>
      </a:dk1>
      <a:lt1>
        <a:sysClr val="window" lastClr="FFFFFF"/>
      </a:lt1>
      <a:dk2>
        <a:srgbClr val="2FB4BC"/>
      </a:dk2>
      <a:lt2>
        <a:srgbClr val="FFFFFF"/>
      </a:lt2>
      <a:accent1>
        <a:srgbClr val="F79527"/>
      </a:accent1>
      <a:accent2>
        <a:srgbClr val="95AF39"/>
      </a:accent2>
      <a:accent3>
        <a:srgbClr val="2FB4BC"/>
      </a:accent3>
      <a:accent4>
        <a:srgbClr val="FDBA16"/>
      </a:accent4>
      <a:accent5>
        <a:srgbClr val="779042"/>
      </a:accent5>
      <a:accent6>
        <a:srgbClr val="F47F26"/>
      </a:accent6>
      <a:hlink>
        <a:srgbClr val="00A9C5"/>
      </a:hlink>
      <a:folHlink>
        <a:srgbClr val="C7DC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solidFill>
              <a:schemeClr val="tx2"/>
            </a:solidFill>
            <a:latin typeface="Avenir Light"/>
            <a:cs typeface="Avenir Ligh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LWSD 2013 Orange 4">
  <a:themeElements>
    <a:clrScheme name="LWSD_orange">
      <a:dk1>
        <a:srgbClr val="808080"/>
      </a:dk1>
      <a:lt1>
        <a:sysClr val="window" lastClr="FFFFFF"/>
      </a:lt1>
      <a:dk2>
        <a:srgbClr val="2FB4BC"/>
      </a:dk2>
      <a:lt2>
        <a:srgbClr val="FFFFFF"/>
      </a:lt2>
      <a:accent1>
        <a:srgbClr val="F79527"/>
      </a:accent1>
      <a:accent2>
        <a:srgbClr val="95AF39"/>
      </a:accent2>
      <a:accent3>
        <a:srgbClr val="2FB4BC"/>
      </a:accent3>
      <a:accent4>
        <a:srgbClr val="FDBA16"/>
      </a:accent4>
      <a:accent5>
        <a:srgbClr val="779042"/>
      </a:accent5>
      <a:accent6>
        <a:srgbClr val="F47F26"/>
      </a:accent6>
      <a:hlink>
        <a:srgbClr val="00A9C5"/>
      </a:hlink>
      <a:folHlink>
        <a:srgbClr val="C7DC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solidFill>
              <a:schemeClr val="tx2"/>
            </a:solidFill>
            <a:latin typeface="Avenir Light"/>
            <a:cs typeface="Avenir Ligh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9C836218537D469586CDA6A9969B1B" ma:contentTypeVersion="20" ma:contentTypeDescription="Create a new document." ma:contentTypeScope="" ma:versionID="50e7bc90de03086eaadc9881d02a345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bdfdf64d0d6ddb84bda85ee5373dcf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RoutingRuleDescrip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ma:displayName="Description" ma:description="" ma:internalName="RoutingRuleDescrip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RuleDescription xmlns="http://schemas.microsoft.com/sharepoint/v3">Template to be used for business-focused presentations on Live Well</RoutingRuleDescription>
  </documentManagement>
</p:properties>
</file>

<file path=customXml/itemProps1.xml><?xml version="1.0" encoding="utf-8"?>
<ds:datastoreItem xmlns:ds="http://schemas.openxmlformats.org/officeDocument/2006/customXml" ds:itemID="{3662C8DB-ABB7-474A-AC93-AFD7EE84A7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B99079-1E3C-4F36-B61F-C2C31DDE0E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7B01B4-6917-4177-9932-BBC53A000DC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1102</Words>
  <Application>Microsoft Macintosh PowerPoint</Application>
  <PresentationFormat>On-screen Show (4:3)</PresentationFormat>
  <Paragraphs>143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Avenir Light</vt:lpstr>
      <vt:lpstr>Avenir Medium</vt:lpstr>
      <vt:lpstr>Avenir Medium Oblique</vt:lpstr>
      <vt:lpstr>Calibri</vt:lpstr>
      <vt:lpstr>Cambria</vt:lpstr>
      <vt:lpstr>ＭＳ 明朝</vt:lpstr>
      <vt:lpstr>Times New Roman</vt:lpstr>
      <vt:lpstr>Wingdings</vt:lpstr>
      <vt:lpstr>Arial</vt:lpstr>
      <vt:lpstr>LWSD 2013 Orange</vt:lpstr>
      <vt:lpstr>LWSD 2013 Orange 2</vt:lpstr>
      <vt:lpstr>LWSD 2013 Orange 3</vt:lpstr>
      <vt:lpstr>LWSD 2013 Orange 4</vt:lpstr>
      <vt:lpstr>Sección 2: estrategias</vt:lpstr>
      <vt:lpstr>Orden del día</vt:lpstr>
      <vt:lpstr>Actividad de rompehielos</vt:lpstr>
      <vt:lpstr>Sección 1 Repaso</vt:lpstr>
      <vt:lpstr>Sección 2: estrategias</vt:lpstr>
      <vt:lpstr>Determinantes de la salud</vt:lpstr>
      <vt:lpstr>Sistema de salud</vt:lpstr>
      <vt:lpstr>Segmento de video</vt:lpstr>
      <vt:lpstr>Hora de descanso</vt:lpstr>
      <vt:lpstr>Historia de Ciara</vt:lpstr>
      <vt:lpstr>Actividad</vt:lpstr>
      <vt:lpstr>Determinantes de la salud</vt:lpstr>
      <vt:lpstr>Podcast</vt:lpstr>
      <vt:lpstr>Determinantes de la salud</vt:lpstr>
      <vt:lpstr>Determinantes de la salud</vt:lpstr>
      <vt:lpstr>DETERMINANTES DE LA SALUD</vt:lpstr>
      <vt:lpstr>Beneficio de salud</vt:lpstr>
      <vt:lpstr>REGLAMENTO PROHIBIENDO EL TABACO EN los departamentos ‘PJAM’</vt:lpstr>
      <vt:lpstr>ESTRATEGIAS PARA PREVENIR EL USO DEL TABACO</vt:lpstr>
      <vt:lpstr>Conclusión</vt:lpstr>
      <vt:lpstr>PowerPoint Presentation</vt:lpstr>
    </vt:vector>
  </TitlesOfParts>
  <Company>AdEase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LWSD PowerPoint Template - Business Orange</dc:title>
  <dc:creator>Creative Contractor</dc:creator>
  <cp:lastModifiedBy>Jessie</cp:lastModifiedBy>
  <cp:revision>100</cp:revision>
  <dcterms:created xsi:type="dcterms:W3CDTF">2013-10-28T20:20:09Z</dcterms:created>
  <dcterms:modified xsi:type="dcterms:W3CDTF">2017-07-14T22:30:33Z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0x0101003F9C836218537D469586CDA6A9969B1B</vt:lpwstr>
  </property>
</Properties>
</file>