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4"/>
    <p:sldMasterId id="2147483674" r:id="rId5"/>
    <p:sldMasterId id="2147483680" r:id="rId6"/>
    <p:sldMasterId id="2147483668" r:id="rId7"/>
  </p:sldMasterIdLst>
  <p:notesMasterIdLst>
    <p:notesMasterId r:id="rId53"/>
  </p:notesMasterIdLst>
  <p:sldIdLst>
    <p:sldId id="260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4128">
          <p15:clr>
            <a:srgbClr val="A4A3A4"/>
          </p15:clr>
        </p15:guide>
        <p15:guide id="3" orient="horz" pos="142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8" autoAdjust="0"/>
    <p:restoredTop sz="92254" autoAdjust="0"/>
  </p:normalViewPr>
  <p:slideViewPr>
    <p:cSldViewPr snapToGrid="0" snapToObjects="1">
      <p:cViewPr varScale="1">
        <p:scale>
          <a:sx n="89" d="100"/>
          <a:sy n="89" d="100"/>
        </p:scale>
        <p:origin x="1920" y="176"/>
      </p:cViewPr>
      <p:guideLst>
        <p:guide orient="horz"/>
        <p:guide orient="horz" pos="4128"/>
        <p:guide orient="horz" pos="14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9A283E-6258-9D4B-83E5-69AE8DAD5BF6}" type="doc">
      <dgm:prSet loTypeId="urn:microsoft.com/office/officeart/2005/8/layout/chevron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2DA8CBD-291F-A64E-8EDA-5C894027EF84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C691EF99-4959-D249-AF74-3D422C560FD4}" type="parTrans" cxnId="{E54EA857-8F96-D647-909F-C80BED9A2FDE}">
      <dgm:prSet/>
      <dgm:spPr/>
      <dgm:t>
        <a:bodyPr/>
        <a:lstStyle/>
        <a:p>
          <a:endParaRPr lang="en-US"/>
        </a:p>
      </dgm:t>
    </dgm:pt>
    <dgm:pt modelId="{96495C8B-0666-5F40-9EA7-968CC7BC3E98}" type="sibTrans" cxnId="{E54EA857-8F96-D647-909F-C80BED9A2FDE}">
      <dgm:prSet/>
      <dgm:spPr/>
      <dgm:t>
        <a:bodyPr/>
        <a:lstStyle/>
        <a:p>
          <a:endParaRPr lang="en-US"/>
        </a:p>
      </dgm:t>
    </dgm:pt>
    <dgm:pt modelId="{790A81E7-2371-B645-AFAA-A023FEC352F4}">
      <dgm:prSet phldrT="[Text]"/>
      <dgm:spPr/>
      <dgm:t>
        <a:bodyPr/>
        <a:lstStyle/>
        <a:p>
          <a:r>
            <a:rPr lang="es-MX" noProof="0" dirty="0"/>
            <a:t>Buenas banquetas</a:t>
          </a:r>
        </a:p>
      </dgm:t>
    </dgm:pt>
    <dgm:pt modelId="{56ED5258-CEB2-D649-A326-6C8AD5FEF96C}" type="parTrans" cxnId="{6CA488B4-A922-A240-A055-00A7733E1CE2}">
      <dgm:prSet/>
      <dgm:spPr/>
      <dgm:t>
        <a:bodyPr/>
        <a:lstStyle/>
        <a:p>
          <a:endParaRPr lang="en-US"/>
        </a:p>
      </dgm:t>
    </dgm:pt>
    <dgm:pt modelId="{5E0BDBEE-BCE4-4547-86C3-D9D7E226B21D}" type="sibTrans" cxnId="{6CA488B4-A922-A240-A055-00A7733E1CE2}">
      <dgm:prSet/>
      <dgm:spPr/>
      <dgm:t>
        <a:bodyPr/>
        <a:lstStyle/>
        <a:p>
          <a:endParaRPr lang="en-US"/>
        </a:p>
      </dgm:t>
    </dgm:pt>
    <dgm:pt modelId="{7916B612-2618-E54E-8549-F93F7CA02E7B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709DE978-2993-324A-8908-85C397DA34C5}" type="parTrans" cxnId="{6E87D7D9-CD0C-9E49-8779-AE9EB9B5EED7}">
      <dgm:prSet/>
      <dgm:spPr/>
      <dgm:t>
        <a:bodyPr/>
        <a:lstStyle/>
        <a:p>
          <a:endParaRPr lang="en-US"/>
        </a:p>
      </dgm:t>
    </dgm:pt>
    <dgm:pt modelId="{7203142A-2DED-9343-8F32-BA8BC78180A6}" type="sibTrans" cxnId="{6E87D7D9-CD0C-9E49-8779-AE9EB9B5EED7}">
      <dgm:prSet/>
      <dgm:spPr/>
      <dgm:t>
        <a:bodyPr/>
        <a:lstStyle/>
        <a:p>
          <a:endParaRPr lang="en-US"/>
        </a:p>
      </dgm:t>
    </dgm:pt>
    <dgm:pt modelId="{A476485D-6E84-A24F-B3A5-BA4C45BDE9DD}">
      <dgm:prSet phldrT="[Text]"/>
      <dgm:spPr/>
      <dgm:t>
        <a:bodyPr/>
        <a:lstStyle/>
        <a:p>
          <a:r>
            <a:rPr lang="es-MX" noProof="0" dirty="0"/>
            <a:t>Cruzadas para peatones f</a:t>
          </a:r>
          <a:r>
            <a:rPr lang="es-MX" noProof="0" dirty="0">
              <a:latin typeface="Arial"/>
              <a:cs typeface="Arial"/>
            </a:rPr>
            <a:t>á</a:t>
          </a:r>
          <a:r>
            <a:rPr lang="es-MX" noProof="0" dirty="0"/>
            <a:t>ciles y seguras</a:t>
          </a:r>
        </a:p>
      </dgm:t>
    </dgm:pt>
    <dgm:pt modelId="{536201D0-3218-5B47-9651-39F5E77B195A}" type="parTrans" cxnId="{F508F089-E3BF-9E42-8BDC-7E5203E4CE3A}">
      <dgm:prSet/>
      <dgm:spPr/>
      <dgm:t>
        <a:bodyPr/>
        <a:lstStyle/>
        <a:p>
          <a:endParaRPr lang="en-US"/>
        </a:p>
      </dgm:t>
    </dgm:pt>
    <dgm:pt modelId="{E4DAF561-7E0C-AA4D-BCB4-DC41758604E0}" type="sibTrans" cxnId="{F508F089-E3BF-9E42-8BDC-7E5203E4CE3A}">
      <dgm:prSet/>
      <dgm:spPr/>
      <dgm:t>
        <a:bodyPr/>
        <a:lstStyle/>
        <a:p>
          <a:endParaRPr lang="en-US"/>
        </a:p>
      </dgm:t>
    </dgm:pt>
    <dgm:pt modelId="{93B23C1D-44AD-D945-939B-68E1376E8D28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C6B1F547-0F0B-414F-8DB1-2D7FDFA0E129}" type="parTrans" cxnId="{196F4C9D-CED3-A241-A295-D0B18A57DC83}">
      <dgm:prSet/>
      <dgm:spPr/>
      <dgm:t>
        <a:bodyPr/>
        <a:lstStyle/>
        <a:p>
          <a:endParaRPr lang="en-US"/>
        </a:p>
      </dgm:t>
    </dgm:pt>
    <dgm:pt modelId="{7CDEF38B-EF62-6A46-8AE1-E4AD32C45F1C}" type="sibTrans" cxnId="{196F4C9D-CED3-A241-A295-D0B18A57DC83}">
      <dgm:prSet/>
      <dgm:spPr/>
      <dgm:t>
        <a:bodyPr/>
        <a:lstStyle/>
        <a:p>
          <a:endParaRPr lang="en-US"/>
        </a:p>
      </dgm:t>
    </dgm:pt>
    <dgm:pt modelId="{D9B3C873-1B6F-AC48-868C-07BEC549387B}">
      <dgm:prSet phldrT="[Text]"/>
      <dgm:spPr/>
      <dgm:t>
        <a:bodyPr/>
        <a:lstStyle/>
        <a:p>
          <a:r>
            <a:rPr lang="es-MX" noProof="0" dirty="0"/>
            <a:t>Buenos lugares a donde caminar</a:t>
          </a:r>
        </a:p>
      </dgm:t>
    </dgm:pt>
    <dgm:pt modelId="{ADED8283-D33D-3643-B077-0E43D182554B}" type="parTrans" cxnId="{42056991-6248-1C45-9DC0-633D2527D9A3}">
      <dgm:prSet/>
      <dgm:spPr/>
      <dgm:t>
        <a:bodyPr/>
        <a:lstStyle/>
        <a:p>
          <a:endParaRPr lang="en-US"/>
        </a:p>
      </dgm:t>
    </dgm:pt>
    <dgm:pt modelId="{880FF41A-4DC1-B94F-B311-0118C8A43B27}" type="sibTrans" cxnId="{42056991-6248-1C45-9DC0-633D2527D9A3}">
      <dgm:prSet/>
      <dgm:spPr/>
      <dgm:t>
        <a:bodyPr/>
        <a:lstStyle/>
        <a:p>
          <a:endParaRPr lang="en-US"/>
        </a:p>
      </dgm:t>
    </dgm:pt>
    <dgm:pt modelId="{61F7B544-A395-DB4F-941B-424CB6A13EF2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AB0380DD-5866-F741-9557-7C91919C3E86}" type="parTrans" cxnId="{51220A8E-46F9-804A-8F96-2F674B8BF833}">
      <dgm:prSet/>
      <dgm:spPr/>
      <dgm:t>
        <a:bodyPr/>
        <a:lstStyle/>
        <a:p>
          <a:endParaRPr lang="en-US"/>
        </a:p>
      </dgm:t>
    </dgm:pt>
    <dgm:pt modelId="{EBBA8250-6BD2-F040-AD2D-39E9EFB54D4C}" type="sibTrans" cxnId="{51220A8E-46F9-804A-8F96-2F674B8BF833}">
      <dgm:prSet/>
      <dgm:spPr/>
      <dgm:t>
        <a:bodyPr/>
        <a:lstStyle/>
        <a:p>
          <a:endParaRPr lang="en-US"/>
        </a:p>
      </dgm:t>
    </dgm:pt>
    <dgm:pt modelId="{9CD4B1EA-2B2B-774B-A386-23C293D508B5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D1803C58-111E-094C-89C8-9F7F0959FBAE}" type="parTrans" cxnId="{DA7C0AAF-1323-E645-AAE2-6BA983C8E1B1}">
      <dgm:prSet/>
      <dgm:spPr/>
      <dgm:t>
        <a:bodyPr/>
        <a:lstStyle/>
        <a:p>
          <a:endParaRPr lang="en-US"/>
        </a:p>
      </dgm:t>
    </dgm:pt>
    <dgm:pt modelId="{2057003F-2A6C-9B4F-B50C-8704FDFCFC62}" type="sibTrans" cxnId="{DA7C0AAF-1323-E645-AAE2-6BA983C8E1B1}">
      <dgm:prSet/>
      <dgm:spPr/>
      <dgm:t>
        <a:bodyPr/>
        <a:lstStyle/>
        <a:p>
          <a:endParaRPr lang="en-US"/>
        </a:p>
      </dgm:t>
    </dgm:pt>
    <dgm:pt modelId="{D29AC612-0FD8-444C-AEDD-9FFB2B13A1A9}">
      <dgm:prSet phldrT="[Text]"/>
      <dgm:spPr/>
      <dgm:t>
        <a:bodyPr/>
        <a:lstStyle/>
        <a:p>
          <a:r>
            <a:rPr lang="es-MX" noProof="0" dirty="0"/>
            <a:t>Seguridad, comodidad, y belleza</a:t>
          </a:r>
        </a:p>
      </dgm:t>
    </dgm:pt>
    <dgm:pt modelId="{760D31AC-E490-CC4D-8D44-D5D3576ADFD3}" type="parTrans" cxnId="{3C9BF82B-A124-D041-8CF6-A22540BDD712}">
      <dgm:prSet/>
      <dgm:spPr/>
      <dgm:t>
        <a:bodyPr/>
        <a:lstStyle/>
        <a:p>
          <a:endParaRPr lang="en-US"/>
        </a:p>
      </dgm:t>
    </dgm:pt>
    <dgm:pt modelId="{27DE105A-DF1B-7C4D-B2D1-6D86E55E1BC1}" type="sibTrans" cxnId="{3C9BF82B-A124-D041-8CF6-A22540BDD712}">
      <dgm:prSet/>
      <dgm:spPr/>
      <dgm:t>
        <a:bodyPr/>
        <a:lstStyle/>
        <a:p>
          <a:endParaRPr lang="en-US"/>
        </a:p>
      </dgm:t>
    </dgm:pt>
    <dgm:pt modelId="{9486FB05-27EB-D046-91E7-9F295E7B0A6C}">
      <dgm:prSet phldrT="[Text]"/>
      <dgm:spPr/>
      <dgm:t>
        <a:bodyPr/>
        <a:lstStyle/>
        <a:p>
          <a:r>
            <a:rPr lang="es-MX" noProof="0" dirty="0"/>
            <a:t>Trafico mas calmado</a:t>
          </a:r>
        </a:p>
      </dgm:t>
    </dgm:pt>
    <dgm:pt modelId="{5B121EFD-C0F6-2C4F-A999-47DFA990E62A}" type="sibTrans" cxnId="{5D06F83A-6C80-4E4F-9B0B-C30D62AD3E85}">
      <dgm:prSet/>
      <dgm:spPr/>
      <dgm:t>
        <a:bodyPr/>
        <a:lstStyle/>
        <a:p>
          <a:endParaRPr lang="en-US"/>
        </a:p>
      </dgm:t>
    </dgm:pt>
    <dgm:pt modelId="{89D50CD6-87BE-044C-A93A-CC85BB405479}" type="parTrans" cxnId="{5D06F83A-6C80-4E4F-9B0B-C30D62AD3E85}">
      <dgm:prSet/>
      <dgm:spPr/>
      <dgm:t>
        <a:bodyPr/>
        <a:lstStyle/>
        <a:p>
          <a:endParaRPr lang="en-US"/>
        </a:p>
      </dgm:t>
    </dgm:pt>
    <dgm:pt modelId="{F3714C22-CD18-CC4C-B666-F78D8545DA04}" type="pres">
      <dgm:prSet presAssocID="{1D9A283E-6258-9D4B-83E5-69AE8DAD5BF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D9EDE4-426D-F947-8CB3-E42867FF46C0}" type="pres">
      <dgm:prSet presAssocID="{32DA8CBD-291F-A64E-8EDA-5C894027EF84}" presName="composite" presStyleCnt="0"/>
      <dgm:spPr/>
    </dgm:pt>
    <dgm:pt modelId="{48935690-61BD-504E-91D7-4903D1C8A71F}" type="pres">
      <dgm:prSet presAssocID="{32DA8CBD-291F-A64E-8EDA-5C894027EF84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F7274-F3C4-7841-97BD-C2DF8857E943}" type="pres">
      <dgm:prSet presAssocID="{32DA8CBD-291F-A64E-8EDA-5C894027EF84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047CC-49D5-564C-AA12-EB30F48C3C87}" type="pres">
      <dgm:prSet presAssocID="{96495C8B-0666-5F40-9EA7-968CC7BC3E98}" presName="sp" presStyleCnt="0"/>
      <dgm:spPr/>
    </dgm:pt>
    <dgm:pt modelId="{C6646C6C-8292-874B-AD8F-481D4C38D524}" type="pres">
      <dgm:prSet presAssocID="{7916B612-2618-E54E-8549-F93F7CA02E7B}" presName="composite" presStyleCnt="0"/>
      <dgm:spPr/>
    </dgm:pt>
    <dgm:pt modelId="{BE8062A9-8416-7542-9088-4544BCD06696}" type="pres">
      <dgm:prSet presAssocID="{7916B612-2618-E54E-8549-F93F7CA02E7B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9B43C-52BC-2B48-BB68-66C3A0B7313F}" type="pres">
      <dgm:prSet presAssocID="{7916B612-2618-E54E-8549-F93F7CA02E7B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AF467-78B2-BB4E-BFBF-D221CCD18008}" type="pres">
      <dgm:prSet presAssocID="{7203142A-2DED-9343-8F32-BA8BC78180A6}" presName="sp" presStyleCnt="0"/>
      <dgm:spPr/>
    </dgm:pt>
    <dgm:pt modelId="{0212E081-4679-9C46-8AFE-2407985165B3}" type="pres">
      <dgm:prSet presAssocID="{93B23C1D-44AD-D945-939B-68E1376E8D28}" presName="composite" presStyleCnt="0"/>
      <dgm:spPr/>
    </dgm:pt>
    <dgm:pt modelId="{1B60342D-F100-D547-B168-B2699A605689}" type="pres">
      <dgm:prSet presAssocID="{93B23C1D-44AD-D945-939B-68E1376E8D28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E050A-7C10-D546-9952-5580751721EE}" type="pres">
      <dgm:prSet presAssocID="{93B23C1D-44AD-D945-939B-68E1376E8D28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DFB7E9-52AF-FD42-AE87-2989A6C4DEF5}" type="pres">
      <dgm:prSet presAssocID="{7CDEF38B-EF62-6A46-8AE1-E4AD32C45F1C}" presName="sp" presStyleCnt="0"/>
      <dgm:spPr/>
    </dgm:pt>
    <dgm:pt modelId="{E4793E97-65B5-FD4E-A280-503C192DA1B0}" type="pres">
      <dgm:prSet presAssocID="{61F7B544-A395-DB4F-941B-424CB6A13EF2}" presName="composite" presStyleCnt="0"/>
      <dgm:spPr/>
    </dgm:pt>
    <dgm:pt modelId="{D4DDF37E-B693-834D-A3BE-0C4CE9374831}" type="pres">
      <dgm:prSet presAssocID="{61F7B544-A395-DB4F-941B-424CB6A13EF2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CC65CE-A8DD-5948-A83F-D09AC938EC91}" type="pres">
      <dgm:prSet presAssocID="{61F7B544-A395-DB4F-941B-424CB6A13EF2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49F8F-79F9-5843-BD86-45FA851B7F7B}" type="pres">
      <dgm:prSet presAssocID="{EBBA8250-6BD2-F040-AD2D-39E9EFB54D4C}" presName="sp" presStyleCnt="0"/>
      <dgm:spPr/>
    </dgm:pt>
    <dgm:pt modelId="{71969B5D-6665-DB44-A5E9-6C26806E718D}" type="pres">
      <dgm:prSet presAssocID="{9CD4B1EA-2B2B-774B-A386-23C293D508B5}" presName="composite" presStyleCnt="0"/>
      <dgm:spPr/>
    </dgm:pt>
    <dgm:pt modelId="{C3E3F18F-97C2-1D44-8CB7-909AA570C8A0}" type="pres">
      <dgm:prSet presAssocID="{9CD4B1EA-2B2B-774B-A386-23C293D508B5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230B46-D8AB-3B4D-AF95-4034CB5E9873}" type="pres">
      <dgm:prSet presAssocID="{9CD4B1EA-2B2B-774B-A386-23C293D508B5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66EAA5-285E-644A-AF02-BD106C3A4B4E}" type="presOf" srcId="{D29AC612-0FD8-444C-AEDD-9FFB2B13A1A9}" destId="{40CC65CE-A8DD-5948-A83F-D09AC938EC91}" srcOrd="0" destOrd="0" presId="urn:microsoft.com/office/officeart/2005/8/layout/chevron2"/>
    <dgm:cxn modelId="{196F4C9D-CED3-A241-A295-D0B18A57DC83}" srcId="{1D9A283E-6258-9D4B-83E5-69AE8DAD5BF6}" destId="{93B23C1D-44AD-D945-939B-68E1376E8D28}" srcOrd="2" destOrd="0" parTransId="{C6B1F547-0F0B-414F-8DB1-2D7FDFA0E129}" sibTransId="{7CDEF38B-EF62-6A46-8AE1-E4AD32C45F1C}"/>
    <dgm:cxn modelId="{027F4174-AE63-8249-B9D1-80DA6E1BFFCE}" type="presOf" srcId="{A476485D-6E84-A24F-B3A5-BA4C45BDE9DD}" destId="{F009B43C-52BC-2B48-BB68-66C3A0B7313F}" srcOrd="0" destOrd="0" presId="urn:microsoft.com/office/officeart/2005/8/layout/chevron2"/>
    <dgm:cxn modelId="{40DFA225-51C0-874E-97F0-7FAF7D185370}" type="presOf" srcId="{93B23C1D-44AD-D945-939B-68E1376E8D28}" destId="{1B60342D-F100-D547-B168-B2699A605689}" srcOrd="0" destOrd="0" presId="urn:microsoft.com/office/officeart/2005/8/layout/chevron2"/>
    <dgm:cxn modelId="{0989FCA4-FE38-A94B-ADD6-685B45FC42BC}" type="presOf" srcId="{9486FB05-27EB-D046-91E7-9F295E7B0A6C}" destId="{A67E050A-7C10-D546-9952-5580751721EE}" srcOrd="0" destOrd="0" presId="urn:microsoft.com/office/officeart/2005/8/layout/chevron2"/>
    <dgm:cxn modelId="{B65A0950-725A-2A41-BB5F-BCD21733146D}" type="presOf" srcId="{D9B3C873-1B6F-AC48-868C-07BEC549387B}" destId="{09230B46-D8AB-3B4D-AF95-4034CB5E9873}" srcOrd="0" destOrd="0" presId="urn:microsoft.com/office/officeart/2005/8/layout/chevron2"/>
    <dgm:cxn modelId="{51220A8E-46F9-804A-8F96-2F674B8BF833}" srcId="{1D9A283E-6258-9D4B-83E5-69AE8DAD5BF6}" destId="{61F7B544-A395-DB4F-941B-424CB6A13EF2}" srcOrd="3" destOrd="0" parTransId="{AB0380DD-5866-F741-9557-7C91919C3E86}" sibTransId="{EBBA8250-6BD2-F040-AD2D-39E9EFB54D4C}"/>
    <dgm:cxn modelId="{42056991-6248-1C45-9DC0-633D2527D9A3}" srcId="{9CD4B1EA-2B2B-774B-A386-23C293D508B5}" destId="{D9B3C873-1B6F-AC48-868C-07BEC549387B}" srcOrd="0" destOrd="0" parTransId="{ADED8283-D33D-3643-B077-0E43D182554B}" sibTransId="{880FF41A-4DC1-B94F-B311-0118C8A43B27}"/>
    <dgm:cxn modelId="{988CFE1C-F74F-FC4F-899D-E41A58FF2736}" type="presOf" srcId="{790A81E7-2371-B645-AFAA-A023FEC352F4}" destId="{DD1F7274-F3C4-7841-97BD-C2DF8857E943}" srcOrd="0" destOrd="0" presId="urn:microsoft.com/office/officeart/2005/8/layout/chevron2"/>
    <dgm:cxn modelId="{6CA488B4-A922-A240-A055-00A7733E1CE2}" srcId="{32DA8CBD-291F-A64E-8EDA-5C894027EF84}" destId="{790A81E7-2371-B645-AFAA-A023FEC352F4}" srcOrd="0" destOrd="0" parTransId="{56ED5258-CEB2-D649-A326-6C8AD5FEF96C}" sibTransId="{5E0BDBEE-BCE4-4547-86C3-D9D7E226B21D}"/>
    <dgm:cxn modelId="{21CCD4EB-9FFF-C34E-B840-D2242B5A3EC6}" type="presOf" srcId="{61F7B544-A395-DB4F-941B-424CB6A13EF2}" destId="{D4DDF37E-B693-834D-A3BE-0C4CE9374831}" srcOrd="0" destOrd="0" presId="urn:microsoft.com/office/officeart/2005/8/layout/chevron2"/>
    <dgm:cxn modelId="{5D06F83A-6C80-4E4F-9B0B-C30D62AD3E85}" srcId="{93B23C1D-44AD-D945-939B-68E1376E8D28}" destId="{9486FB05-27EB-D046-91E7-9F295E7B0A6C}" srcOrd="0" destOrd="0" parTransId="{89D50CD6-87BE-044C-A93A-CC85BB405479}" sibTransId="{5B121EFD-C0F6-2C4F-A999-47DFA990E62A}"/>
    <dgm:cxn modelId="{43B2DEBE-45AA-1444-92FE-5132F7E50C0C}" type="presOf" srcId="{7916B612-2618-E54E-8549-F93F7CA02E7B}" destId="{BE8062A9-8416-7542-9088-4544BCD06696}" srcOrd="0" destOrd="0" presId="urn:microsoft.com/office/officeart/2005/8/layout/chevron2"/>
    <dgm:cxn modelId="{E54EA857-8F96-D647-909F-C80BED9A2FDE}" srcId="{1D9A283E-6258-9D4B-83E5-69AE8DAD5BF6}" destId="{32DA8CBD-291F-A64E-8EDA-5C894027EF84}" srcOrd="0" destOrd="0" parTransId="{C691EF99-4959-D249-AF74-3D422C560FD4}" sibTransId="{96495C8B-0666-5F40-9EA7-968CC7BC3E98}"/>
    <dgm:cxn modelId="{7AED3347-E083-0D44-8C96-FDA1F6E35AB8}" type="presOf" srcId="{9CD4B1EA-2B2B-774B-A386-23C293D508B5}" destId="{C3E3F18F-97C2-1D44-8CB7-909AA570C8A0}" srcOrd="0" destOrd="0" presId="urn:microsoft.com/office/officeart/2005/8/layout/chevron2"/>
    <dgm:cxn modelId="{F508F089-E3BF-9E42-8BDC-7E5203E4CE3A}" srcId="{7916B612-2618-E54E-8549-F93F7CA02E7B}" destId="{A476485D-6E84-A24F-B3A5-BA4C45BDE9DD}" srcOrd="0" destOrd="0" parTransId="{536201D0-3218-5B47-9651-39F5E77B195A}" sibTransId="{E4DAF561-7E0C-AA4D-BCB4-DC41758604E0}"/>
    <dgm:cxn modelId="{DA7C0AAF-1323-E645-AAE2-6BA983C8E1B1}" srcId="{1D9A283E-6258-9D4B-83E5-69AE8DAD5BF6}" destId="{9CD4B1EA-2B2B-774B-A386-23C293D508B5}" srcOrd="4" destOrd="0" parTransId="{D1803C58-111E-094C-89C8-9F7F0959FBAE}" sibTransId="{2057003F-2A6C-9B4F-B50C-8704FDFCFC62}"/>
    <dgm:cxn modelId="{6664BAA6-5C11-3C45-9F15-0B23174BED2D}" type="presOf" srcId="{32DA8CBD-291F-A64E-8EDA-5C894027EF84}" destId="{48935690-61BD-504E-91D7-4903D1C8A71F}" srcOrd="0" destOrd="0" presId="urn:microsoft.com/office/officeart/2005/8/layout/chevron2"/>
    <dgm:cxn modelId="{3C9BF82B-A124-D041-8CF6-A22540BDD712}" srcId="{61F7B544-A395-DB4F-941B-424CB6A13EF2}" destId="{D29AC612-0FD8-444C-AEDD-9FFB2B13A1A9}" srcOrd="0" destOrd="0" parTransId="{760D31AC-E490-CC4D-8D44-D5D3576ADFD3}" sibTransId="{27DE105A-DF1B-7C4D-B2D1-6D86E55E1BC1}"/>
    <dgm:cxn modelId="{6E87D7D9-CD0C-9E49-8779-AE9EB9B5EED7}" srcId="{1D9A283E-6258-9D4B-83E5-69AE8DAD5BF6}" destId="{7916B612-2618-E54E-8549-F93F7CA02E7B}" srcOrd="1" destOrd="0" parTransId="{709DE978-2993-324A-8908-85C397DA34C5}" sibTransId="{7203142A-2DED-9343-8F32-BA8BC78180A6}"/>
    <dgm:cxn modelId="{4E11AB9A-C699-6047-B44C-923D126263B4}" type="presOf" srcId="{1D9A283E-6258-9D4B-83E5-69AE8DAD5BF6}" destId="{F3714C22-CD18-CC4C-B666-F78D8545DA04}" srcOrd="0" destOrd="0" presId="urn:microsoft.com/office/officeart/2005/8/layout/chevron2"/>
    <dgm:cxn modelId="{74D520AD-6CA9-1144-8A16-94A89349C9CA}" type="presParOf" srcId="{F3714C22-CD18-CC4C-B666-F78D8545DA04}" destId="{18D9EDE4-426D-F947-8CB3-E42867FF46C0}" srcOrd="0" destOrd="0" presId="urn:microsoft.com/office/officeart/2005/8/layout/chevron2"/>
    <dgm:cxn modelId="{9B214AA8-67D7-024D-A411-4187251DC548}" type="presParOf" srcId="{18D9EDE4-426D-F947-8CB3-E42867FF46C0}" destId="{48935690-61BD-504E-91D7-4903D1C8A71F}" srcOrd="0" destOrd="0" presId="urn:microsoft.com/office/officeart/2005/8/layout/chevron2"/>
    <dgm:cxn modelId="{ECA546AB-B8AE-8B45-849A-C75B7EE366C7}" type="presParOf" srcId="{18D9EDE4-426D-F947-8CB3-E42867FF46C0}" destId="{DD1F7274-F3C4-7841-97BD-C2DF8857E943}" srcOrd="1" destOrd="0" presId="urn:microsoft.com/office/officeart/2005/8/layout/chevron2"/>
    <dgm:cxn modelId="{2EB2AB9D-4B86-F44D-A1CB-B9623A227D5E}" type="presParOf" srcId="{F3714C22-CD18-CC4C-B666-F78D8545DA04}" destId="{82D047CC-49D5-564C-AA12-EB30F48C3C87}" srcOrd="1" destOrd="0" presId="urn:microsoft.com/office/officeart/2005/8/layout/chevron2"/>
    <dgm:cxn modelId="{9E4FE487-A4D4-9246-A95D-FB735F99D548}" type="presParOf" srcId="{F3714C22-CD18-CC4C-B666-F78D8545DA04}" destId="{C6646C6C-8292-874B-AD8F-481D4C38D524}" srcOrd="2" destOrd="0" presId="urn:microsoft.com/office/officeart/2005/8/layout/chevron2"/>
    <dgm:cxn modelId="{4AD19646-DC25-8946-AA9A-5E4FBC8B5D91}" type="presParOf" srcId="{C6646C6C-8292-874B-AD8F-481D4C38D524}" destId="{BE8062A9-8416-7542-9088-4544BCD06696}" srcOrd="0" destOrd="0" presId="urn:microsoft.com/office/officeart/2005/8/layout/chevron2"/>
    <dgm:cxn modelId="{25BD6BCB-3D33-CD4E-8989-46B42549D620}" type="presParOf" srcId="{C6646C6C-8292-874B-AD8F-481D4C38D524}" destId="{F009B43C-52BC-2B48-BB68-66C3A0B7313F}" srcOrd="1" destOrd="0" presId="urn:microsoft.com/office/officeart/2005/8/layout/chevron2"/>
    <dgm:cxn modelId="{2506553E-6B91-E244-A438-FA564707732E}" type="presParOf" srcId="{F3714C22-CD18-CC4C-B666-F78D8545DA04}" destId="{FC3AF467-78B2-BB4E-BFBF-D221CCD18008}" srcOrd="3" destOrd="0" presId="urn:microsoft.com/office/officeart/2005/8/layout/chevron2"/>
    <dgm:cxn modelId="{78198953-57C5-A24B-83F8-C91BE1F499FB}" type="presParOf" srcId="{F3714C22-CD18-CC4C-B666-F78D8545DA04}" destId="{0212E081-4679-9C46-8AFE-2407985165B3}" srcOrd="4" destOrd="0" presId="urn:microsoft.com/office/officeart/2005/8/layout/chevron2"/>
    <dgm:cxn modelId="{83B9FB79-72CF-8B49-AF8A-7E66D67F2189}" type="presParOf" srcId="{0212E081-4679-9C46-8AFE-2407985165B3}" destId="{1B60342D-F100-D547-B168-B2699A605689}" srcOrd="0" destOrd="0" presId="urn:microsoft.com/office/officeart/2005/8/layout/chevron2"/>
    <dgm:cxn modelId="{171F9D48-D1C4-9B40-B2B5-2829451BAF09}" type="presParOf" srcId="{0212E081-4679-9C46-8AFE-2407985165B3}" destId="{A67E050A-7C10-D546-9952-5580751721EE}" srcOrd="1" destOrd="0" presId="urn:microsoft.com/office/officeart/2005/8/layout/chevron2"/>
    <dgm:cxn modelId="{7AE1DCDB-F19C-474B-A397-4842BFC67A59}" type="presParOf" srcId="{F3714C22-CD18-CC4C-B666-F78D8545DA04}" destId="{A6DFB7E9-52AF-FD42-AE87-2989A6C4DEF5}" srcOrd="5" destOrd="0" presId="urn:microsoft.com/office/officeart/2005/8/layout/chevron2"/>
    <dgm:cxn modelId="{B861C6F5-F441-254F-8CCF-CA6133F6AADF}" type="presParOf" srcId="{F3714C22-CD18-CC4C-B666-F78D8545DA04}" destId="{E4793E97-65B5-FD4E-A280-503C192DA1B0}" srcOrd="6" destOrd="0" presId="urn:microsoft.com/office/officeart/2005/8/layout/chevron2"/>
    <dgm:cxn modelId="{65FF98C2-F773-FA4F-9952-C981A319070B}" type="presParOf" srcId="{E4793E97-65B5-FD4E-A280-503C192DA1B0}" destId="{D4DDF37E-B693-834D-A3BE-0C4CE9374831}" srcOrd="0" destOrd="0" presId="urn:microsoft.com/office/officeart/2005/8/layout/chevron2"/>
    <dgm:cxn modelId="{EBF4F74D-5392-F14F-9FAC-6001DA72E3F2}" type="presParOf" srcId="{E4793E97-65B5-FD4E-A280-503C192DA1B0}" destId="{40CC65CE-A8DD-5948-A83F-D09AC938EC91}" srcOrd="1" destOrd="0" presId="urn:microsoft.com/office/officeart/2005/8/layout/chevron2"/>
    <dgm:cxn modelId="{BC07C827-EFCD-F245-8254-858AECC7502A}" type="presParOf" srcId="{F3714C22-CD18-CC4C-B666-F78D8545DA04}" destId="{01649F8F-79F9-5843-BD86-45FA851B7F7B}" srcOrd="7" destOrd="0" presId="urn:microsoft.com/office/officeart/2005/8/layout/chevron2"/>
    <dgm:cxn modelId="{4E77DA7D-4DAB-5D4F-ACFB-5AC100E95A9F}" type="presParOf" srcId="{F3714C22-CD18-CC4C-B666-F78D8545DA04}" destId="{71969B5D-6665-DB44-A5E9-6C26806E718D}" srcOrd="8" destOrd="0" presId="urn:microsoft.com/office/officeart/2005/8/layout/chevron2"/>
    <dgm:cxn modelId="{4A2C06F0-F931-BD47-99B1-6B67DED73D24}" type="presParOf" srcId="{71969B5D-6665-DB44-A5E9-6C26806E718D}" destId="{C3E3F18F-97C2-1D44-8CB7-909AA570C8A0}" srcOrd="0" destOrd="0" presId="urn:microsoft.com/office/officeart/2005/8/layout/chevron2"/>
    <dgm:cxn modelId="{EE0CD0A9-7050-184D-ADAB-BFC0432BB41A}" type="presParOf" srcId="{71969B5D-6665-DB44-A5E9-6C26806E718D}" destId="{09230B46-D8AB-3B4D-AF95-4034CB5E987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935690-61BD-504E-91D7-4903D1C8A71F}">
      <dsp:nvSpPr>
        <dsp:cNvPr id="0" name=""/>
        <dsp:cNvSpPr/>
      </dsp:nvSpPr>
      <dsp:spPr>
        <a:xfrm rot="5400000">
          <a:off x="-172707" y="173803"/>
          <a:ext cx="1151384" cy="80596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1</a:t>
          </a:r>
        </a:p>
      </dsp:txBody>
      <dsp:txXfrm rot="-5400000">
        <a:off x="1" y="404081"/>
        <a:ext cx="805969" cy="345415"/>
      </dsp:txXfrm>
    </dsp:sp>
    <dsp:sp modelId="{DD1F7274-F3C4-7841-97BD-C2DF8857E943}">
      <dsp:nvSpPr>
        <dsp:cNvPr id="0" name=""/>
        <dsp:cNvSpPr/>
      </dsp:nvSpPr>
      <dsp:spPr>
        <a:xfrm rot="5400000">
          <a:off x="3949702" y="-3142637"/>
          <a:ext cx="748400" cy="7035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noProof="0" dirty="0"/>
            <a:t>Buenas banquetas</a:t>
          </a:r>
        </a:p>
      </dsp:txBody>
      <dsp:txXfrm rot="-5400000">
        <a:off x="805969" y="37630"/>
        <a:ext cx="6999332" cy="675332"/>
      </dsp:txXfrm>
    </dsp:sp>
    <dsp:sp modelId="{BE8062A9-8416-7542-9088-4544BCD06696}">
      <dsp:nvSpPr>
        <dsp:cNvPr id="0" name=""/>
        <dsp:cNvSpPr/>
      </dsp:nvSpPr>
      <dsp:spPr>
        <a:xfrm rot="5400000">
          <a:off x="-172707" y="1208661"/>
          <a:ext cx="1151384" cy="80596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2</a:t>
          </a:r>
        </a:p>
      </dsp:txBody>
      <dsp:txXfrm rot="-5400000">
        <a:off x="1" y="1438939"/>
        <a:ext cx="805969" cy="345415"/>
      </dsp:txXfrm>
    </dsp:sp>
    <dsp:sp modelId="{F009B43C-52BC-2B48-BB68-66C3A0B7313F}">
      <dsp:nvSpPr>
        <dsp:cNvPr id="0" name=""/>
        <dsp:cNvSpPr/>
      </dsp:nvSpPr>
      <dsp:spPr>
        <a:xfrm rot="5400000">
          <a:off x="3949702" y="-2107778"/>
          <a:ext cx="748400" cy="7035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noProof="0" dirty="0"/>
            <a:t>Cruzadas para peatones f</a:t>
          </a:r>
          <a:r>
            <a:rPr lang="es-MX" sz="2700" kern="1200" noProof="0" dirty="0">
              <a:latin typeface="Arial"/>
              <a:cs typeface="Arial"/>
            </a:rPr>
            <a:t>á</a:t>
          </a:r>
          <a:r>
            <a:rPr lang="es-MX" sz="2700" kern="1200" noProof="0" dirty="0"/>
            <a:t>ciles y seguras</a:t>
          </a:r>
        </a:p>
      </dsp:txBody>
      <dsp:txXfrm rot="-5400000">
        <a:off x="805969" y="1072489"/>
        <a:ext cx="6999332" cy="675332"/>
      </dsp:txXfrm>
    </dsp:sp>
    <dsp:sp modelId="{1B60342D-F100-D547-B168-B2699A605689}">
      <dsp:nvSpPr>
        <dsp:cNvPr id="0" name=""/>
        <dsp:cNvSpPr/>
      </dsp:nvSpPr>
      <dsp:spPr>
        <a:xfrm rot="5400000">
          <a:off x="-172707" y="2243520"/>
          <a:ext cx="1151384" cy="80596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3</a:t>
          </a:r>
        </a:p>
      </dsp:txBody>
      <dsp:txXfrm rot="-5400000">
        <a:off x="1" y="2473798"/>
        <a:ext cx="805969" cy="345415"/>
      </dsp:txXfrm>
    </dsp:sp>
    <dsp:sp modelId="{A67E050A-7C10-D546-9952-5580751721EE}">
      <dsp:nvSpPr>
        <dsp:cNvPr id="0" name=""/>
        <dsp:cNvSpPr/>
      </dsp:nvSpPr>
      <dsp:spPr>
        <a:xfrm rot="5400000">
          <a:off x="3949702" y="-1072920"/>
          <a:ext cx="748400" cy="7035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noProof="0" dirty="0"/>
            <a:t>Trafico mas calmado</a:t>
          </a:r>
        </a:p>
      </dsp:txBody>
      <dsp:txXfrm rot="-5400000">
        <a:off x="805969" y="2107347"/>
        <a:ext cx="6999332" cy="675332"/>
      </dsp:txXfrm>
    </dsp:sp>
    <dsp:sp modelId="{D4DDF37E-B693-834D-A3BE-0C4CE9374831}">
      <dsp:nvSpPr>
        <dsp:cNvPr id="0" name=""/>
        <dsp:cNvSpPr/>
      </dsp:nvSpPr>
      <dsp:spPr>
        <a:xfrm rot="5400000">
          <a:off x="-172707" y="3278379"/>
          <a:ext cx="1151384" cy="80596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4</a:t>
          </a:r>
        </a:p>
      </dsp:txBody>
      <dsp:txXfrm rot="-5400000">
        <a:off x="1" y="3508657"/>
        <a:ext cx="805969" cy="345415"/>
      </dsp:txXfrm>
    </dsp:sp>
    <dsp:sp modelId="{40CC65CE-A8DD-5948-A83F-D09AC938EC91}">
      <dsp:nvSpPr>
        <dsp:cNvPr id="0" name=""/>
        <dsp:cNvSpPr/>
      </dsp:nvSpPr>
      <dsp:spPr>
        <a:xfrm rot="5400000">
          <a:off x="3949702" y="-38061"/>
          <a:ext cx="748400" cy="7035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noProof="0" dirty="0"/>
            <a:t>Seguridad, comodidad, y belleza</a:t>
          </a:r>
        </a:p>
      </dsp:txBody>
      <dsp:txXfrm rot="-5400000">
        <a:off x="805969" y="3142206"/>
        <a:ext cx="6999332" cy="675332"/>
      </dsp:txXfrm>
    </dsp:sp>
    <dsp:sp modelId="{C3E3F18F-97C2-1D44-8CB7-909AA570C8A0}">
      <dsp:nvSpPr>
        <dsp:cNvPr id="0" name=""/>
        <dsp:cNvSpPr/>
      </dsp:nvSpPr>
      <dsp:spPr>
        <a:xfrm rot="5400000">
          <a:off x="-172707" y="4313238"/>
          <a:ext cx="1151384" cy="805969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5</a:t>
          </a:r>
        </a:p>
      </dsp:txBody>
      <dsp:txXfrm rot="-5400000">
        <a:off x="1" y="4543516"/>
        <a:ext cx="805969" cy="345415"/>
      </dsp:txXfrm>
    </dsp:sp>
    <dsp:sp modelId="{09230B46-D8AB-3B4D-AF95-4034CB5E9873}">
      <dsp:nvSpPr>
        <dsp:cNvPr id="0" name=""/>
        <dsp:cNvSpPr/>
      </dsp:nvSpPr>
      <dsp:spPr>
        <a:xfrm rot="5400000">
          <a:off x="3949702" y="996797"/>
          <a:ext cx="748400" cy="7035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noProof="0" dirty="0"/>
            <a:t>Buenos lugares a donde caminar</a:t>
          </a:r>
        </a:p>
      </dsp:txBody>
      <dsp:txXfrm rot="-5400000">
        <a:off x="805969" y="4177064"/>
        <a:ext cx="6999332" cy="675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FC715-202B-AC41-8CAD-EA3D67F3A591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60785-9338-114B-891F-4D52A71C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7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Relationship Id="rId3" Type="http://schemas.openxmlformats.org/officeDocument/2006/relationships/hyperlink" Target="https://www.youtube.com/watch?v=EZejDwjNxRg" TargetMode="Externa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s://www.youtube.com/watch?v=dT93bnZk7U8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s://vimeo.com/118453984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Bienvenidos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60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SANDAG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parte de SANDAG.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SANDAG, o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empleado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(Circulate) San Diego.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664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Normal Heights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Clairemont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¿Les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sorprendió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Normal Heights?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29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Use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Deles a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diez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Use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85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62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25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498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promueve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enfocadas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y/o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734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CPTED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(i.e.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protegiéndose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61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líderes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RLA, hay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63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líderes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RLA, hay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28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6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765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Use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Deles a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diez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Use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01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física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 largo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año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70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diapositivas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detalles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específicos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87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Introduzca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auditoria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valor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62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68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mayor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174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314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77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piensan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8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rompehielos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exitosa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178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piensan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7326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72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7129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piensan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velocidad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incrementa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471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merecen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694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belleza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las personas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alienta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comportamientos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2322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las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505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44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523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las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77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960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9574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544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Recuérdele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https://www.youtube.com/watch?v=EZejDwjNxRg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211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ciclista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fácil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bicicleta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24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auditoria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deles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teléfonos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inteligentes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(Circulate) San Diego,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www.circulatesd.org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bestwalk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auditoria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los que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teléfonos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celulares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plan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326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17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00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motorizada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bicicleta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ruedas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patineta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cualquier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económico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parte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método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72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video da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ciudad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sustentables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https://www.youtube.com/watch?v=dT93bnZk7U8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37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Peñalosa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ciudades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8-80.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https://vimeo.com/118453984</a:t>
            </a:r>
            <a:r>
              <a:rPr lang="en-US" dirty="0">
                <a:effectLst/>
              </a:rPr>
              <a:t> 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37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diapositiva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San Diego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Empiezen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conveniencia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gases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invernadero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inesperado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(Hidden Costs of Transportation)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4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835" y="2130425"/>
            <a:ext cx="7772400" cy="1470025"/>
          </a:xfrm>
        </p:spPr>
        <p:txBody>
          <a:bodyPr/>
          <a:lstStyle>
            <a:lvl1pPr algn="ctr">
              <a:lnSpc>
                <a:spcPct val="90000"/>
              </a:lnSpc>
              <a:defRPr sz="4200" cap="all" spc="100">
                <a:latin typeface="+mj-lt"/>
                <a:cs typeface="Avenir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57635" y="3840845"/>
            <a:ext cx="6400800" cy="12754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0" i="1" cap="none" spc="80">
                <a:solidFill>
                  <a:schemeClr val="bg1"/>
                </a:solidFill>
                <a:latin typeface="+mn-lt"/>
                <a:cs typeface="Avenir Medium Obliq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4246" y="6528699"/>
            <a:ext cx="2133600" cy="365125"/>
          </a:xfrm>
        </p:spPr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9472" y="6528699"/>
            <a:ext cx="2133600" cy="365125"/>
          </a:xfrm>
        </p:spPr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2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tx1"/>
                </a:solidFill>
              </a:defRPr>
            </a:lvl1pPr>
            <a:lvl2pPr marL="344487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4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3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9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5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645556" y="1260930"/>
            <a:ext cx="7041242" cy="4717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800" cap="all">
                <a:solidFill>
                  <a:schemeClr val="accent3"/>
                </a:solidFill>
                <a:latin typeface="+mn-lt"/>
              </a:defRPr>
            </a:lvl1pPr>
            <a:lvl2pPr marL="344487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2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51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7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 marL="0" indent="0">
              <a:buNone/>
              <a:defRPr sz="2400" cap="all">
                <a:solidFill>
                  <a:schemeClr val="accent3"/>
                </a:solidFill>
              </a:defRPr>
            </a:lvl1pPr>
            <a:lvl2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pPr/>
              <a:t>7/14/17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1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accent2"/>
                </a:solidFill>
              </a:defRPr>
            </a:lvl1pPr>
            <a:lvl2pPr marL="344487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879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3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9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4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theme" Target="../theme/theme4.xm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69002"/>
            <a:ext cx="53267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5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169221"/>
            <a:ext cx="5715000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91088"/>
            <a:ext cx="48314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8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557" y="269002"/>
            <a:ext cx="7041240" cy="7413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556" y="1732643"/>
            <a:ext cx="7041241" cy="4254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555" y="6356350"/>
            <a:ext cx="171087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accent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0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pc="310" dirty="0"/>
              <a:t>Sección 2: estrategias</a:t>
            </a:r>
            <a:endParaRPr lang="en-US" spc="31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MX" sz="5000" dirty="0"/>
              <a:t>Transporte activo</a:t>
            </a:r>
          </a:p>
        </p:txBody>
      </p:sp>
    </p:spTree>
    <p:extLst>
      <p:ext uri="{BB962C8B-B14F-4D97-AF65-F5344CB8AC3E}">
        <p14:creationId xmlns:p14="http://schemas.microsoft.com/office/powerpoint/2010/main" val="33725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SANDAG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La asociación de gobiernos de san diego</a:t>
            </a:r>
          </a:p>
        </p:txBody>
      </p:sp>
      <p:pic>
        <p:nvPicPr>
          <p:cNvPr id="9" name="Content Placeholder 8" descr="Screen Shot 2015-08-25 at 4.29.04 A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t="10768" r="3541"/>
          <a:stretch/>
        </p:blipFill>
        <p:spPr>
          <a:xfrm>
            <a:off x="577284" y="1959427"/>
            <a:ext cx="7939346" cy="464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54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Circula San Diego</a:t>
            </a:r>
          </a:p>
        </p:txBody>
      </p:sp>
      <p:pic>
        <p:nvPicPr>
          <p:cNvPr id="3" name="Content Placeholder 2" descr="CSD_Logo_Large_No_Tagline_PNG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60" b="-31160"/>
          <a:stretch>
            <a:fillRect/>
          </a:stretch>
        </p:blipFill>
        <p:spPr>
          <a:xfrm>
            <a:off x="693056" y="1575001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2953639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Hora de descanso</a:t>
            </a:r>
          </a:p>
        </p:txBody>
      </p:sp>
      <p:pic>
        <p:nvPicPr>
          <p:cNvPr id="2" name="Picture 1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939800"/>
            <a:ext cx="3596640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42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Transitabilidad</a:t>
            </a:r>
            <a:r>
              <a:rPr lang="en-US" dirty="0"/>
              <a:t> </a:t>
            </a:r>
            <a:r>
              <a:rPr lang="en-US" dirty="0" err="1"/>
              <a:t>peatonal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926632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¿</a:t>
            </a:r>
            <a:r>
              <a:rPr lang="es-MX" sz="2400" dirty="0"/>
              <a:t>porque nos debe importar la </a:t>
            </a:r>
            <a:r>
              <a:rPr lang="es-MX" sz="2400" dirty="0" err="1"/>
              <a:t>transitabilidad</a:t>
            </a:r>
            <a:r>
              <a:rPr lang="es-MX" sz="2400" dirty="0"/>
              <a:t> peatonal?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61745"/>
            <a:ext cx="4040188" cy="366441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s-MX" sz="2400" dirty="0"/>
              <a:t>Por los j</a:t>
            </a:r>
            <a:r>
              <a:rPr lang="es-MX" sz="2400" dirty="0">
                <a:latin typeface="Arial"/>
                <a:cs typeface="Arial"/>
              </a:rPr>
              <a:t>ó</a:t>
            </a:r>
            <a:r>
              <a:rPr lang="es-MX" sz="2400" dirty="0"/>
              <a:t>venes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Por las familias 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Por los ancianos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Por las personas con discapacidades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Por los negocios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Por la comunidad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Por el medio ambiente</a:t>
            </a:r>
          </a:p>
        </p:txBody>
      </p:sp>
      <p:pic>
        <p:nvPicPr>
          <p:cNvPr id="7" name="Content Placeholder 6" descr="Xing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2" b="24061"/>
          <a:stretch/>
        </p:blipFill>
        <p:spPr>
          <a:xfrm>
            <a:off x="4645025" y="1535113"/>
            <a:ext cx="4041775" cy="4591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70666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s-MX" dirty="0"/>
              <a:t>porque nos debe importar la </a:t>
            </a:r>
            <a:r>
              <a:rPr lang="es-MX" dirty="0" err="1"/>
              <a:t>transitabilidad</a:t>
            </a:r>
            <a:r>
              <a:rPr lang="es-MX" dirty="0"/>
              <a:t> peatonal</a:t>
            </a:r>
            <a:r>
              <a:rPr lang="en-US" dirty="0"/>
              <a:t>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sz="2400" dirty="0"/>
              <a:t>Por los jóvenes y familias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Mejora la salud</a:t>
            </a:r>
          </a:p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Incrementa la movilidad sin depender de los carros</a:t>
            </a:r>
          </a:p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Independencia </a:t>
            </a:r>
          </a:p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Ense</a:t>
            </a:r>
            <a:r>
              <a:rPr lang="es-MX" sz="2400" dirty="0">
                <a:latin typeface="Arial"/>
                <a:cs typeface="Arial"/>
              </a:rPr>
              <a:t>ñ</a:t>
            </a:r>
            <a:r>
              <a:rPr lang="es-MX" sz="2400" dirty="0"/>
              <a:t>a responsabilidad</a:t>
            </a:r>
          </a:p>
        </p:txBody>
      </p:sp>
      <p:pic>
        <p:nvPicPr>
          <p:cNvPr id="10" name="Picture 9" descr="Wal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535113"/>
            <a:ext cx="3293916" cy="2760309"/>
          </a:xfrm>
          <a:prstGeom prst="rect">
            <a:avLst/>
          </a:prstGeom>
        </p:spPr>
      </p:pic>
      <p:pic>
        <p:nvPicPr>
          <p:cNvPr id="9" name="Picture 8" descr="B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93" y="4295422"/>
            <a:ext cx="3304032" cy="21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66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¿porque nos debe importar la </a:t>
            </a:r>
            <a:r>
              <a:rPr lang="es-MX" dirty="0" err="1"/>
              <a:t>transitabilidad</a:t>
            </a:r>
            <a:r>
              <a:rPr lang="es-MX" dirty="0"/>
              <a:t> peatonal?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MX" sz="2400" dirty="0"/>
              <a:t>Por los ancianos y las personas con discapacidades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Incrementa la sociabilidad y disminuye el riesgo de la soledad y depresión </a:t>
            </a:r>
          </a:p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Mejora la salud y el bienestar físico y mental</a:t>
            </a:r>
          </a:p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Continua movilidad e independencia </a:t>
            </a:r>
          </a:p>
          <a:p>
            <a:pPr marL="650875" lvl="1" indent="-457200">
              <a:buFont typeface="Wingdings" charset="2"/>
              <a:buChar char="ü"/>
              <a:defRPr/>
            </a:pP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0"/>
          <a:stretch/>
        </p:blipFill>
        <p:spPr>
          <a:xfrm>
            <a:off x="1405905" y="3711222"/>
            <a:ext cx="3230125" cy="2699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3" b="16528"/>
          <a:stretch/>
        </p:blipFill>
        <p:spPr>
          <a:xfrm>
            <a:off x="533401" y="1578721"/>
            <a:ext cx="2542821" cy="2231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22420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¿porque nos debe importar la </a:t>
            </a:r>
            <a:r>
              <a:rPr lang="es-MX" dirty="0" err="1"/>
              <a:t>transitabilidad</a:t>
            </a:r>
            <a:r>
              <a:rPr lang="es-MX" dirty="0"/>
              <a:t> peatonal?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Por la comunidad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Caminar en su vecindad desarrolla un sentido de comunidad</a:t>
            </a:r>
          </a:p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Peatones tienen interacciones con vecinos, lo cual los ayuda a desarrollar apoyo social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0" y="2259542"/>
            <a:ext cx="4252735" cy="33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21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¿porque nos debe importar la </a:t>
            </a:r>
            <a:r>
              <a:rPr lang="es-MX" dirty="0" err="1"/>
              <a:t>transitabilidad</a:t>
            </a:r>
            <a:r>
              <a:rPr lang="es-MX" dirty="0"/>
              <a:t> peatonal?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MX" sz="2400" dirty="0"/>
              <a:t>para prevenir la delincuencia y reducir la inseguridad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24655" cy="3951288"/>
          </a:xfrm>
        </p:spPr>
        <p:txBody>
          <a:bodyPr>
            <a:normAutofit/>
          </a:bodyPr>
          <a:lstStyle/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“Ojos en la calle”</a:t>
            </a:r>
          </a:p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Sentido de orgullo y cuidado de la comunidad</a:t>
            </a:r>
          </a:p>
          <a:p>
            <a:pPr marL="650875" lvl="1" indent="-457200">
              <a:buFont typeface="Wingdings" charset="2"/>
              <a:buChar char="ü"/>
              <a:defRPr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8" y="1535114"/>
            <a:ext cx="3404221" cy="2547172"/>
          </a:xfrm>
          <a:prstGeom prst="rect">
            <a:avLst/>
          </a:prstGeom>
        </p:spPr>
      </p:pic>
      <p:pic>
        <p:nvPicPr>
          <p:cNvPr id="4" name="Picture 3" descr="Neighborhood+Watch+Sig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3" t="21902" r="26369" b="35361"/>
          <a:stretch/>
        </p:blipFill>
        <p:spPr>
          <a:xfrm>
            <a:off x="5702299" y="4199215"/>
            <a:ext cx="2526213" cy="2412673"/>
          </a:xfrm>
          <a:prstGeom prst="ellipse">
            <a:avLst/>
          </a:prstGeom>
        </p:spPr>
      </p:pic>
      <p:pic>
        <p:nvPicPr>
          <p:cNvPr id="7" name="Picture 6" descr="crossing-801713_12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71" y="4199216"/>
            <a:ext cx="3620424" cy="2412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77214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¿porque nos debe importar la </a:t>
            </a:r>
            <a:r>
              <a:rPr lang="es-MX" dirty="0" err="1"/>
              <a:t>transitabilidad</a:t>
            </a:r>
            <a:r>
              <a:rPr lang="es-MX" dirty="0"/>
              <a:t> peatonal?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sz="2400" dirty="0"/>
              <a:t>Para aumentar el comercio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Atrae negocio a comerciantes</a:t>
            </a:r>
          </a:p>
          <a:p>
            <a:pPr marL="650875" lvl="1" indent="-457200">
              <a:buFont typeface="Wingdings" charset="2"/>
              <a:buChar char="ü"/>
              <a:defRPr/>
            </a:pPr>
            <a:r>
              <a:rPr lang="es-MX" sz="2400" dirty="0"/>
              <a:t>Incrementa el valor de las propiedades residenciales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0" y="2345498"/>
            <a:ext cx="4252735" cy="3187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3834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¿porque nos debe importar la </a:t>
            </a:r>
            <a:r>
              <a:rPr lang="es-MX" dirty="0" err="1"/>
              <a:t>transitabilidad</a:t>
            </a:r>
            <a:r>
              <a:rPr lang="es-MX" dirty="0"/>
              <a:t> peatonal?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Para mejorar la salud del medio ambiente</a:t>
            </a:r>
          </a:p>
        </p:txBody>
      </p:sp>
      <p:sp>
        <p:nvSpPr>
          <p:cNvPr id="7" name="Up Arrow Callout 6"/>
          <p:cNvSpPr/>
          <p:nvPr/>
        </p:nvSpPr>
        <p:spPr>
          <a:xfrm>
            <a:off x="304800" y="1981710"/>
            <a:ext cx="2072640" cy="2077769"/>
          </a:xfrm>
          <a:prstGeom prst="upArrowCallout">
            <a:avLst>
              <a:gd name="adj1" fmla="val 50000"/>
              <a:gd name="adj2" fmla="val 39543"/>
              <a:gd name="adj3" fmla="val 29546"/>
              <a:gd name="adj4" fmla="val 64977"/>
            </a:avLst>
          </a:prstGeom>
          <a:gradFill flip="none" rotWithShape="1">
            <a:gsLst>
              <a:gs pos="0">
                <a:srgbClr val="73B632"/>
              </a:gs>
              <a:gs pos="100000">
                <a:srgbClr val="B5D479"/>
              </a:gs>
            </a:gsLst>
            <a:lin ang="16200000" scaled="0"/>
            <a:tileRect/>
          </a:gradFill>
          <a:ln>
            <a:solidFill>
              <a:srgbClr val="73B6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40"/>
              </a:lnSpc>
            </a:pPr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PERSONAS CAMINANDO</a:t>
            </a:r>
          </a:p>
        </p:txBody>
      </p:sp>
      <p:pic>
        <p:nvPicPr>
          <p:cNvPr id="8" name="Picture 7" descr="Navidad_2006 088"/>
          <p:cNvPicPr>
            <a:picLocks noChangeAspect="1" noChangeArrowheads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3" y="3806422"/>
            <a:ext cx="2065887" cy="2522530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Callout 8"/>
          <p:cNvSpPr/>
          <p:nvPr/>
        </p:nvSpPr>
        <p:spPr>
          <a:xfrm>
            <a:off x="2516087" y="4463995"/>
            <a:ext cx="3503713" cy="1858835"/>
          </a:xfrm>
          <a:prstGeom prst="downArrowCallout">
            <a:avLst>
              <a:gd name="adj1" fmla="val 42074"/>
              <a:gd name="adj2" fmla="val 34757"/>
              <a:gd name="adj3" fmla="val 26219"/>
              <a:gd name="adj4" fmla="val 64977"/>
            </a:avLst>
          </a:prstGeom>
          <a:gradFill flip="none" rotWithShape="1">
            <a:gsLst>
              <a:gs pos="0">
                <a:srgbClr val="73B632"/>
              </a:gs>
              <a:gs pos="100000">
                <a:srgbClr val="B5D479"/>
              </a:gs>
            </a:gsLst>
            <a:lin ang="5400000" scaled="0"/>
            <a:tileRect/>
          </a:gradFill>
          <a:ln>
            <a:solidFill>
              <a:srgbClr val="73B6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40"/>
              </a:lnSpc>
            </a:pPr>
            <a:r>
              <a:rPr lang="es-MX" sz="20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CARROS EN LAS CALLES</a:t>
            </a:r>
          </a:p>
        </p:txBody>
      </p:sp>
      <p:pic>
        <p:nvPicPr>
          <p:cNvPr id="11" name="Picture 10" descr="IMG_1514"/>
          <p:cNvPicPr>
            <a:picLocks noChangeAspect="1" noChangeArrowheads="1"/>
          </p:cNvPicPr>
          <p:nvPr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25" y="2267724"/>
            <a:ext cx="3462106" cy="2308071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Callout 11"/>
          <p:cNvSpPr/>
          <p:nvPr/>
        </p:nvSpPr>
        <p:spPr>
          <a:xfrm>
            <a:off x="6333264" y="4474375"/>
            <a:ext cx="2349500" cy="1858835"/>
          </a:xfrm>
          <a:prstGeom prst="downArrowCallout">
            <a:avLst>
              <a:gd name="adj1" fmla="val 42074"/>
              <a:gd name="adj2" fmla="val 34757"/>
              <a:gd name="adj3" fmla="val 26219"/>
              <a:gd name="adj4" fmla="val 64977"/>
            </a:avLst>
          </a:prstGeom>
          <a:gradFill flip="none" rotWithShape="1">
            <a:gsLst>
              <a:gs pos="0">
                <a:srgbClr val="73B632"/>
              </a:gs>
              <a:gs pos="100000">
                <a:srgbClr val="B5D479"/>
              </a:gs>
            </a:gsLst>
            <a:lin ang="5400000" scaled="0"/>
            <a:tileRect/>
          </a:gradFill>
          <a:ln>
            <a:solidFill>
              <a:srgbClr val="73B6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40"/>
              </a:lnSpc>
            </a:pPr>
            <a:r>
              <a:rPr lang="es-MX" sz="20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CONTAMINACIÓN</a:t>
            </a:r>
          </a:p>
        </p:txBody>
      </p:sp>
      <p:pic>
        <p:nvPicPr>
          <p:cNvPr id="13" name="Picture 12" descr="earth3am.jpg"/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351647" y="2278104"/>
            <a:ext cx="2308071" cy="2308071"/>
          </a:xfrm>
          <a:prstGeom prst="roundRect">
            <a:avLst>
              <a:gd name="adj" fmla="val 3307"/>
            </a:avLst>
          </a:prstGeom>
          <a:ln w="25400">
            <a:solidFill>
              <a:srgbClr val="73B63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165861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Orden del día</a:t>
            </a:r>
          </a:p>
        </p:txBody>
      </p:sp>
      <p:pic>
        <p:nvPicPr>
          <p:cNvPr id="11" name="Picture 10" descr="bi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55" y="1525557"/>
            <a:ext cx="3065256" cy="46006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Content Placeholder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199809480"/>
              </p:ext>
            </p:extLst>
          </p:nvPr>
        </p:nvGraphicFramePr>
        <p:xfrm>
          <a:off x="693056" y="1639907"/>
          <a:ext cx="4041775" cy="448625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417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47709">
                <a:tc>
                  <a:txBody>
                    <a:bodyPr/>
                    <a:lstStyle/>
                    <a:p>
                      <a:pPr algn="ctr"/>
                      <a:r>
                        <a:rPr lang="es-MX" noProof="0" dirty="0"/>
                        <a:t>Secci</a:t>
                      </a:r>
                      <a:r>
                        <a:rPr lang="es-MX" noProof="0" dirty="0">
                          <a:latin typeface="Arial"/>
                          <a:cs typeface="Arial"/>
                        </a:rPr>
                        <a:t>ó</a:t>
                      </a:r>
                      <a:r>
                        <a:rPr lang="es-MX" noProof="0" dirty="0"/>
                        <a:t>n</a:t>
                      </a:r>
                      <a:r>
                        <a:rPr lang="es-MX" baseline="0" noProof="0" dirty="0"/>
                        <a:t> 2.3: transporte activo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7709">
                <a:tc>
                  <a:txBody>
                    <a:bodyPr/>
                    <a:lstStyle/>
                    <a:p>
                      <a:r>
                        <a:rPr lang="es-MX" noProof="0" dirty="0"/>
                        <a:t>Actividad rompehielos/repaso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7709">
                <a:tc>
                  <a:txBody>
                    <a:bodyPr/>
                    <a:lstStyle/>
                    <a:p>
                      <a:r>
                        <a:rPr lang="es-MX" noProof="0" dirty="0"/>
                        <a:t>Transporte</a:t>
                      </a:r>
                      <a:r>
                        <a:rPr lang="es-MX" baseline="0" noProof="0" dirty="0"/>
                        <a:t> activo</a:t>
                      </a:r>
                      <a:endParaRPr lang="es-MX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7709">
                <a:tc>
                  <a:txBody>
                    <a:bodyPr/>
                    <a:lstStyle/>
                    <a:p>
                      <a:r>
                        <a:rPr lang="es-MX" baseline="0" noProof="0" dirty="0" err="1"/>
                        <a:t>Transitabilidad</a:t>
                      </a:r>
                      <a:r>
                        <a:rPr lang="es-MX" baseline="0" noProof="0" dirty="0"/>
                        <a:t> peatonal</a:t>
                      </a:r>
                      <a:endParaRPr lang="es-MX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7709">
                <a:tc>
                  <a:txBody>
                    <a:bodyPr/>
                    <a:lstStyle/>
                    <a:p>
                      <a:r>
                        <a:rPr lang="es-MX" noProof="0" dirty="0"/>
                        <a:t>Movilidad ciclista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7709">
                <a:tc>
                  <a:txBody>
                    <a:bodyPr/>
                    <a:lstStyle/>
                    <a:p>
                      <a:r>
                        <a:rPr lang="es-MX" noProof="0" dirty="0"/>
                        <a:t>Conclusión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203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¿como es caminar en su vecindad?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>
                <a:ea typeface="ＭＳ Ｐゴシック" pitchFamily="34" charset="-128"/>
              </a:rPr>
              <a:t>¿Viven en una vecindad transitable?</a:t>
            </a:r>
          </a:p>
          <a:p>
            <a:r>
              <a:rPr lang="es-MX" dirty="0">
                <a:ea typeface="ＭＳ Ｐゴシック" pitchFamily="34" charset="-128"/>
              </a:rPr>
              <a:t>¿Que es lo que mas les gusta de caminar en su vecindad?</a:t>
            </a:r>
          </a:p>
          <a:p>
            <a:r>
              <a:rPr lang="es-MX" dirty="0">
                <a:ea typeface="ＭＳ Ｐゴシック" pitchFamily="34" charset="-128"/>
              </a:rPr>
              <a:t>¿Que es lo que menos les gusta de caminar en su vecindad?</a:t>
            </a:r>
          </a:p>
          <a:p>
            <a:endParaRPr lang="en-US" dirty="0"/>
          </a:p>
        </p:txBody>
      </p:sp>
      <p:pic>
        <p:nvPicPr>
          <p:cNvPr id="7" name="Content Placeholder 6" descr="Walkability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r="6631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 descr="walk-412203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6" y="4487824"/>
            <a:ext cx="3576242" cy="201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16832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HORA DE DESCANSO</a:t>
            </a:r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939800"/>
            <a:ext cx="3596640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83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SE NOTA LA DIFERENCIA EN VECINDADES MAS TRANSITABLES PARA PEATONES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45910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Font typeface="Wingdings 2" pitchFamily="18" charset="2"/>
              <a:buNone/>
            </a:pPr>
            <a:endParaRPr lang="en-US" sz="2400" dirty="0">
              <a:ea typeface="ＭＳ Ｐゴシック" pitchFamily="34" charset="-128"/>
            </a:endParaRPr>
          </a:p>
          <a:p>
            <a:pPr algn="ctr">
              <a:lnSpc>
                <a:spcPct val="80000"/>
              </a:lnSpc>
              <a:buFont typeface="Wingdings 2" pitchFamily="18" charset="2"/>
              <a:buNone/>
            </a:pPr>
            <a:r>
              <a:rPr lang="es-MX" sz="2400" dirty="0">
                <a:ea typeface="ＭＳ Ｐゴシック" pitchFamily="34" charset="-128"/>
              </a:rPr>
              <a:t>Residentes en una vecindad con mejor </a:t>
            </a:r>
            <a:r>
              <a:rPr lang="es-MX" sz="2400" dirty="0" err="1">
                <a:ea typeface="ＭＳ Ｐゴシック" pitchFamily="34" charset="-128"/>
              </a:rPr>
              <a:t>transitabilidad</a:t>
            </a:r>
            <a:r>
              <a:rPr lang="es-MX" sz="2400" dirty="0">
                <a:ea typeface="ＭＳ Ｐゴシック" pitchFamily="34" charset="-128"/>
              </a:rPr>
              <a:t> peatonal participan en… 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b="1" dirty="0">
              <a:ea typeface="ＭＳ Ｐゴシック" pitchFamily="34" charset="-128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s-MX" sz="4800" b="1" dirty="0">
                <a:solidFill>
                  <a:schemeClr val="accent6"/>
                </a:solidFill>
                <a:ea typeface="ＭＳ Ｐゴシック" pitchFamily="34" charset="-128"/>
              </a:rPr>
              <a:t>70 minutos mas</a:t>
            </a:r>
            <a:endParaRPr lang="es-MX" sz="2400" b="1" dirty="0">
              <a:solidFill>
                <a:schemeClr val="accent6"/>
              </a:solidFill>
              <a:ea typeface="ＭＳ Ｐゴシック" pitchFamily="34" charset="-128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en-US" sz="2400" b="1" dirty="0">
              <a:ea typeface="ＭＳ Ｐゴシック" pitchFamily="34" charset="-128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s-MX" sz="2400" b="1" dirty="0">
                <a:ea typeface="ＭＳ Ｐゴシック" pitchFamily="34" charset="-128"/>
              </a:rPr>
              <a:t>de actividad física a la semana que residentes en vecindades con menos </a:t>
            </a:r>
            <a:r>
              <a:rPr lang="es-MX" sz="2400" b="1" dirty="0" err="1">
                <a:ea typeface="ＭＳ Ｐゴシック" pitchFamily="34" charset="-128"/>
              </a:rPr>
              <a:t>transitabilidad</a:t>
            </a:r>
            <a:r>
              <a:rPr lang="es-MX" sz="2400" b="1" dirty="0">
                <a:ea typeface="ＭＳ Ｐゴシック" pitchFamily="34" charset="-128"/>
              </a:rPr>
              <a:t> peatonal</a:t>
            </a:r>
            <a:r>
              <a:rPr lang="en-US" sz="2400" b="1" dirty="0">
                <a:ea typeface="ＭＳ Ｐゴシック" pitchFamily="34" charset="-128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Walking 2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2" r="13174"/>
          <a:stretch/>
        </p:blipFill>
        <p:spPr>
          <a:xfrm>
            <a:off x="4645025" y="1535113"/>
            <a:ext cx="4041775" cy="4591050"/>
          </a:xfrm>
        </p:spPr>
      </p:pic>
    </p:spTree>
    <p:extLst>
      <p:ext uri="{BB962C8B-B14F-4D97-AF65-F5344CB8AC3E}">
        <p14:creationId xmlns:p14="http://schemas.microsoft.com/office/powerpoint/2010/main" val="1626131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24954182"/>
              </p:ext>
            </p:extLst>
          </p:nvPr>
        </p:nvGraphicFramePr>
        <p:xfrm>
          <a:off x="693056" y="1323159"/>
          <a:ext cx="7841836" cy="5293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35912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1: banquetas bien diseñadas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s-MX" sz="2400" i="1" dirty="0"/>
              <a:t>Áreas residenciales</a:t>
            </a:r>
          </a:p>
        </p:txBody>
      </p:sp>
      <p:pic>
        <p:nvPicPr>
          <p:cNvPr id="9" name="Picture 2" descr="101400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208" y="2597453"/>
            <a:ext cx="5390192" cy="404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89956" y="4581932"/>
            <a:ext cx="1828800" cy="120032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chemeClr val="bg1"/>
                </a:solidFill>
              </a:rPr>
              <a:t>Zona de la fachada</a:t>
            </a:r>
            <a:r>
              <a:rPr lang="es-MX" dirty="0">
                <a:solidFill>
                  <a:schemeClr val="bg1"/>
                </a:solidFill>
              </a:rPr>
              <a:t>: entre la banqueta y edificios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23430" y="4305170"/>
            <a:ext cx="2135826" cy="1302386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29882" y="5974071"/>
            <a:ext cx="1981200" cy="30335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24976" y="3232387"/>
            <a:ext cx="2976339" cy="222720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1396" y="5731183"/>
            <a:ext cx="237663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000000"/>
                </a:solidFill>
                <a:latin typeface="+mj-lt"/>
              </a:rPr>
              <a:t>Zona de seguridad</a:t>
            </a:r>
            <a:r>
              <a:rPr lang="es-MX" dirty="0">
                <a:solidFill>
                  <a:srgbClr val="000000"/>
                </a:solidFill>
                <a:latin typeface="+mj-lt"/>
              </a:rPr>
              <a:t>: plantas, arboles, buzones, etc.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826" y="4172685"/>
            <a:ext cx="23622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t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000000"/>
                </a:solidFill>
                <a:latin typeface="+mj-lt"/>
              </a:rPr>
              <a:t>Zona del borde</a:t>
            </a:r>
            <a:r>
              <a:rPr lang="es-MX" dirty="0">
                <a:solidFill>
                  <a:srgbClr val="000000"/>
                </a:solidFill>
                <a:latin typeface="+mj-lt"/>
              </a:rPr>
              <a:t>: protege la zona de seguridad, rampas accesibles en las cruzadas peatonales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5826" y="2675512"/>
            <a:ext cx="23622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t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000000"/>
                </a:solidFill>
                <a:latin typeface="+mj-lt"/>
              </a:rPr>
              <a:t>Zona peatonal</a:t>
            </a:r>
            <a:r>
              <a:rPr lang="es-MX" dirty="0">
                <a:solidFill>
                  <a:srgbClr val="000000"/>
                </a:solidFill>
                <a:latin typeface="+mj-lt"/>
              </a:rPr>
              <a:t>: banquetas parejas, niveladas, y por lo menos 5 pies de anchura </a:t>
            </a:r>
          </a:p>
        </p:txBody>
      </p:sp>
    </p:spTree>
    <p:extLst>
      <p:ext uri="{BB962C8B-B14F-4D97-AF65-F5344CB8AC3E}">
        <p14:creationId xmlns:p14="http://schemas.microsoft.com/office/powerpoint/2010/main" val="3097652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1: banquetas bien diseñadas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s-MX" sz="2400" i="1" dirty="0"/>
              <a:t>Áreas comerciales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9956" y="4581932"/>
            <a:ext cx="1828800" cy="120015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Façade Zone: between sidewalk and buildings</a:t>
            </a:r>
          </a:p>
        </p:txBody>
      </p:sp>
      <p:pic>
        <p:nvPicPr>
          <p:cNvPr id="17" name="Picture 2053" descr="PortlandShopsPopOut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/>
          <a:stretch>
            <a:fillRect/>
          </a:stretch>
        </p:blipFill>
        <p:spPr bwMode="auto">
          <a:xfrm>
            <a:off x="3048109" y="2579371"/>
            <a:ext cx="5715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2284251" y="6187268"/>
            <a:ext cx="4267200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84251" y="4697549"/>
            <a:ext cx="2319317" cy="9818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664321" y="3283991"/>
            <a:ext cx="3887130" cy="2395446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6921" y="5738792"/>
            <a:ext cx="20574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Curb Zone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ADA ramps at street crossings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8151651" y="3102514"/>
            <a:ext cx="228600" cy="219241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66156" y="2883881"/>
            <a:ext cx="17526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t">
            <a:spAutoFit/>
          </a:bodyPr>
          <a:lstStyle/>
          <a:p>
            <a:pPr algn="ctr">
              <a:defRPr/>
            </a:pPr>
            <a:r>
              <a:rPr lang="es-MX" sz="2000" b="1" dirty="0">
                <a:solidFill>
                  <a:srgbClr val="000000"/>
                </a:solidFill>
                <a:latin typeface="+mj-lt"/>
              </a:rPr>
              <a:t>Zona de la fachada</a:t>
            </a:r>
            <a:endParaRPr lang="en-US" sz="2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921" y="2655449"/>
            <a:ext cx="23622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t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000000"/>
                </a:solidFill>
                <a:latin typeface="+mj-lt"/>
              </a:rPr>
              <a:t>Zona peatonal</a:t>
            </a:r>
            <a:r>
              <a:rPr lang="es-MX" dirty="0">
                <a:solidFill>
                  <a:srgbClr val="000000"/>
                </a:solidFill>
                <a:latin typeface="+mj-lt"/>
              </a:rPr>
              <a:t>: banquetas parejas, niveladas, y por lo menos 8 pies de anchura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4521" y="5461793"/>
            <a:ext cx="23622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t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000000"/>
                </a:solidFill>
                <a:latin typeface="+mj-lt"/>
              </a:rPr>
              <a:t>Zona del borde</a:t>
            </a:r>
            <a:r>
              <a:rPr lang="es-MX" dirty="0">
                <a:solidFill>
                  <a:srgbClr val="000000"/>
                </a:solidFill>
                <a:latin typeface="+mj-lt"/>
              </a:rPr>
              <a:t>: rampas accesibles en las cruzadas peatonales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6462" y="4198719"/>
            <a:ext cx="236025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000000"/>
                </a:solidFill>
                <a:latin typeface="+mj-lt"/>
              </a:rPr>
              <a:t>Zona de seguridad</a:t>
            </a:r>
            <a:r>
              <a:rPr lang="es-MX" dirty="0">
                <a:solidFill>
                  <a:srgbClr val="000000"/>
                </a:solidFill>
                <a:latin typeface="+mj-lt"/>
              </a:rPr>
              <a:t>: Arboles, </a:t>
            </a:r>
            <a:r>
              <a:rPr lang="es-MX" dirty="0">
                <a:solidFill>
                  <a:srgbClr val="000000"/>
                </a:solidFill>
              </a:rPr>
              <a:t>buzones</a:t>
            </a:r>
            <a:r>
              <a:rPr lang="es-MX" dirty="0">
                <a:solidFill>
                  <a:srgbClr val="000000"/>
                </a:solidFill>
                <a:latin typeface="+mj-lt"/>
              </a:rPr>
              <a:t>, asientos al aire libre, luces, etc.</a:t>
            </a:r>
          </a:p>
        </p:txBody>
      </p:sp>
    </p:spTree>
    <p:extLst>
      <p:ext uri="{BB962C8B-B14F-4D97-AF65-F5344CB8AC3E}">
        <p14:creationId xmlns:p14="http://schemas.microsoft.com/office/powerpoint/2010/main" val="657813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93776" y="1369786"/>
            <a:ext cx="8321040" cy="589641"/>
          </a:xfrm>
        </p:spPr>
        <p:txBody>
          <a:bodyPr/>
          <a:lstStyle/>
          <a:p>
            <a:r>
              <a:rPr lang="es-MX" dirty="0"/>
              <a:t>Paso 2: cruzadas peatonales fáciles y seguras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3657599" y="3586518"/>
            <a:ext cx="189843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MX" dirty="0">
                <a:latin typeface="+mj-lt"/>
              </a:rPr>
              <a:t>Se pueden pintar las cruzadas peatonales para máxima visibilidad o decorarlas y agregar textura con ladrillo o concreto sellado</a:t>
            </a:r>
          </a:p>
        </p:txBody>
      </p:sp>
      <p:pic>
        <p:nvPicPr>
          <p:cNvPr id="9" name="Picture 3" descr="C:\Users\acabal1\AppData\Local\Microsoft\Windows\Temporary Internet Files\Content.IE5\DZ2PCQYT\MC90038957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504" y="2476091"/>
            <a:ext cx="992993" cy="1027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ross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6" y="4541838"/>
            <a:ext cx="2710753" cy="203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sland Circle blvd mother &amp; daughter xing 2nd hal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6" y="2147019"/>
            <a:ext cx="2710752" cy="2000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oyle Heights III 0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02" y="2147019"/>
            <a:ext cx="2666466" cy="2000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000C3E3A-E952-1C34-80BD80D21AC3FE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1"/>
          <a:stretch>
            <a:fillRect/>
          </a:stretch>
        </p:blipFill>
        <p:spPr bwMode="auto">
          <a:xfrm>
            <a:off x="5706402" y="4541838"/>
            <a:ext cx="2771574" cy="2000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833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5760" y="1369786"/>
            <a:ext cx="8503920" cy="589641"/>
          </a:xfrm>
        </p:spPr>
        <p:txBody>
          <a:bodyPr/>
          <a:lstStyle/>
          <a:p>
            <a:r>
              <a:rPr lang="es-MX" dirty="0"/>
              <a:t>Paso 2: cruzadas peatonales fáciles y seguras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959427"/>
            <a:ext cx="8321040" cy="4318001"/>
          </a:xfrm>
        </p:spPr>
        <p:txBody>
          <a:bodyPr/>
          <a:lstStyle/>
          <a:p>
            <a:pPr marL="0" indent="0">
              <a:buNone/>
            </a:pPr>
            <a:r>
              <a:rPr lang="es-MX" sz="2400" i="1" dirty="0"/>
              <a:t>Cruzadas peatonales elevadas</a:t>
            </a:r>
          </a:p>
          <a:p>
            <a:endParaRPr lang="en-US" dirty="0"/>
          </a:p>
        </p:txBody>
      </p:sp>
      <p:pic>
        <p:nvPicPr>
          <p:cNvPr id="14" name="Picture 4" descr="raisedcrosswal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84" y="2562851"/>
            <a:ext cx="4424819" cy="3295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Oceansideraisedxwal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/>
          <a:stretch/>
        </p:blipFill>
        <p:spPr bwMode="auto">
          <a:xfrm>
            <a:off x="510789" y="2741756"/>
            <a:ext cx="3534432" cy="3335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acabal1\AppData\Local\Microsoft\Windows\Temporary Internet Files\Content.IE5\KIB7VT6T\MP900390063[1]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4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47" y="5115247"/>
            <a:ext cx="1826416" cy="1826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cabal1\AppData\Local\Microsoft\Windows\Temporary Internet Files\Content.IE5\KIB7VT6T\MP900390063[1]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4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19" y="5134881"/>
            <a:ext cx="1826416" cy="1826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91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8912" y="1369786"/>
            <a:ext cx="8430768" cy="589641"/>
          </a:xfrm>
        </p:spPr>
        <p:txBody>
          <a:bodyPr/>
          <a:lstStyle/>
          <a:p>
            <a:r>
              <a:rPr lang="es-MX" dirty="0"/>
              <a:t>Paso 2: cruzadas peatonales fáciles y seguras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2400" i="1" dirty="0"/>
              <a:t>Camell</a:t>
            </a:r>
            <a:r>
              <a:rPr lang="es-MX" sz="2400" i="1" dirty="0">
                <a:latin typeface="Arial"/>
                <a:cs typeface="Arial"/>
              </a:rPr>
              <a:t>ó</a:t>
            </a:r>
            <a:r>
              <a:rPr lang="es-MX" sz="2400" i="1" dirty="0"/>
              <a:t>n</a:t>
            </a:r>
          </a:p>
        </p:txBody>
      </p:sp>
      <p:pic>
        <p:nvPicPr>
          <p:cNvPr id="10" name="Picture 5" descr="00069400-E853-1C34-80BD80D21AC3FE7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r="10344"/>
          <a:stretch/>
        </p:blipFill>
        <p:spPr bwMode="auto">
          <a:xfrm>
            <a:off x="609600" y="2736224"/>
            <a:ext cx="3314397" cy="3116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0001D621-E7A0-1C34-80BD80D21AC3FE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/>
          <a:stretch>
            <a:fillRect/>
          </a:stretch>
        </p:blipFill>
        <p:spPr bwMode="auto">
          <a:xfrm>
            <a:off x="4038600" y="2305525"/>
            <a:ext cx="462095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5336300" y="2872039"/>
            <a:ext cx="840274" cy="685800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230913" y="3456826"/>
            <a:ext cx="966037" cy="915759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4553856" y="5578050"/>
            <a:ext cx="3708400" cy="1200329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marL="285750" indent="-285750" eaLnBrk="1" hangingPunct="1">
              <a:buFont typeface="Wingdings" charset="2"/>
              <a:buChar char="§"/>
            </a:pPr>
            <a:r>
              <a:rPr lang="es-MX" dirty="0">
                <a:solidFill>
                  <a:srgbClr val="000000"/>
                </a:solidFill>
                <a:latin typeface="+mj-lt"/>
              </a:rPr>
              <a:t>Reduce la distancia para cruzar</a:t>
            </a:r>
          </a:p>
          <a:p>
            <a:pPr marL="285750" indent="-285750" eaLnBrk="1" hangingPunct="1">
              <a:buFont typeface="Wingdings" charset="2"/>
              <a:buChar char="§"/>
            </a:pPr>
            <a:r>
              <a:rPr lang="es-MX" dirty="0">
                <a:solidFill>
                  <a:srgbClr val="000000"/>
                </a:solidFill>
                <a:latin typeface="+mj-lt"/>
              </a:rPr>
              <a:t>Da refugio a los peatones</a:t>
            </a:r>
          </a:p>
          <a:p>
            <a:pPr marL="285750" indent="-285750" eaLnBrk="1" hangingPunct="1">
              <a:buFont typeface="Wingdings" charset="2"/>
              <a:buChar char="§"/>
            </a:pPr>
            <a:r>
              <a:rPr lang="es-MX" dirty="0">
                <a:solidFill>
                  <a:srgbClr val="000000"/>
                </a:solidFill>
                <a:latin typeface="+mj-lt"/>
              </a:rPr>
              <a:t>Puede disminuir la velocidad de carros</a:t>
            </a:r>
          </a:p>
        </p:txBody>
      </p:sp>
    </p:spTree>
    <p:extLst>
      <p:ext uri="{BB962C8B-B14F-4D97-AF65-F5344CB8AC3E}">
        <p14:creationId xmlns:p14="http://schemas.microsoft.com/office/powerpoint/2010/main" val="2196313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064" y="1369786"/>
            <a:ext cx="8321040" cy="589641"/>
          </a:xfrm>
        </p:spPr>
        <p:txBody>
          <a:bodyPr/>
          <a:lstStyle/>
          <a:p>
            <a:r>
              <a:rPr lang="es-MX" dirty="0"/>
              <a:t>Paso 2: cruzadas peatonales fáciles y seguras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2400" i="1" dirty="0"/>
              <a:t>Extensiones del borde</a:t>
            </a:r>
          </a:p>
        </p:txBody>
      </p:sp>
      <p:pic>
        <p:nvPicPr>
          <p:cNvPr id="9" name="Picture 4" descr="ACFNGI0Eby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80" y="4091393"/>
            <a:ext cx="3708400" cy="2510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Y:\Resources\Photos\bulbout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6" y="2597100"/>
            <a:ext cx="3878944" cy="2591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4856780" y="1959427"/>
            <a:ext cx="3708400" cy="2031325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marL="285750" indent="-285750" eaLnBrk="1" hangingPunct="1">
              <a:buFont typeface="Wingdings" charset="2"/>
              <a:buChar char="§"/>
            </a:pPr>
            <a:r>
              <a:rPr lang="es-MX" dirty="0">
                <a:solidFill>
                  <a:srgbClr val="000000"/>
                </a:solidFill>
                <a:latin typeface="+mj-lt"/>
              </a:rPr>
              <a:t>Reduce la distancia para caminar</a:t>
            </a:r>
          </a:p>
          <a:p>
            <a:pPr marL="285750" indent="-285750" eaLnBrk="1" hangingPunct="1">
              <a:buFont typeface="Wingdings" charset="2"/>
              <a:buChar char="§"/>
            </a:pPr>
            <a:r>
              <a:rPr lang="es-MX" dirty="0">
                <a:solidFill>
                  <a:srgbClr val="000000"/>
                </a:solidFill>
                <a:latin typeface="+mj-lt"/>
              </a:rPr>
              <a:t>Permite que los conductores vean a los peatones</a:t>
            </a:r>
          </a:p>
          <a:p>
            <a:pPr marL="285750" indent="-285750" eaLnBrk="1" hangingPunct="1">
              <a:buFont typeface="Wingdings" charset="2"/>
              <a:buChar char="§"/>
            </a:pPr>
            <a:r>
              <a:rPr lang="es-MX" dirty="0">
                <a:solidFill>
                  <a:srgbClr val="000000"/>
                </a:solidFill>
                <a:latin typeface="+mj-lt"/>
              </a:rPr>
              <a:t>Hace que los carros disminuyan la velocidad en las intersecciones </a:t>
            </a: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693056" y="5354098"/>
            <a:ext cx="3878944" cy="646331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MX" dirty="0">
                <a:solidFill>
                  <a:srgbClr val="000000"/>
                </a:solidFill>
              </a:rPr>
              <a:t>Extensi</a:t>
            </a:r>
            <a:r>
              <a:rPr lang="es-MX" dirty="0">
                <a:solidFill>
                  <a:srgbClr val="000000"/>
                </a:solidFill>
                <a:latin typeface="Arial"/>
                <a:cs typeface="Arial"/>
              </a:rPr>
              <a:t>ón del bordo</a:t>
            </a:r>
            <a:r>
              <a:rPr lang="es-MX" b="1" dirty="0">
                <a:solidFill>
                  <a:srgbClr val="000000"/>
                </a:solidFill>
              </a:rPr>
              <a:t>:</a:t>
            </a:r>
            <a:r>
              <a:rPr lang="es-MX" dirty="0">
                <a:solidFill>
                  <a:srgbClr val="000000"/>
                </a:solidFill>
              </a:rPr>
              <a:t> una extensi</a:t>
            </a:r>
            <a:r>
              <a:rPr lang="es-MX" dirty="0">
                <a:solidFill>
                  <a:srgbClr val="000000"/>
                </a:solidFill>
                <a:latin typeface="Arial"/>
                <a:cs typeface="Arial"/>
              </a:rPr>
              <a:t>ó</a:t>
            </a:r>
            <a:r>
              <a:rPr lang="es-MX" dirty="0">
                <a:solidFill>
                  <a:srgbClr val="000000"/>
                </a:solidFill>
              </a:rPr>
              <a:t>n que aumenta lo ancho del borde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0327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y-429133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5" y="1207352"/>
            <a:ext cx="7387851" cy="554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 rompehielos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1906" y="1535113"/>
            <a:ext cx="4040188" cy="63976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89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93776" y="1241770"/>
            <a:ext cx="8193021" cy="589641"/>
          </a:xfrm>
        </p:spPr>
        <p:txBody>
          <a:bodyPr/>
          <a:lstStyle/>
          <a:p>
            <a:r>
              <a:rPr lang="es-MX" dirty="0"/>
              <a:t>Paso 3: calmar el trafico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93776" y="1703395"/>
            <a:ext cx="8193023" cy="4318001"/>
          </a:xfrm>
        </p:spPr>
        <p:txBody>
          <a:bodyPr/>
          <a:lstStyle/>
          <a:p>
            <a:pPr marL="0" indent="0">
              <a:buNone/>
            </a:pPr>
            <a:r>
              <a:rPr lang="es-MX" sz="2400" dirty="0">
                <a:ea typeface="ＭＳ Ｐゴシック" pitchFamily="34" charset="-128"/>
              </a:rPr>
              <a:t>Herramienta para calmar el trafico : </a:t>
            </a:r>
            <a:r>
              <a:rPr lang="es-MX" sz="2400" i="1" dirty="0">
                <a:ea typeface="ＭＳ Ｐゴシック" pitchFamily="34" charset="-128"/>
              </a:rPr>
              <a:t>Hacer la calle m</a:t>
            </a:r>
            <a:r>
              <a:rPr lang="es-MX" sz="2400" i="1" dirty="0">
                <a:latin typeface="Arial"/>
                <a:ea typeface="ＭＳ Ｐゴシック" pitchFamily="34" charset="-128"/>
                <a:cs typeface="Arial"/>
              </a:rPr>
              <a:t>á</a:t>
            </a:r>
            <a:r>
              <a:rPr lang="es-MX" sz="2400" i="1" dirty="0">
                <a:ea typeface="ＭＳ Ｐゴシック" pitchFamily="34" charset="-128"/>
              </a:rPr>
              <a:t>s angosta visualmente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Bike la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7095" r="5927" b="10585"/>
          <a:stretch>
            <a:fillRect/>
          </a:stretch>
        </p:blipFill>
        <p:spPr bwMode="auto">
          <a:xfrm>
            <a:off x="1389945" y="2832100"/>
            <a:ext cx="6364111" cy="3776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770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3: calmar el trafico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s-MX" sz="2400" dirty="0">
                <a:ea typeface="ＭＳ Ｐゴシック" pitchFamily="34" charset="-128"/>
              </a:rPr>
              <a:t>Herramienta para calmar el trafico: g</a:t>
            </a:r>
            <a:r>
              <a:rPr lang="es-MX" sz="2400" i="1">
                <a:ea typeface="ＭＳ Ｐゴシック" pitchFamily="34" charset="-128"/>
              </a:rPr>
              <a:t>lorietas</a:t>
            </a:r>
            <a:endParaRPr lang="en-US" dirty="0"/>
          </a:p>
        </p:txBody>
      </p:sp>
      <p:pic>
        <p:nvPicPr>
          <p:cNvPr id="3" name="Picture 2" descr="Roundabou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6112" r="3044" b="6707"/>
          <a:stretch/>
        </p:blipFill>
        <p:spPr>
          <a:xfrm>
            <a:off x="1319389" y="2624667"/>
            <a:ext cx="6505223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86674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3: calmar el trafico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s-MX" sz="2400" dirty="0">
                <a:ea typeface="ＭＳ Ｐゴシック" pitchFamily="34" charset="-128"/>
              </a:rPr>
              <a:t>Herramienta para calmar el trafico</a:t>
            </a:r>
            <a:r>
              <a:rPr lang="en-US" sz="2400" dirty="0">
                <a:ea typeface="ＭＳ Ｐゴシック" pitchFamily="34" charset="-128"/>
              </a:rPr>
              <a:t>: </a:t>
            </a:r>
            <a:r>
              <a:rPr lang="en-US" sz="2400" dirty="0" err="1">
                <a:ea typeface="ＭＳ Ｐゴシック" pitchFamily="34" charset="-128"/>
              </a:rPr>
              <a:t>i</a:t>
            </a:r>
            <a:r>
              <a:rPr lang="en-US" sz="2400" i="1" dirty="0" err="1">
                <a:ea typeface="ＭＳ Ｐゴシック" pitchFamily="34" charset="-128"/>
              </a:rPr>
              <a:t>slas</a:t>
            </a:r>
            <a:r>
              <a:rPr lang="en-US" sz="2400" i="1" dirty="0">
                <a:ea typeface="ＭＳ Ｐゴシック" pitchFamily="34" charset="-128"/>
              </a:rPr>
              <a:t> o </a:t>
            </a:r>
            <a:r>
              <a:rPr lang="es-MX" sz="2400" i="1" dirty="0">
                <a:ea typeface="ＭＳ Ｐゴシック" pitchFamily="34" charset="-128"/>
              </a:rPr>
              <a:t>curvas</a:t>
            </a:r>
            <a:r>
              <a:rPr lang="en-US" sz="2400" i="1" dirty="0">
                <a:ea typeface="ＭＳ Ｐゴシック" pitchFamily="34" charset="-128"/>
              </a:rPr>
              <a:t> </a:t>
            </a:r>
          </a:p>
          <a:p>
            <a:pPr marL="0" indent="0">
              <a:buNone/>
            </a:pPr>
            <a:endParaRPr lang="en-US" sz="2400" i="1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3" descr="000E2BBC-D245-1CD6-831880D21AC3FE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36850"/>
            <a:ext cx="4343400" cy="2847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10100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667000"/>
            <a:ext cx="3889587" cy="2917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24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27780" y="1369786"/>
            <a:ext cx="8359018" cy="589641"/>
          </a:xfrm>
        </p:spPr>
        <p:txBody>
          <a:bodyPr/>
          <a:lstStyle/>
          <a:p>
            <a:r>
              <a:rPr lang="es-MX" dirty="0"/>
              <a:t>Paso 3: calmar el trafico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7780" y="1959427"/>
            <a:ext cx="8359020" cy="431800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s-MX" sz="2400" dirty="0">
                <a:ea typeface="ＭＳ Ｐゴシック" pitchFamily="34" charset="-128"/>
              </a:rPr>
              <a:t>Herramienta para calmar el trafico: e</a:t>
            </a:r>
            <a:r>
              <a:rPr lang="es-MX" sz="2400" i="1" dirty="0">
                <a:ea typeface="ＭＳ Ｐゴシック" pitchFamily="34" charset="-128"/>
              </a:rPr>
              <a:t>stacionamiento diagonal</a:t>
            </a:r>
            <a:endParaRPr lang="en-US" sz="2400" i="1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sz="2400" i="1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7" b="13182"/>
          <a:stretch>
            <a:fillRect/>
          </a:stretch>
        </p:blipFill>
        <p:spPr bwMode="auto">
          <a:xfrm>
            <a:off x="4007756" y="2619375"/>
            <a:ext cx="4800600" cy="258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Reverse angle parking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7936" r="34328" b="11637"/>
          <a:stretch/>
        </p:blipFill>
        <p:spPr bwMode="auto">
          <a:xfrm>
            <a:off x="327779" y="2619375"/>
            <a:ext cx="3581400" cy="3413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007757" y="5354098"/>
            <a:ext cx="4679040" cy="923330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marL="285750" indent="-285750" eaLnBrk="1" hangingPunct="1">
              <a:buFont typeface="Arial"/>
              <a:buChar char="•"/>
            </a:pPr>
            <a:r>
              <a:rPr lang="es-MX" dirty="0">
                <a:solidFill>
                  <a:srgbClr val="000000"/>
                </a:solidFill>
                <a:latin typeface="+mj-lt"/>
              </a:rPr>
              <a:t>Estacionamiento en ángulo reverso (izquierda)</a:t>
            </a:r>
          </a:p>
          <a:p>
            <a:pPr marL="285750" indent="-285750" eaLnBrk="1" hangingPunct="1">
              <a:buFont typeface="Arial"/>
              <a:buChar char="•"/>
            </a:pPr>
            <a:r>
              <a:rPr lang="es-MX" dirty="0">
                <a:solidFill>
                  <a:srgbClr val="000000"/>
                </a:solidFill>
                <a:latin typeface="+mj-lt"/>
              </a:rPr>
              <a:t>Estacionamiento típico (derecha)</a:t>
            </a:r>
          </a:p>
        </p:txBody>
      </p:sp>
    </p:spTree>
    <p:extLst>
      <p:ext uri="{BB962C8B-B14F-4D97-AF65-F5344CB8AC3E}">
        <p14:creationId xmlns:p14="http://schemas.microsoft.com/office/powerpoint/2010/main" val="2676635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4: seguridad, comodidad, y belleza</a:t>
            </a:r>
          </a:p>
        </p:txBody>
      </p:sp>
      <p:pic>
        <p:nvPicPr>
          <p:cNvPr id="5" name="Picture 2" descr="00080C00-EA8A-1C34-80BD80D21AC3FE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" r="9052"/>
          <a:stretch>
            <a:fillRect/>
          </a:stretch>
        </p:blipFill>
        <p:spPr bwMode="auto">
          <a:xfrm>
            <a:off x="4854221" y="1959428"/>
            <a:ext cx="3832575" cy="2848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5th&amp;Univ Tre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9"/>
          <a:stretch>
            <a:fillRect/>
          </a:stretch>
        </p:blipFill>
        <p:spPr bwMode="auto">
          <a:xfrm>
            <a:off x="876499" y="1965375"/>
            <a:ext cx="3582612" cy="4501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982934" y="4957163"/>
            <a:ext cx="3584021" cy="1754326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marL="285750" indent="-285750" eaLnBrk="1" hangingPunct="1">
              <a:buFont typeface="Arial"/>
              <a:buChar char="•"/>
            </a:pPr>
            <a:r>
              <a:rPr lang="es-MX" dirty="0">
                <a:solidFill>
                  <a:srgbClr val="000000"/>
                </a:solidFill>
              </a:rPr>
              <a:t>Arboles</a:t>
            </a:r>
          </a:p>
          <a:p>
            <a:pPr marL="285750" indent="-285750" eaLnBrk="1" hangingPunct="1">
              <a:buFont typeface="Arial"/>
              <a:buChar char="•"/>
            </a:pPr>
            <a:r>
              <a:rPr lang="es-MX" dirty="0">
                <a:solidFill>
                  <a:srgbClr val="000000"/>
                </a:solidFill>
              </a:rPr>
              <a:t>Lugares donde  sentarse a descansar</a:t>
            </a:r>
            <a:endParaRPr lang="es-MX" dirty="0">
              <a:solidFill>
                <a:srgbClr val="000000"/>
              </a:solidFill>
              <a:latin typeface="+mj-lt"/>
            </a:endParaRPr>
          </a:p>
          <a:p>
            <a:pPr marL="285750" indent="-285750" eaLnBrk="1" hangingPunct="1">
              <a:buFont typeface="Arial"/>
              <a:buChar char="•"/>
            </a:pPr>
            <a:r>
              <a:rPr lang="es-MX" dirty="0">
                <a:solidFill>
                  <a:srgbClr val="000000"/>
                </a:solidFill>
                <a:latin typeface="+mj-lt"/>
              </a:rPr>
              <a:t>Limpio y bien cuidado</a:t>
            </a:r>
          </a:p>
          <a:p>
            <a:pPr marL="285750" indent="-285750" eaLnBrk="1" hangingPunct="1">
              <a:buFont typeface="Arial"/>
              <a:buChar char="•"/>
            </a:pPr>
            <a:r>
              <a:rPr lang="es-MX" dirty="0">
                <a:solidFill>
                  <a:srgbClr val="000000"/>
                </a:solidFill>
                <a:latin typeface="+mj-lt"/>
              </a:rPr>
              <a:t>Iluminación para peatones</a:t>
            </a:r>
          </a:p>
          <a:p>
            <a:pPr marL="285750" indent="-285750" eaLnBrk="1" hangingPunct="1">
              <a:buFont typeface="Arial"/>
              <a:buChar char="•"/>
            </a:pPr>
            <a:r>
              <a:rPr lang="es-MX" dirty="0">
                <a:solidFill>
                  <a:srgbClr val="000000"/>
                </a:solidFill>
                <a:latin typeface="+mj-lt"/>
              </a:rPr>
              <a:t>Acceso a baños y agua</a:t>
            </a:r>
          </a:p>
        </p:txBody>
      </p:sp>
    </p:spTree>
    <p:extLst>
      <p:ext uri="{BB962C8B-B14F-4D97-AF65-F5344CB8AC3E}">
        <p14:creationId xmlns:p14="http://schemas.microsoft.com/office/powerpoint/2010/main" val="223262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4: seguridad, comodidad, y belleza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i="1" dirty="0"/>
              <a:t>Arte p</a:t>
            </a:r>
            <a:r>
              <a:rPr lang="es-MX" sz="2400" i="1" dirty="0">
                <a:latin typeface="Arial"/>
                <a:cs typeface="Arial"/>
              </a:rPr>
              <a:t>ú</a:t>
            </a:r>
            <a:r>
              <a:rPr lang="es-MX" sz="2400" i="1" dirty="0"/>
              <a:t>blico que refleja la comunidad</a:t>
            </a:r>
          </a:p>
        </p:txBody>
      </p:sp>
      <p:pic>
        <p:nvPicPr>
          <p:cNvPr id="9" name="Picture 3" descr="P10100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14368" r="7529" b="14844"/>
          <a:stretch>
            <a:fillRect/>
          </a:stretch>
        </p:blipFill>
        <p:spPr bwMode="auto">
          <a:xfrm>
            <a:off x="5009444" y="2538893"/>
            <a:ext cx="3163711" cy="1923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Picture 5" descr="IMG_05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6" y="2773507"/>
            <a:ext cx="3909836" cy="281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2" name="Picture 2" descr="water fountain olympia, w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7895" r="3926" b="22139"/>
          <a:stretch/>
        </p:blipFill>
        <p:spPr bwMode="auto">
          <a:xfrm>
            <a:off x="4729892" y="4592801"/>
            <a:ext cx="3810000" cy="1986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751514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5: buenos lugares a donde caminar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693056" y="4411939"/>
            <a:ext cx="7993743" cy="21610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i="1" dirty="0"/>
              <a:t>Calle residencial- Antes</a:t>
            </a:r>
          </a:p>
        </p:txBody>
      </p:sp>
      <p:pic>
        <p:nvPicPr>
          <p:cNvPr id="13" name="Picture 12" descr="Befo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" y="2601540"/>
            <a:ext cx="8845296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80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5: buenos lugares a donde caminar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693056" y="4411939"/>
            <a:ext cx="7993743" cy="21610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i="1" dirty="0"/>
              <a:t>Calle residencial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" y="2630773"/>
            <a:ext cx="8845296" cy="361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54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5: buenos lugares a donde caminar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693056" y="4411939"/>
            <a:ext cx="7993743" cy="21610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i="1" dirty="0"/>
              <a:t>Calle residencial- Despu</a:t>
            </a:r>
            <a:r>
              <a:rPr lang="es-MX" sz="2400" i="1" dirty="0">
                <a:latin typeface="Arial"/>
                <a:cs typeface="Arial"/>
              </a:rPr>
              <a:t>é</a:t>
            </a:r>
            <a:r>
              <a:rPr lang="es-MX" sz="2400" i="1" dirty="0"/>
              <a:t>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" y="2601540"/>
            <a:ext cx="8845296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89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5: buenos lugares a donde caminar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693056" y="4411939"/>
            <a:ext cx="7993743" cy="21610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i="1" dirty="0"/>
              <a:t>Calle comercial - Antes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9" y="2601540"/>
            <a:ext cx="7803861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Repaso del uso de la tierra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Autofit/>
          </a:bodyPr>
          <a:lstStyle/>
          <a:p>
            <a:r>
              <a:rPr lang="es-MX" sz="2400" dirty="0"/>
              <a:t>¿Que aprendimos sobre el uso de La tierra?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sz="2000" dirty="0"/>
              <a:t>¿Algunas observaciones en su vecindad desde nuestra ultima reunión?</a:t>
            </a:r>
          </a:p>
          <a:p>
            <a:r>
              <a:rPr lang="es-MX" sz="2000" dirty="0"/>
              <a:t>¿Como relacionaron la lectura del transporte activo con las secciones previas?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Content Placeholder 12" descr="Built Environment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r="18434"/>
          <a:stretch/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03373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5: buenos lugares a donde caminar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693056" y="4411939"/>
            <a:ext cx="7993743" cy="21610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i="1" dirty="0"/>
              <a:t>Calle comercial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7" y="2601540"/>
            <a:ext cx="7797826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63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 pasos hacia una comunidad mas transitable para peatones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5: buenos lugares a donde caminar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693056" y="4411939"/>
            <a:ext cx="7993743" cy="21610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i="1" dirty="0"/>
              <a:t>Calle comercial- Después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4" y="2601540"/>
            <a:ext cx="7861412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38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48640" y="1369786"/>
            <a:ext cx="8357616" cy="589641"/>
          </a:xfrm>
        </p:spPr>
        <p:txBody>
          <a:bodyPr/>
          <a:lstStyle/>
          <a:p>
            <a:r>
              <a:rPr lang="es-MX" dirty="0"/>
              <a:t>Transitabilidad peatonal – planificación básica</a:t>
            </a:r>
          </a:p>
        </p:txBody>
      </p:sp>
      <p:pic>
        <p:nvPicPr>
          <p:cNvPr id="5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5" r="-154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6220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Movilidad ciclista</a:t>
            </a:r>
          </a:p>
        </p:txBody>
      </p:sp>
      <p:pic>
        <p:nvPicPr>
          <p:cNvPr id="3" name="Content Placeholder 2" descr="bicycle-34159_128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44" r="-5244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24359908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Conclusión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4162368"/>
          </a:xfr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0" tIns="0" rIns="0" bIns="0" rtlCol="0" anchor="t"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MX" sz="2000" b="1" u="sng" dirty="0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s-MX" sz="2000" b="1" u="sng" dirty="0" smtClean="0">
                <a:solidFill>
                  <a:schemeClr val="tx1">
                    <a:lumMod val="50000"/>
                  </a:schemeClr>
                </a:solidFill>
              </a:rPr>
              <a:t>area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lvl="0">
              <a:buFont typeface="Wingdings" charset="2"/>
              <a:buChar char="q"/>
            </a:pP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Completen la evaluación de </a:t>
            </a:r>
            <a:r>
              <a:rPr lang="es-MX" sz="2000" dirty="0" err="1">
                <a:solidFill>
                  <a:schemeClr val="tx1">
                    <a:lumMod val="50000"/>
                  </a:schemeClr>
                </a:solidFill>
              </a:rPr>
              <a:t>transitabilidad</a:t>
            </a: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  peatonal de Circula San Diego (Circulate San Diego’s Walkability Scorecard) en su vecindad  con  alguien de diferente generación o con una discapacidad  física o sensorial</a:t>
            </a:r>
          </a:p>
          <a:p>
            <a:pPr lvl="0">
              <a:buFont typeface="Wingdings" charset="2"/>
              <a:buChar char="q"/>
            </a:pP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Completen una evaluación de la movilidad ciclista en su vecindad.</a:t>
            </a:r>
          </a:p>
          <a:p>
            <a:pPr lvl="0">
              <a:buFont typeface="Wingdings" charset="2"/>
              <a:buChar char="q"/>
            </a:pP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Creen un diario fotográfico de barreras a la </a:t>
            </a:r>
            <a:r>
              <a:rPr lang="es-MX" sz="2000" dirty="0" err="1">
                <a:solidFill>
                  <a:schemeClr val="tx1">
                    <a:lumMod val="50000"/>
                  </a:schemeClr>
                </a:solidFill>
              </a:rPr>
              <a:t>transitabilidad</a:t>
            </a: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 en su vecindad.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3922114"/>
          </a:xfrm>
        </p:spPr>
        <p:txBody>
          <a:bodyPr>
            <a:normAutofit/>
          </a:bodyPr>
          <a:lstStyle/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¿preguntas?</a:t>
            </a:r>
          </a:p>
          <a:p>
            <a:pPr algn="ctr"/>
            <a:endParaRPr lang="es-MX" sz="2000" dirty="0"/>
          </a:p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¿comentarios?</a:t>
            </a:r>
          </a:p>
          <a:p>
            <a:pPr algn="ctr"/>
            <a:endParaRPr lang="es-MX" sz="2000" dirty="0"/>
          </a:p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¿preocupaciones?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7749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55200" y="4190291"/>
            <a:ext cx="58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Este plan de </a:t>
            </a:r>
            <a:r>
              <a:rPr lang="en-US" sz="1200" dirty="0" err="1"/>
              <a:t>estudio</a:t>
            </a:r>
            <a:r>
              <a:rPr lang="en-US" sz="1200" dirty="0"/>
              <a:t> </a:t>
            </a:r>
            <a:r>
              <a:rPr lang="en-US" sz="1200" dirty="0" err="1"/>
              <a:t>fue</a:t>
            </a:r>
            <a:r>
              <a:rPr lang="en-US" sz="1200" dirty="0"/>
              <a:t> </a:t>
            </a:r>
            <a:r>
              <a:rPr lang="en-US" sz="1200" dirty="0" err="1"/>
              <a:t>creado</a:t>
            </a:r>
            <a:r>
              <a:rPr lang="en-US" sz="1200" dirty="0"/>
              <a:t> gracias al </a:t>
            </a:r>
            <a:r>
              <a:rPr lang="en-US" sz="1200" dirty="0" err="1"/>
              <a:t>apoyo</a:t>
            </a:r>
            <a:r>
              <a:rPr lang="en-US" sz="1200" dirty="0"/>
              <a:t> del </a:t>
            </a:r>
            <a:r>
              <a:rPr lang="en-US" sz="1200" dirty="0" err="1"/>
              <a:t>Acuerdo</a:t>
            </a:r>
            <a:r>
              <a:rPr lang="en-US" sz="1200" dirty="0"/>
              <a:t> </a:t>
            </a:r>
            <a:r>
              <a:rPr lang="en-US" sz="1200" dirty="0" err="1"/>
              <a:t>Cooperativo</a:t>
            </a:r>
            <a:r>
              <a:rPr lang="en-US" sz="1200" dirty="0"/>
              <a:t> </a:t>
            </a:r>
            <a:r>
              <a:rPr lang="en-US" sz="1200" dirty="0" err="1"/>
              <a:t>Numero</a:t>
            </a:r>
            <a:r>
              <a:rPr lang="en-US" sz="1200" dirty="0"/>
              <a:t> DP005528-01, </a:t>
            </a:r>
            <a:r>
              <a:rPr lang="en-US" sz="1200" dirty="0" err="1"/>
              <a:t>financiado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 del </a:t>
            </a:r>
            <a:r>
              <a:rPr lang="en-US" sz="1200" dirty="0" err="1"/>
              <a:t>Condado</a:t>
            </a:r>
            <a:r>
              <a:rPr lang="en-US" sz="1200" dirty="0"/>
              <a:t> de San Diego. Su </a:t>
            </a:r>
            <a:r>
              <a:rPr lang="en-US" sz="1200" dirty="0" err="1"/>
              <a:t>contenido</a:t>
            </a:r>
            <a:r>
              <a:rPr lang="en-US" sz="1200" dirty="0"/>
              <a:t>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exclusivamente</a:t>
            </a:r>
            <a:r>
              <a:rPr lang="en-US" sz="1200" dirty="0"/>
              <a:t> la </a:t>
            </a:r>
            <a:r>
              <a:rPr lang="en-US" sz="1200" dirty="0" err="1"/>
              <a:t>responsabilidad</a:t>
            </a:r>
            <a:r>
              <a:rPr lang="en-US" sz="1200" dirty="0"/>
              <a:t> de los </a:t>
            </a:r>
            <a:r>
              <a:rPr lang="en-US" sz="1200" dirty="0" err="1"/>
              <a:t>autores</a:t>
            </a:r>
            <a:r>
              <a:rPr lang="en-US" sz="1200" dirty="0"/>
              <a:t> y no </a:t>
            </a:r>
            <a:r>
              <a:rPr lang="en-US" sz="1200" dirty="0" err="1"/>
              <a:t>necesariamente</a:t>
            </a:r>
            <a:r>
              <a:rPr lang="en-US" sz="1200" dirty="0"/>
              <a:t> </a:t>
            </a:r>
            <a:r>
              <a:rPr lang="en-US" sz="1200" dirty="0" err="1"/>
              <a:t>representan</a:t>
            </a:r>
            <a:r>
              <a:rPr lang="en-US" sz="1200" dirty="0"/>
              <a:t> </a:t>
            </a:r>
            <a:r>
              <a:rPr lang="en-US" sz="1200" dirty="0" err="1"/>
              <a:t>las</a:t>
            </a:r>
            <a:r>
              <a:rPr lang="en-US" sz="1200" dirty="0"/>
              <a:t> </a:t>
            </a:r>
            <a:r>
              <a:rPr lang="en-US" sz="1200" dirty="0" err="1"/>
              <a:t>opiniones</a:t>
            </a:r>
            <a:r>
              <a:rPr lang="en-US" sz="1200" dirty="0"/>
              <a:t> </a:t>
            </a:r>
            <a:r>
              <a:rPr lang="en-US" sz="1200" dirty="0" err="1"/>
              <a:t>oficiales</a:t>
            </a:r>
            <a:r>
              <a:rPr lang="en-US" sz="1200" dirty="0"/>
              <a:t> de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6" y="2102459"/>
            <a:ext cx="4241808" cy="22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4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alking-99027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105" y="5041944"/>
            <a:ext cx="1051599" cy="1051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Sección 2: estrategias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sz="2400" dirty="0"/>
              <a:t>Objetivos de aprendizaje: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2400" dirty="0"/>
              <a:t>Identificar los determinantes sociales y como afectan la salud.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400"/>
              <a:t>Identificar los cambios comunitarios que se pueden hacer para mejorar la salud.</a:t>
            </a:r>
            <a:endParaRPr lang="es-MX" sz="2400" dirty="0"/>
          </a:p>
        </p:txBody>
      </p:sp>
      <p:pic>
        <p:nvPicPr>
          <p:cNvPr id="6" name="Picture 5" descr="inline-skating-99101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89" y="5047445"/>
            <a:ext cx="1046098" cy="1046098"/>
          </a:xfrm>
          <a:prstGeom prst="rect">
            <a:avLst/>
          </a:prstGeom>
        </p:spPr>
      </p:pic>
      <p:pic>
        <p:nvPicPr>
          <p:cNvPr id="8" name="Picture 7" descr="biking-99052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921" y="5047446"/>
            <a:ext cx="1046916" cy="1046098"/>
          </a:xfrm>
          <a:prstGeom prst="rect">
            <a:avLst/>
          </a:prstGeom>
        </p:spPr>
      </p:pic>
      <p:pic>
        <p:nvPicPr>
          <p:cNvPr id="9" name="Picture 8" descr="walking-99027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556" y="5041944"/>
            <a:ext cx="1051599" cy="1051599"/>
          </a:xfrm>
          <a:prstGeom prst="rect">
            <a:avLst/>
          </a:prstGeom>
        </p:spPr>
      </p:pic>
      <p:pic>
        <p:nvPicPr>
          <p:cNvPr id="10" name="Picture 9" descr="skateboard-303471_128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71" y="5041945"/>
            <a:ext cx="1051600" cy="1051600"/>
          </a:xfrm>
          <a:prstGeom prst="rect">
            <a:avLst/>
          </a:prstGeom>
        </p:spPr>
      </p:pic>
      <p:pic>
        <p:nvPicPr>
          <p:cNvPr id="11" name="Picture 10" descr="children-159352_1280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t="11216" r="11516" b="11146"/>
          <a:stretch/>
        </p:blipFill>
        <p:spPr>
          <a:xfrm>
            <a:off x="7307259" y="5111503"/>
            <a:ext cx="837919" cy="946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9968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Transporte activo</a:t>
            </a:r>
          </a:p>
        </p:txBody>
      </p:sp>
      <p:pic>
        <p:nvPicPr>
          <p:cNvPr id="8" name="Picture 7" descr="child-727945_12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37913" r="25000"/>
          <a:stretch/>
        </p:blipFill>
        <p:spPr>
          <a:xfrm>
            <a:off x="3294990" y="1211325"/>
            <a:ext cx="1968484" cy="1865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nline-skates-681321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9" y="3255753"/>
            <a:ext cx="3155230" cy="2102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hoes-791044_12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b="20428"/>
          <a:stretch/>
        </p:blipFill>
        <p:spPr>
          <a:xfrm>
            <a:off x="5377441" y="1079151"/>
            <a:ext cx="3404947" cy="157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skateboarder-388977_128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7"/>
          <a:stretch/>
        </p:blipFill>
        <p:spPr>
          <a:xfrm>
            <a:off x="3288977" y="3182323"/>
            <a:ext cx="1958215" cy="356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wheelchair-749985_128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9" y="1169640"/>
            <a:ext cx="3155230" cy="2102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woman-791541_128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41" y="2623948"/>
            <a:ext cx="3417655" cy="2277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hipster-863054_128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8" t="43592" r="2614"/>
          <a:stretch/>
        </p:blipFill>
        <p:spPr>
          <a:xfrm>
            <a:off x="5377440" y="4901495"/>
            <a:ext cx="3476217" cy="1849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walking-454543_1280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5"/>
          <a:stretch/>
        </p:blipFill>
        <p:spPr>
          <a:xfrm>
            <a:off x="113970" y="5349445"/>
            <a:ext cx="3155230" cy="1400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1444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Transporte activo– planificación básica</a:t>
            </a:r>
          </a:p>
        </p:txBody>
      </p:sp>
      <p:pic>
        <p:nvPicPr>
          <p:cNvPr id="9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5" r="-154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1201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Ciudades 8-80</a:t>
            </a:r>
          </a:p>
        </p:txBody>
      </p:sp>
      <p:pic>
        <p:nvPicPr>
          <p:cNvPr id="9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5" r="-154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5733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Transportación</a:t>
            </a:r>
            <a:r>
              <a:rPr lang="en-US" dirty="0"/>
              <a:t> </a:t>
            </a:r>
            <a:r>
              <a:rPr lang="es-MX" dirty="0"/>
              <a:t>Activo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7" t="38122" r="24653" b="37537"/>
          <a:stretch/>
        </p:blipFill>
        <p:spPr>
          <a:xfrm>
            <a:off x="312673" y="1409549"/>
            <a:ext cx="8518654" cy="529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32069"/>
      </p:ext>
    </p:extLst>
  </p:cSld>
  <p:clrMapOvr>
    <a:masterClrMapping/>
  </p:clrMapOvr>
</p:sld>
</file>

<file path=ppt/theme/theme1.xml><?xml version="1.0" encoding="utf-8"?>
<a:theme xmlns:a="http://schemas.openxmlformats.org/drawingml/2006/main" name="LWSD 2013 Orange">
  <a:themeElements>
    <a:clrScheme name="LWSD_orange">
      <a:dk1>
        <a:srgbClr val="808080"/>
      </a:dk1>
      <a:lt1>
        <a:sysClr val="window" lastClr="FFFFFF"/>
      </a:lt1>
      <a:dk2>
        <a:srgbClr val="2FB4BC"/>
      </a:dk2>
      <a:lt2>
        <a:srgbClr val="FFFFFF"/>
      </a:lt2>
      <a:accent1>
        <a:srgbClr val="F79527"/>
      </a:accent1>
      <a:accent2>
        <a:srgbClr val="95AF39"/>
      </a:accent2>
      <a:accent3>
        <a:srgbClr val="2FB4BC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WSD 2013 Orange 2">
  <a:themeElements>
    <a:clrScheme name="LWSD_orange">
      <a:dk1>
        <a:srgbClr val="808080"/>
      </a:dk1>
      <a:lt1>
        <a:sysClr val="window" lastClr="FFFFFF"/>
      </a:lt1>
      <a:dk2>
        <a:srgbClr val="2FB4BC"/>
      </a:dk2>
      <a:lt2>
        <a:srgbClr val="FFFFFF"/>
      </a:lt2>
      <a:accent1>
        <a:srgbClr val="F79527"/>
      </a:accent1>
      <a:accent2>
        <a:srgbClr val="95AF39"/>
      </a:accent2>
      <a:accent3>
        <a:srgbClr val="2FB4BC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WSD 2013 Orange 3">
  <a:themeElements>
    <a:clrScheme name="LWSD_orange">
      <a:dk1>
        <a:srgbClr val="808080"/>
      </a:dk1>
      <a:lt1>
        <a:sysClr val="window" lastClr="FFFFFF"/>
      </a:lt1>
      <a:dk2>
        <a:srgbClr val="2FB4BC"/>
      </a:dk2>
      <a:lt2>
        <a:srgbClr val="FFFFFF"/>
      </a:lt2>
      <a:accent1>
        <a:srgbClr val="F79527"/>
      </a:accent1>
      <a:accent2>
        <a:srgbClr val="95AF39"/>
      </a:accent2>
      <a:accent3>
        <a:srgbClr val="2FB4BC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LWSD 2013 Orange 4">
  <a:themeElements>
    <a:clrScheme name="LWSD_orange">
      <a:dk1>
        <a:srgbClr val="808080"/>
      </a:dk1>
      <a:lt1>
        <a:sysClr val="window" lastClr="FFFFFF"/>
      </a:lt1>
      <a:dk2>
        <a:srgbClr val="2FB4BC"/>
      </a:dk2>
      <a:lt2>
        <a:srgbClr val="FFFFFF"/>
      </a:lt2>
      <a:accent1>
        <a:srgbClr val="F79527"/>
      </a:accent1>
      <a:accent2>
        <a:srgbClr val="95AF39"/>
      </a:accent2>
      <a:accent3>
        <a:srgbClr val="2FB4BC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outingRuleDescription xmlns="http://schemas.microsoft.com/sharepoint/v3">Template to be used for business-focused presentations on Live Well</RoutingRuleDescriptio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9C836218537D469586CDA6A9969B1B" ma:contentTypeVersion="20" ma:contentTypeDescription="Create a new document." ma:contentTypeScope="" ma:versionID="50e7bc90de03086eaadc9881d02a345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bdfdf64d0d6ddb84bda85ee5373dcf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RoutingRuleDescrip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ma:displayName="Description" ma:description="" ma:internalName="RoutingRuleDescrip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7B01B4-6917-4177-9932-BBC53A000DCC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CB99079-1E3C-4F36-B61F-C2C31DDE0E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62C8DB-ABB7-474A-AC93-AFD7EE84A7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2346</Words>
  <Application>Microsoft Macintosh PowerPoint</Application>
  <PresentationFormat>On-screen Show (4:3)</PresentationFormat>
  <Paragraphs>326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Avenir Light</vt:lpstr>
      <vt:lpstr>Avenir Medium</vt:lpstr>
      <vt:lpstr>Avenir Medium Oblique</vt:lpstr>
      <vt:lpstr>Calibri</vt:lpstr>
      <vt:lpstr>Georgia</vt:lpstr>
      <vt:lpstr>ＭＳ Ｐゴシック</vt:lpstr>
      <vt:lpstr>Wingdings</vt:lpstr>
      <vt:lpstr>Wingdings 2</vt:lpstr>
      <vt:lpstr>Arial</vt:lpstr>
      <vt:lpstr>LWSD 2013 Orange</vt:lpstr>
      <vt:lpstr>LWSD 2013 Orange 2</vt:lpstr>
      <vt:lpstr>LWSD 2013 Orange 3</vt:lpstr>
      <vt:lpstr>LWSD 2013 Orange 4</vt:lpstr>
      <vt:lpstr>Sección 2: estrategias</vt:lpstr>
      <vt:lpstr>Orden del día</vt:lpstr>
      <vt:lpstr>Actividad rompehielos</vt:lpstr>
      <vt:lpstr>Repaso del uso de la tierra</vt:lpstr>
      <vt:lpstr>Sección 2: estrategias</vt:lpstr>
      <vt:lpstr>Transporte activo</vt:lpstr>
      <vt:lpstr>Segmento de video</vt:lpstr>
      <vt:lpstr>Segmento de video</vt:lpstr>
      <vt:lpstr>Transportación Activo</vt:lpstr>
      <vt:lpstr>SANDAG</vt:lpstr>
      <vt:lpstr>Circula San Diego</vt:lpstr>
      <vt:lpstr>Hora de descanso</vt:lpstr>
      <vt:lpstr>Transitabilidad peatonal</vt:lpstr>
      <vt:lpstr>¿porque nos debe importar la transitabilidad peatonal?</vt:lpstr>
      <vt:lpstr>¿porque nos debe importar la transitabilidad peatonal?</vt:lpstr>
      <vt:lpstr>¿porque nos debe importar la transitabilidad peatonal?</vt:lpstr>
      <vt:lpstr>¿porque nos debe importar la transitabilidad peatonal?</vt:lpstr>
      <vt:lpstr>¿porque nos debe importar la transitabilidad peatonal?</vt:lpstr>
      <vt:lpstr>¿porque nos debe importar la transitabilidad peatonal?</vt:lpstr>
      <vt:lpstr>Actividad</vt:lpstr>
      <vt:lpstr>HORA DE DESCANSO</vt:lpstr>
      <vt:lpstr>SE NOTA LA DIFERENCIA EN VECINDADES MAS TRANSITABLES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5 pasos hacia una comunidad mas transitable para peatones</vt:lpstr>
      <vt:lpstr>Segmento de video</vt:lpstr>
      <vt:lpstr>Movilidad ciclista</vt:lpstr>
      <vt:lpstr>Conclusión</vt:lpstr>
      <vt:lpstr>PowerPoint Presentation</vt:lpstr>
    </vt:vector>
  </TitlesOfParts>
  <Company>AdEase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LWSD PowerPoint Template - Business Orange</dc:title>
  <dc:creator>Creative Contractor</dc:creator>
  <cp:lastModifiedBy>Jessie</cp:lastModifiedBy>
  <cp:revision>98</cp:revision>
  <dcterms:created xsi:type="dcterms:W3CDTF">2013-10-28T20:20:09Z</dcterms:created>
  <dcterms:modified xsi:type="dcterms:W3CDTF">2017-07-14T22:31:23Z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0x0101003F9C836218537D469586CDA6A9969B1B</vt:lpwstr>
  </property>
</Properties>
</file>