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80" r:id="rId5"/>
    <p:sldMasterId id="2147483668" r:id="rId6"/>
    <p:sldMasterId id="2147483725" r:id="rId7"/>
    <p:sldMasterId id="2147483731" r:id="rId8"/>
    <p:sldMasterId id="2147483736" r:id="rId9"/>
    <p:sldMasterId id="2147483741" r:id="rId10"/>
  </p:sldMasterIdLst>
  <p:notesMasterIdLst>
    <p:notesMasterId r:id="rId41"/>
  </p:notesMasterIdLst>
  <p:sldIdLst>
    <p:sldId id="260" r:id="rId11"/>
    <p:sldId id="262" r:id="rId12"/>
    <p:sldId id="264" r:id="rId13"/>
    <p:sldId id="355" r:id="rId14"/>
    <p:sldId id="330" r:id="rId15"/>
    <p:sldId id="332" r:id="rId16"/>
    <p:sldId id="331" r:id="rId17"/>
    <p:sldId id="350" r:id="rId18"/>
    <p:sldId id="356" r:id="rId19"/>
    <p:sldId id="346" r:id="rId20"/>
    <p:sldId id="348" r:id="rId21"/>
    <p:sldId id="351" r:id="rId22"/>
    <p:sldId id="353" r:id="rId23"/>
    <p:sldId id="357" r:id="rId24"/>
    <p:sldId id="358" r:id="rId25"/>
    <p:sldId id="360" r:id="rId26"/>
    <p:sldId id="335" r:id="rId27"/>
    <p:sldId id="334" r:id="rId28"/>
    <p:sldId id="336" r:id="rId29"/>
    <p:sldId id="337" r:id="rId30"/>
    <p:sldId id="338" r:id="rId31"/>
    <p:sldId id="339" r:id="rId32"/>
    <p:sldId id="340" r:id="rId33"/>
    <p:sldId id="341" r:id="rId34"/>
    <p:sldId id="349" r:id="rId35"/>
    <p:sldId id="354" r:id="rId36"/>
    <p:sldId id="344" r:id="rId37"/>
    <p:sldId id="345" r:id="rId38"/>
    <p:sldId id="301" r:id="rId39"/>
    <p:sldId id="361"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A2EA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5" autoAdjust="0"/>
    <p:restoredTop sz="84267" autoAdjust="0"/>
  </p:normalViewPr>
  <p:slideViewPr>
    <p:cSldViewPr snapToGrid="0" snapToObjects="1">
      <p:cViewPr varScale="1">
        <p:scale>
          <a:sx n="61" d="100"/>
          <a:sy n="61" d="100"/>
        </p:scale>
        <p:origin x="1626" y="66"/>
      </p:cViewPr>
      <p:guideLst>
        <p:guide orient="horz"/>
        <p:guide orient="horz" pos="4128"/>
        <p:guide orient="horz" pos="1428"/>
        <p:guide pos="2880"/>
      </p:guideLst>
    </p:cSldViewPr>
  </p:slideViewPr>
  <p:outlineViewPr>
    <p:cViewPr>
      <p:scale>
        <a:sx n="33" d="100"/>
        <a:sy n="33" d="100"/>
      </p:scale>
      <p:origin x="0" y="151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5" d="100"/>
          <a:sy n="75" d="100"/>
        </p:scale>
        <p:origin x="-316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93BD93-3F19-934E-8B3B-0F982E6A5F07}" type="doc">
      <dgm:prSet loTypeId="urn:microsoft.com/office/officeart/2005/8/layout/lProcess3" loCatId="" qsTypeId="urn:microsoft.com/office/officeart/2005/8/quickstyle/simple4" qsCatId="simple" csTypeId="urn:microsoft.com/office/officeart/2005/8/colors/colorful1#1" csCatId="colorful" phldr="1"/>
      <dgm:spPr/>
      <dgm:t>
        <a:bodyPr/>
        <a:lstStyle/>
        <a:p>
          <a:endParaRPr lang="en-US"/>
        </a:p>
      </dgm:t>
    </dgm:pt>
    <dgm:pt modelId="{F7D5C524-EBD9-5245-AAC9-46F3D175DF96}">
      <dgm:prSet phldrT="[Text]"/>
      <dgm:spPr/>
      <dgm:t>
        <a:bodyPr/>
        <a:lstStyle/>
        <a:p>
          <a:pPr algn="r" rtl="1"/>
          <a:r>
            <a:rPr lang="ar-EG" dirty="0">
              <a:solidFill>
                <a:srgbClr val="000000"/>
              </a:solidFill>
            </a:rPr>
            <a:t>الخطوة الأولى: عيّن مجموعة قادة المجتمع</a:t>
          </a:r>
          <a:endParaRPr lang="en-US" dirty="0">
            <a:solidFill>
              <a:srgbClr val="000000"/>
            </a:solidFill>
          </a:endParaRPr>
        </a:p>
      </dgm:t>
    </dgm:pt>
    <dgm:pt modelId="{0050AB17-67A0-9F4E-9648-714791E46537}" type="parTrans" cxnId="{82BCB73F-F792-2648-B865-53435E58F4B7}">
      <dgm:prSet/>
      <dgm:spPr/>
      <dgm:t>
        <a:bodyPr/>
        <a:lstStyle/>
        <a:p>
          <a:endParaRPr lang="en-US"/>
        </a:p>
      </dgm:t>
    </dgm:pt>
    <dgm:pt modelId="{30555583-29D2-4A49-8C06-FBB328241679}" type="sibTrans" cxnId="{82BCB73F-F792-2648-B865-53435E58F4B7}">
      <dgm:prSet/>
      <dgm:spPr/>
      <dgm:t>
        <a:bodyPr/>
        <a:lstStyle/>
        <a:p>
          <a:endParaRPr lang="en-US"/>
        </a:p>
      </dgm:t>
    </dgm:pt>
    <dgm:pt modelId="{F6D379D7-BEFE-1B4C-9964-4A852099E5FD}">
      <dgm:prSet phldrT="[Text]"/>
      <dgm:spPr/>
      <dgm:t>
        <a:bodyPr/>
        <a:lstStyle/>
        <a:p>
          <a:pPr algn="r" rtl="1"/>
          <a:r>
            <a:rPr lang="ar-EG" dirty="0">
              <a:solidFill>
                <a:srgbClr val="000000"/>
              </a:solidFill>
            </a:rPr>
            <a:t>الخطوة الثانية: </a:t>
          </a:r>
          <a:r>
            <a:rPr lang="ar-IQ" dirty="0">
              <a:solidFill>
                <a:srgbClr val="000000"/>
              </a:solidFill>
            </a:rPr>
            <a:t>قم ببناء</a:t>
          </a:r>
          <a:r>
            <a:rPr lang="ar-EG" dirty="0">
              <a:solidFill>
                <a:srgbClr val="000000"/>
              </a:solidFill>
            </a:rPr>
            <a:t> العلاقات</a:t>
          </a:r>
          <a:endParaRPr lang="en-US" dirty="0">
            <a:solidFill>
              <a:srgbClr val="000000"/>
            </a:solidFill>
          </a:endParaRPr>
        </a:p>
      </dgm:t>
    </dgm:pt>
    <dgm:pt modelId="{1152DE12-5DE1-7F48-955A-CA99B3EC2A7C}" type="parTrans" cxnId="{C2416C56-7251-5043-80AC-A0EEE3CDCC54}">
      <dgm:prSet/>
      <dgm:spPr/>
      <dgm:t>
        <a:bodyPr/>
        <a:lstStyle/>
        <a:p>
          <a:endParaRPr lang="en-US"/>
        </a:p>
      </dgm:t>
    </dgm:pt>
    <dgm:pt modelId="{A4F7E3AC-226A-F646-8D7E-8F8D8E7185D1}" type="sibTrans" cxnId="{C2416C56-7251-5043-80AC-A0EEE3CDCC54}">
      <dgm:prSet/>
      <dgm:spPr/>
      <dgm:t>
        <a:bodyPr/>
        <a:lstStyle/>
        <a:p>
          <a:endParaRPr lang="en-US"/>
        </a:p>
      </dgm:t>
    </dgm:pt>
    <dgm:pt modelId="{A52D7D6A-4017-F745-8E3C-BAB88DF1DB5D}">
      <dgm:prSet phldrT="[Text]"/>
      <dgm:spPr/>
      <dgm:t>
        <a:bodyPr/>
        <a:lstStyle/>
        <a:p>
          <a:pPr algn="r" rtl="1"/>
          <a:r>
            <a:rPr lang="ar-EG" dirty="0">
              <a:solidFill>
                <a:srgbClr val="000000"/>
              </a:solidFill>
            </a:rPr>
            <a:t>الخطوة الثالثة: اجر</a:t>
          </a:r>
          <a:r>
            <a:rPr lang="ar-IQ" dirty="0">
              <a:solidFill>
                <a:srgbClr val="000000"/>
              </a:solidFill>
            </a:rPr>
            <a:t>ي</a:t>
          </a:r>
          <a:r>
            <a:rPr lang="ar-EG" dirty="0">
              <a:solidFill>
                <a:srgbClr val="000000"/>
              </a:solidFill>
            </a:rPr>
            <a:t> تحليلاً للمجتمع</a:t>
          </a:r>
          <a:endParaRPr lang="en-US" dirty="0">
            <a:solidFill>
              <a:srgbClr val="000000"/>
            </a:solidFill>
          </a:endParaRPr>
        </a:p>
      </dgm:t>
    </dgm:pt>
    <dgm:pt modelId="{B4482F64-2CA1-9C40-9D04-28A2DE5F249D}" type="parTrans" cxnId="{33077B60-E137-984A-B736-ACFB7251EF57}">
      <dgm:prSet/>
      <dgm:spPr/>
      <dgm:t>
        <a:bodyPr/>
        <a:lstStyle/>
        <a:p>
          <a:endParaRPr lang="en-US"/>
        </a:p>
      </dgm:t>
    </dgm:pt>
    <dgm:pt modelId="{01EBAC90-DACF-724E-BA46-1EF01AC48578}" type="sibTrans" cxnId="{33077B60-E137-984A-B736-ACFB7251EF57}">
      <dgm:prSet/>
      <dgm:spPr/>
      <dgm:t>
        <a:bodyPr/>
        <a:lstStyle/>
        <a:p>
          <a:endParaRPr lang="en-US"/>
        </a:p>
      </dgm:t>
    </dgm:pt>
    <dgm:pt modelId="{05F2252A-1137-7E43-A97C-24B4C0258DA8}">
      <dgm:prSet phldrT="[Text]"/>
      <dgm:spPr/>
      <dgm:t>
        <a:bodyPr/>
        <a:lstStyle/>
        <a:p>
          <a:pPr algn="r" rtl="1"/>
          <a:r>
            <a:rPr lang="ar-EG" dirty="0">
              <a:solidFill>
                <a:srgbClr val="000000"/>
              </a:solidFill>
            </a:rPr>
            <a:t>الخطوة الرابعة: صمم ونفذ مشاريع مفيدة لكل الأطراف</a:t>
          </a:r>
          <a:endParaRPr lang="en-US" dirty="0">
            <a:solidFill>
              <a:srgbClr val="000000"/>
            </a:solidFill>
          </a:endParaRPr>
        </a:p>
      </dgm:t>
    </dgm:pt>
    <dgm:pt modelId="{E83B34C0-DBA9-9048-A3B6-AA8E2FC377EB}" type="parTrans" cxnId="{092973F3-D956-5440-A068-00088593889C}">
      <dgm:prSet/>
      <dgm:spPr/>
      <dgm:t>
        <a:bodyPr/>
        <a:lstStyle/>
        <a:p>
          <a:endParaRPr lang="en-US"/>
        </a:p>
      </dgm:t>
    </dgm:pt>
    <dgm:pt modelId="{A733F1A3-D1B5-934D-95F2-C66D95C37876}" type="sibTrans" cxnId="{092973F3-D956-5440-A068-00088593889C}">
      <dgm:prSet/>
      <dgm:spPr/>
      <dgm:t>
        <a:bodyPr/>
        <a:lstStyle/>
        <a:p>
          <a:endParaRPr lang="en-US"/>
        </a:p>
      </dgm:t>
    </dgm:pt>
    <dgm:pt modelId="{32F0AF71-03DD-3047-8A53-4972482B7CD8}">
      <dgm:prSet phldrT="[Text]"/>
      <dgm:spPr/>
      <dgm:t>
        <a:bodyPr/>
        <a:lstStyle/>
        <a:p>
          <a:pPr algn="r" rtl="1"/>
          <a:r>
            <a:rPr lang="ar-EG" dirty="0">
              <a:solidFill>
                <a:srgbClr val="000000"/>
              </a:solidFill>
            </a:rPr>
            <a:t>الخطوة الخامسة: شارك المعلومات</a:t>
          </a:r>
          <a:endParaRPr lang="en-US" dirty="0">
            <a:solidFill>
              <a:srgbClr val="000000"/>
            </a:solidFill>
          </a:endParaRPr>
        </a:p>
      </dgm:t>
    </dgm:pt>
    <dgm:pt modelId="{E2649D2C-F72D-8441-8D3E-3ED7E88BFA40}" type="parTrans" cxnId="{E9BE6CB6-928B-B14E-8187-1C8B058F3B32}">
      <dgm:prSet/>
      <dgm:spPr/>
      <dgm:t>
        <a:bodyPr/>
        <a:lstStyle/>
        <a:p>
          <a:endParaRPr lang="en-US"/>
        </a:p>
      </dgm:t>
    </dgm:pt>
    <dgm:pt modelId="{2F53CEBA-AAC5-7448-B0A9-A6B49CA2B032}" type="sibTrans" cxnId="{E9BE6CB6-928B-B14E-8187-1C8B058F3B32}">
      <dgm:prSet/>
      <dgm:spPr/>
      <dgm:t>
        <a:bodyPr/>
        <a:lstStyle/>
        <a:p>
          <a:endParaRPr lang="en-US"/>
        </a:p>
      </dgm:t>
    </dgm:pt>
    <dgm:pt modelId="{E459FA4A-BA30-7240-8193-E2CFCDCA5E61}">
      <dgm:prSet phldrT="[Text]"/>
      <dgm:spPr/>
      <dgm:t>
        <a:bodyPr/>
        <a:lstStyle/>
        <a:p>
          <a:pPr algn="r"/>
          <a:r>
            <a:rPr lang="ar-EG" dirty="0">
              <a:solidFill>
                <a:srgbClr val="000000"/>
              </a:solidFill>
            </a:rPr>
            <a:t>الخطوة السادسة: طوّر </a:t>
          </a:r>
          <a:r>
            <a:rPr lang="ar-EG" dirty="0" err="1">
              <a:solidFill>
                <a:srgbClr val="000000"/>
              </a:solidFill>
            </a:rPr>
            <a:t>الستراتيجيات</a:t>
          </a:r>
          <a:r>
            <a:rPr lang="ar-EG" dirty="0">
              <a:solidFill>
                <a:srgbClr val="000000"/>
              </a:solidFill>
            </a:rPr>
            <a:t> ونفّذ خطة عمل</a:t>
          </a:r>
          <a:endParaRPr lang="en-US" dirty="0">
            <a:solidFill>
              <a:srgbClr val="000000"/>
            </a:solidFill>
          </a:endParaRPr>
        </a:p>
      </dgm:t>
    </dgm:pt>
    <dgm:pt modelId="{2D325997-70FB-3040-9316-3807F61FF472}" type="parTrans" cxnId="{DCBBA461-3F5F-6347-8407-F7644BE1F6A9}">
      <dgm:prSet/>
      <dgm:spPr/>
      <dgm:t>
        <a:bodyPr/>
        <a:lstStyle/>
        <a:p>
          <a:endParaRPr lang="en-US"/>
        </a:p>
      </dgm:t>
    </dgm:pt>
    <dgm:pt modelId="{8CA7BCBF-6254-504C-B933-25876BDBA6B4}" type="sibTrans" cxnId="{DCBBA461-3F5F-6347-8407-F7644BE1F6A9}">
      <dgm:prSet/>
      <dgm:spPr/>
      <dgm:t>
        <a:bodyPr/>
        <a:lstStyle/>
        <a:p>
          <a:endParaRPr lang="en-US"/>
        </a:p>
      </dgm:t>
    </dgm:pt>
    <dgm:pt modelId="{C7D28D7F-1DD6-1746-9115-92ECE4854D92}">
      <dgm:prSet/>
      <dgm:spPr/>
      <dgm:t>
        <a:bodyPr/>
        <a:lstStyle/>
        <a:p>
          <a:pPr algn="r" rtl="1"/>
          <a:r>
            <a:rPr lang="ar-EG" dirty="0">
              <a:solidFill>
                <a:srgbClr val="000000"/>
              </a:solidFill>
            </a:rPr>
            <a:t>الخطوة السابعة: أنشيء قيادة داخل المجموعة</a:t>
          </a:r>
          <a:endParaRPr lang="en-US" dirty="0">
            <a:solidFill>
              <a:srgbClr val="000000"/>
            </a:solidFill>
          </a:endParaRPr>
        </a:p>
      </dgm:t>
    </dgm:pt>
    <dgm:pt modelId="{CAC167AB-B77D-9D41-98E9-63B9EFBFAAE1}" type="parTrans" cxnId="{AF6C6871-AC54-6843-8138-2D706DB429CD}">
      <dgm:prSet/>
      <dgm:spPr/>
      <dgm:t>
        <a:bodyPr/>
        <a:lstStyle/>
        <a:p>
          <a:endParaRPr lang="en-US"/>
        </a:p>
      </dgm:t>
    </dgm:pt>
    <dgm:pt modelId="{5C8F2D61-217B-2640-80BF-E6A35805884D}" type="sibTrans" cxnId="{AF6C6871-AC54-6843-8138-2D706DB429CD}">
      <dgm:prSet/>
      <dgm:spPr/>
      <dgm:t>
        <a:bodyPr/>
        <a:lstStyle/>
        <a:p>
          <a:endParaRPr lang="en-US"/>
        </a:p>
      </dgm:t>
    </dgm:pt>
    <dgm:pt modelId="{0C17A143-ADBB-1B41-90B4-4FE4C9C4A5FA}" type="pres">
      <dgm:prSet presAssocID="{0193BD93-3F19-934E-8B3B-0F982E6A5F07}" presName="Name0" presStyleCnt="0">
        <dgm:presLayoutVars>
          <dgm:chPref val="3"/>
          <dgm:dir/>
          <dgm:animLvl val="lvl"/>
          <dgm:resizeHandles/>
        </dgm:presLayoutVars>
      </dgm:prSet>
      <dgm:spPr/>
    </dgm:pt>
    <dgm:pt modelId="{761008CD-54DD-7549-8587-46AF7C352302}" type="pres">
      <dgm:prSet presAssocID="{F7D5C524-EBD9-5245-AAC9-46F3D175DF96}" presName="horFlow" presStyleCnt="0"/>
      <dgm:spPr/>
    </dgm:pt>
    <dgm:pt modelId="{801026A9-5DCD-A74E-A3EC-B5B147C6AB71}" type="pres">
      <dgm:prSet presAssocID="{F7D5C524-EBD9-5245-AAC9-46F3D175DF96}" presName="bigChev" presStyleLbl="node1" presStyleIdx="0" presStyleCnt="7" custScaleX="614093"/>
      <dgm:spPr/>
    </dgm:pt>
    <dgm:pt modelId="{F5A9734C-B1BC-024B-BCB9-D52C7D2C3977}" type="pres">
      <dgm:prSet presAssocID="{F7D5C524-EBD9-5245-AAC9-46F3D175DF96}" presName="vSp" presStyleCnt="0"/>
      <dgm:spPr/>
    </dgm:pt>
    <dgm:pt modelId="{EE21EE48-CF41-8143-BCFC-9891358E40C2}" type="pres">
      <dgm:prSet presAssocID="{F6D379D7-BEFE-1B4C-9964-4A852099E5FD}" presName="horFlow" presStyleCnt="0"/>
      <dgm:spPr/>
    </dgm:pt>
    <dgm:pt modelId="{42AE5316-30F4-534B-BC6D-0C636CE1E015}" type="pres">
      <dgm:prSet presAssocID="{F6D379D7-BEFE-1B4C-9964-4A852099E5FD}" presName="bigChev" presStyleLbl="node1" presStyleIdx="1" presStyleCnt="7" custScaleX="615015" custLinFactNeighborX="35179"/>
      <dgm:spPr/>
    </dgm:pt>
    <dgm:pt modelId="{4C22ADB3-AC32-6848-A6A7-BCE0356DAD7E}" type="pres">
      <dgm:prSet presAssocID="{F6D379D7-BEFE-1B4C-9964-4A852099E5FD}" presName="vSp" presStyleCnt="0"/>
      <dgm:spPr/>
    </dgm:pt>
    <dgm:pt modelId="{EF14985C-34AF-704C-A35D-694006995711}" type="pres">
      <dgm:prSet presAssocID="{A52D7D6A-4017-F745-8E3C-BAB88DF1DB5D}" presName="horFlow" presStyleCnt="0"/>
      <dgm:spPr/>
    </dgm:pt>
    <dgm:pt modelId="{17F65AB4-38C3-3546-AEA7-A562E1987E73}" type="pres">
      <dgm:prSet presAssocID="{A52D7D6A-4017-F745-8E3C-BAB88DF1DB5D}" presName="bigChev" presStyleLbl="node1" presStyleIdx="2" presStyleCnt="7" custScaleX="615015"/>
      <dgm:spPr/>
    </dgm:pt>
    <dgm:pt modelId="{5FEC0D52-31CB-5F4A-B5B5-726586D26CFB}" type="pres">
      <dgm:prSet presAssocID="{A52D7D6A-4017-F745-8E3C-BAB88DF1DB5D}" presName="vSp" presStyleCnt="0"/>
      <dgm:spPr/>
    </dgm:pt>
    <dgm:pt modelId="{F08678E8-2EA3-7A4F-83E1-06EC064449B3}" type="pres">
      <dgm:prSet presAssocID="{05F2252A-1137-7E43-A97C-24B4C0258DA8}" presName="horFlow" presStyleCnt="0"/>
      <dgm:spPr/>
    </dgm:pt>
    <dgm:pt modelId="{FDA4BE13-ACF9-FB43-B284-0BBC906298B8}" type="pres">
      <dgm:prSet presAssocID="{05F2252A-1137-7E43-A97C-24B4C0258DA8}" presName="bigChev" presStyleLbl="node1" presStyleIdx="3" presStyleCnt="7" custScaleX="615015"/>
      <dgm:spPr/>
    </dgm:pt>
    <dgm:pt modelId="{6A2D58E0-7BE3-2F46-B8EB-217E419BD16B}" type="pres">
      <dgm:prSet presAssocID="{05F2252A-1137-7E43-A97C-24B4C0258DA8}" presName="vSp" presStyleCnt="0"/>
      <dgm:spPr/>
    </dgm:pt>
    <dgm:pt modelId="{B1D72462-BA38-7742-8B20-9359C5684265}" type="pres">
      <dgm:prSet presAssocID="{32F0AF71-03DD-3047-8A53-4972482B7CD8}" presName="horFlow" presStyleCnt="0"/>
      <dgm:spPr/>
    </dgm:pt>
    <dgm:pt modelId="{E21BDCA4-1EE9-E142-8BAF-B7E0D51D3A7D}" type="pres">
      <dgm:prSet presAssocID="{32F0AF71-03DD-3047-8A53-4972482B7CD8}" presName="bigChev" presStyleLbl="node1" presStyleIdx="4" presStyleCnt="7" custScaleX="615015"/>
      <dgm:spPr/>
    </dgm:pt>
    <dgm:pt modelId="{1BAE9786-54B9-EC45-9443-DB31A5DDCE60}" type="pres">
      <dgm:prSet presAssocID="{32F0AF71-03DD-3047-8A53-4972482B7CD8}" presName="vSp" presStyleCnt="0"/>
      <dgm:spPr/>
    </dgm:pt>
    <dgm:pt modelId="{D8290413-A3CF-1148-9064-1140795928FE}" type="pres">
      <dgm:prSet presAssocID="{E459FA4A-BA30-7240-8193-E2CFCDCA5E61}" presName="horFlow" presStyleCnt="0"/>
      <dgm:spPr/>
    </dgm:pt>
    <dgm:pt modelId="{2458883E-5CC4-2548-8746-6C7B3B5BE3D9}" type="pres">
      <dgm:prSet presAssocID="{E459FA4A-BA30-7240-8193-E2CFCDCA5E61}" presName="bigChev" presStyleLbl="node1" presStyleIdx="5" presStyleCnt="7" custScaleX="615015"/>
      <dgm:spPr/>
    </dgm:pt>
    <dgm:pt modelId="{3F3ECFAB-495B-E24E-88FE-0E27069181E4}" type="pres">
      <dgm:prSet presAssocID="{E459FA4A-BA30-7240-8193-E2CFCDCA5E61}" presName="vSp" presStyleCnt="0"/>
      <dgm:spPr/>
    </dgm:pt>
    <dgm:pt modelId="{4CEC126B-E83D-D64D-9C95-13AD0DBBF47E}" type="pres">
      <dgm:prSet presAssocID="{C7D28D7F-1DD6-1746-9115-92ECE4854D92}" presName="horFlow" presStyleCnt="0"/>
      <dgm:spPr/>
    </dgm:pt>
    <dgm:pt modelId="{EB18749B-153E-1748-9D7E-9527A4AFA8B6}" type="pres">
      <dgm:prSet presAssocID="{C7D28D7F-1DD6-1746-9115-92ECE4854D92}" presName="bigChev" presStyleLbl="node1" presStyleIdx="6" presStyleCnt="7" custScaleX="613174"/>
      <dgm:spPr/>
    </dgm:pt>
  </dgm:ptLst>
  <dgm:cxnLst>
    <dgm:cxn modelId="{DCBBA461-3F5F-6347-8407-F7644BE1F6A9}" srcId="{0193BD93-3F19-934E-8B3B-0F982E6A5F07}" destId="{E459FA4A-BA30-7240-8193-E2CFCDCA5E61}" srcOrd="5" destOrd="0" parTransId="{2D325997-70FB-3040-9316-3807F61FF472}" sibTransId="{8CA7BCBF-6254-504C-B933-25876BDBA6B4}"/>
    <dgm:cxn modelId="{1263CDA8-5646-C248-8837-959DB9D7E3D9}" type="presOf" srcId="{A52D7D6A-4017-F745-8E3C-BAB88DF1DB5D}" destId="{17F65AB4-38C3-3546-AEA7-A562E1987E73}" srcOrd="0" destOrd="0" presId="urn:microsoft.com/office/officeart/2005/8/layout/lProcess3"/>
    <dgm:cxn modelId="{82BCB73F-F792-2648-B865-53435E58F4B7}" srcId="{0193BD93-3F19-934E-8B3B-0F982E6A5F07}" destId="{F7D5C524-EBD9-5245-AAC9-46F3D175DF96}" srcOrd="0" destOrd="0" parTransId="{0050AB17-67A0-9F4E-9648-714791E46537}" sibTransId="{30555583-29D2-4A49-8C06-FBB328241679}"/>
    <dgm:cxn modelId="{7258DA69-53BF-F04B-8654-1F90E02E4D32}" type="presOf" srcId="{E459FA4A-BA30-7240-8193-E2CFCDCA5E61}" destId="{2458883E-5CC4-2548-8746-6C7B3B5BE3D9}" srcOrd="0" destOrd="0" presId="urn:microsoft.com/office/officeart/2005/8/layout/lProcess3"/>
    <dgm:cxn modelId="{AF6C6871-AC54-6843-8138-2D706DB429CD}" srcId="{0193BD93-3F19-934E-8B3B-0F982E6A5F07}" destId="{C7D28D7F-1DD6-1746-9115-92ECE4854D92}" srcOrd="6" destOrd="0" parTransId="{CAC167AB-B77D-9D41-98E9-63B9EFBFAAE1}" sibTransId="{5C8F2D61-217B-2640-80BF-E6A35805884D}"/>
    <dgm:cxn modelId="{5C6089A8-2F9D-CD47-B38F-A7FCF152A11A}" type="presOf" srcId="{C7D28D7F-1DD6-1746-9115-92ECE4854D92}" destId="{EB18749B-153E-1748-9D7E-9527A4AFA8B6}" srcOrd="0" destOrd="0" presId="urn:microsoft.com/office/officeart/2005/8/layout/lProcess3"/>
    <dgm:cxn modelId="{D5034B0B-6CF2-694E-9276-5821574B2F56}" type="presOf" srcId="{F7D5C524-EBD9-5245-AAC9-46F3D175DF96}" destId="{801026A9-5DCD-A74E-A3EC-B5B147C6AB71}" srcOrd="0" destOrd="0" presId="urn:microsoft.com/office/officeart/2005/8/layout/lProcess3"/>
    <dgm:cxn modelId="{092973F3-D956-5440-A068-00088593889C}" srcId="{0193BD93-3F19-934E-8B3B-0F982E6A5F07}" destId="{05F2252A-1137-7E43-A97C-24B4C0258DA8}" srcOrd="3" destOrd="0" parTransId="{E83B34C0-DBA9-9048-A3B6-AA8E2FC377EB}" sibTransId="{A733F1A3-D1B5-934D-95F2-C66D95C37876}"/>
    <dgm:cxn modelId="{E9BE6CB6-928B-B14E-8187-1C8B058F3B32}" srcId="{0193BD93-3F19-934E-8B3B-0F982E6A5F07}" destId="{32F0AF71-03DD-3047-8A53-4972482B7CD8}" srcOrd="4" destOrd="0" parTransId="{E2649D2C-F72D-8441-8D3E-3ED7E88BFA40}" sibTransId="{2F53CEBA-AAC5-7448-B0A9-A6B49CA2B032}"/>
    <dgm:cxn modelId="{CB46A23A-F240-1541-B948-5A0025B5B3C4}" type="presOf" srcId="{05F2252A-1137-7E43-A97C-24B4C0258DA8}" destId="{FDA4BE13-ACF9-FB43-B284-0BBC906298B8}" srcOrd="0" destOrd="0" presId="urn:microsoft.com/office/officeart/2005/8/layout/lProcess3"/>
    <dgm:cxn modelId="{DF380E42-8B64-D142-A7DA-14091E4772FB}" type="presOf" srcId="{0193BD93-3F19-934E-8B3B-0F982E6A5F07}" destId="{0C17A143-ADBB-1B41-90B4-4FE4C9C4A5FA}" srcOrd="0" destOrd="0" presId="urn:microsoft.com/office/officeart/2005/8/layout/lProcess3"/>
    <dgm:cxn modelId="{33077B60-E137-984A-B736-ACFB7251EF57}" srcId="{0193BD93-3F19-934E-8B3B-0F982E6A5F07}" destId="{A52D7D6A-4017-F745-8E3C-BAB88DF1DB5D}" srcOrd="2" destOrd="0" parTransId="{B4482F64-2CA1-9C40-9D04-28A2DE5F249D}" sibTransId="{01EBAC90-DACF-724E-BA46-1EF01AC48578}"/>
    <dgm:cxn modelId="{BB49BF73-2CEE-9543-B22A-E2B9D356C1D7}" type="presOf" srcId="{F6D379D7-BEFE-1B4C-9964-4A852099E5FD}" destId="{42AE5316-30F4-534B-BC6D-0C636CE1E015}" srcOrd="0" destOrd="0" presId="urn:microsoft.com/office/officeart/2005/8/layout/lProcess3"/>
    <dgm:cxn modelId="{08B691B3-4B27-9B47-8782-4C4E2B44FB32}" type="presOf" srcId="{32F0AF71-03DD-3047-8A53-4972482B7CD8}" destId="{E21BDCA4-1EE9-E142-8BAF-B7E0D51D3A7D}" srcOrd="0" destOrd="0" presId="urn:microsoft.com/office/officeart/2005/8/layout/lProcess3"/>
    <dgm:cxn modelId="{C2416C56-7251-5043-80AC-A0EEE3CDCC54}" srcId="{0193BD93-3F19-934E-8B3B-0F982E6A5F07}" destId="{F6D379D7-BEFE-1B4C-9964-4A852099E5FD}" srcOrd="1" destOrd="0" parTransId="{1152DE12-5DE1-7F48-955A-CA99B3EC2A7C}" sibTransId="{A4F7E3AC-226A-F646-8D7E-8F8D8E7185D1}"/>
    <dgm:cxn modelId="{4ADB5480-BA92-C04D-9525-19FBC38B0358}" type="presParOf" srcId="{0C17A143-ADBB-1B41-90B4-4FE4C9C4A5FA}" destId="{761008CD-54DD-7549-8587-46AF7C352302}" srcOrd="0" destOrd="0" presId="urn:microsoft.com/office/officeart/2005/8/layout/lProcess3"/>
    <dgm:cxn modelId="{34CF3520-944E-AC4A-B5DE-8ED3BF1EF45F}" type="presParOf" srcId="{761008CD-54DD-7549-8587-46AF7C352302}" destId="{801026A9-5DCD-A74E-A3EC-B5B147C6AB71}" srcOrd="0" destOrd="0" presId="urn:microsoft.com/office/officeart/2005/8/layout/lProcess3"/>
    <dgm:cxn modelId="{6A13B40B-4499-4F4E-B6D3-A2C8C27A319F}" type="presParOf" srcId="{0C17A143-ADBB-1B41-90B4-4FE4C9C4A5FA}" destId="{F5A9734C-B1BC-024B-BCB9-D52C7D2C3977}" srcOrd="1" destOrd="0" presId="urn:microsoft.com/office/officeart/2005/8/layout/lProcess3"/>
    <dgm:cxn modelId="{41F23840-8A4F-3D43-A62C-9CA726C42BC5}" type="presParOf" srcId="{0C17A143-ADBB-1B41-90B4-4FE4C9C4A5FA}" destId="{EE21EE48-CF41-8143-BCFC-9891358E40C2}" srcOrd="2" destOrd="0" presId="urn:microsoft.com/office/officeart/2005/8/layout/lProcess3"/>
    <dgm:cxn modelId="{47F9EC3B-B320-C846-B50C-9CFB4405591A}" type="presParOf" srcId="{EE21EE48-CF41-8143-BCFC-9891358E40C2}" destId="{42AE5316-30F4-534B-BC6D-0C636CE1E015}" srcOrd="0" destOrd="0" presId="urn:microsoft.com/office/officeart/2005/8/layout/lProcess3"/>
    <dgm:cxn modelId="{78A0E8B4-2D47-364B-A045-92F3B017BE3B}" type="presParOf" srcId="{0C17A143-ADBB-1B41-90B4-4FE4C9C4A5FA}" destId="{4C22ADB3-AC32-6848-A6A7-BCE0356DAD7E}" srcOrd="3" destOrd="0" presId="urn:microsoft.com/office/officeart/2005/8/layout/lProcess3"/>
    <dgm:cxn modelId="{B10CC707-1FFE-6C47-B765-467BD8612367}" type="presParOf" srcId="{0C17A143-ADBB-1B41-90B4-4FE4C9C4A5FA}" destId="{EF14985C-34AF-704C-A35D-694006995711}" srcOrd="4" destOrd="0" presId="urn:microsoft.com/office/officeart/2005/8/layout/lProcess3"/>
    <dgm:cxn modelId="{9710BA3E-E307-2249-A931-8C62E9980B43}" type="presParOf" srcId="{EF14985C-34AF-704C-A35D-694006995711}" destId="{17F65AB4-38C3-3546-AEA7-A562E1987E73}" srcOrd="0" destOrd="0" presId="urn:microsoft.com/office/officeart/2005/8/layout/lProcess3"/>
    <dgm:cxn modelId="{EF3329B3-D011-654D-A019-32BCDDD7D897}" type="presParOf" srcId="{0C17A143-ADBB-1B41-90B4-4FE4C9C4A5FA}" destId="{5FEC0D52-31CB-5F4A-B5B5-726586D26CFB}" srcOrd="5" destOrd="0" presId="urn:microsoft.com/office/officeart/2005/8/layout/lProcess3"/>
    <dgm:cxn modelId="{AFA28364-4451-A548-B891-826553EAA820}" type="presParOf" srcId="{0C17A143-ADBB-1B41-90B4-4FE4C9C4A5FA}" destId="{F08678E8-2EA3-7A4F-83E1-06EC064449B3}" srcOrd="6" destOrd="0" presId="urn:microsoft.com/office/officeart/2005/8/layout/lProcess3"/>
    <dgm:cxn modelId="{CEC09A41-1AD6-254A-9BCE-FCE8B2277B0F}" type="presParOf" srcId="{F08678E8-2EA3-7A4F-83E1-06EC064449B3}" destId="{FDA4BE13-ACF9-FB43-B284-0BBC906298B8}" srcOrd="0" destOrd="0" presId="urn:microsoft.com/office/officeart/2005/8/layout/lProcess3"/>
    <dgm:cxn modelId="{403066ED-6DDD-4047-AD18-EEBD4BE5A989}" type="presParOf" srcId="{0C17A143-ADBB-1B41-90B4-4FE4C9C4A5FA}" destId="{6A2D58E0-7BE3-2F46-B8EB-217E419BD16B}" srcOrd="7" destOrd="0" presId="urn:microsoft.com/office/officeart/2005/8/layout/lProcess3"/>
    <dgm:cxn modelId="{4BDF7894-BCD7-0846-9D53-84CB246D3963}" type="presParOf" srcId="{0C17A143-ADBB-1B41-90B4-4FE4C9C4A5FA}" destId="{B1D72462-BA38-7742-8B20-9359C5684265}" srcOrd="8" destOrd="0" presId="urn:microsoft.com/office/officeart/2005/8/layout/lProcess3"/>
    <dgm:cxn modelId="{C05E0E90-D7E3-5E4C-9FBC-FDD432819702}" type="presParOf" srcId="{B1D72462-BA38-7742-8B20-9359C5684265}" destId="{E21BDCA4-1EE9-E142-8BAF-B7E0D51D3A7D}" srcOrd="0" destOrd="0" presId="urn:microsoft.com/office/officeart/2005/8/layout/lProcess3"/>
    <dgm:cxn modelId="{30AE2D8E-B127-BA4A-A092-D1F1A0223808}" type="presParOf" srcId="{0C17A143-ADBB-1B41-90B4-4FE4C9C4A5FA}" destId="{1BAE9786-54B9-EC45-9443-DB31A5DDCE60}" srcOrd="9" destOrd="0" presId="urn:microsoft.com/office/officeart/2005/8/layout/lProcess3"/>
    <dgm:cxn modelId="{122AA233-84FB-C848-8504-DFADF5E98659}" type="presParOf" srcId="{0C17A143-ADBB-1B41-90B4-4FE4C9C4A5FA}" destId="{D8290413-A3CF-1148-9064-1140795928FE}" srcOrd="10" destOrd="0" presId="urn:microsoft.com/office/officeart/2005/8/layout/lProcess3"/>
    <dgm:cxn modelId="{DE6987AD-9A22-BF46-9BA9-360C21D8C5FA}" type="presParOf" srcId="{D8290413-A3CF-1148-9064-1140795928FE}" destId="{2458883E-5CC4-2548-8746-6C7B3B5BE3D9}" srcOrd="0" destOrd="0" presId="urn:microsoft.com/office/officeart/2005/8/layout/lProcess3"/>
    <dgm:cxn modelId="{A91E30CB-8D2B-934D-A9A1-91D12E45F4FD}" type="presParOf" srcId="{0C17A143-ADBB-1B41-90B4-4FE4C9C4A5FA}" destId="{3F3ECFAB-495B-E24E-88FE-0E27069181E4}" srcOrd="11" destOrd="0" presId="urn:microsoft.com/office/officeart/2005/8/layout/lProcess3"/>
    <dgm:cxn modelId="{1B4E52D3-F48A-B64D-9F56-10D2CAC7DBA6}" type="presParOf" srcId="{0C17A143-ADBB-1B41-90B4-4FE4C9C4A5FA}" destId="{4CEC126B-E83D-D64D-9C95-13AD0DBBF47E}" srcOrd="12" destOrd="0" presId="urn:microsoft.com/office/officeart/2005/8/layout/lProcess3"/>
    <dgm:cxn modelId="{801C12AD-1EC3-6D47-BFDF-6E3204AB9038}" type="presParOf" srcId="{4CEC126B-E83D-D64D-9C95-13AD0DBBF47E}" destId="{EB18749B-153E-1748-9D7E-9527A4AFA8B6}"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026A9-5DCD-A74E-A3EC-B5B147C6AB71}">
      <dsp:nvSpPr>
        <dsp:cNvPr id="0" name=""/>
        <dsp:cNvSpPr/>
      </dsp:nvSpPr>
      <dsp:spPr>
        <a:xfrm>
          <a:off x="0" y="121143"/>
          <a:ext cx="7981079" cy="519861"/>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0955" rIns="0" bIns="20955" numCol="1" spcCol="1270" anchor="ctr" anchorCtr="0">
          <a:noAutofit/>
        </a:bodyPr>
        <a:lstStyle/>
        <a:p>
          <a:pPr marL="0" lvl="0" indent="0" algn="r" defTabSz="1466850" rtl="1">
            <a:lnSpc>
              <a:spcPct val="90000"/>
            </a:lnSpc>
            <a:spcBef>
              <a:spcPct val="0"/>
            </a:spcBef>
            <a:spcAft>
              <a:spcPct val="35000"/>
            </a:spcAft>
            <a:buNone/>
          </a:pPr>
          <a:r>
            <a:rPr lang="ar-EG" sz="3300" kern="1200" dirty="0">
              <a:solidFill>
                <a:srgbClr val="000000"/>
              </a:solidFill>
            </a:rPr>
            <a:t>الخطوة الأولى: عيّن مجموعة قادة المجتمع</a:t>
          </a:r>
          <a:endParaRPr lang="en-US" sz="3300" kern="1200" dirty="0">
            <a:solidFill>
              <a:srgbClr val="000000"/>
            </a:solidFill>
          </a:endParaRPr>
        </a:p>
      </dsp:txBody>
      <dsp:txXfrm>
        <a:off x="259931" y="121143"/>
        <a:ext cx="7461218" cy="519861"/>
      </dsp:txXfrm>
    </dsp:sp>
    <dsp:sp modelId="{42AE5316-30F4-534B-BC6D-0C636CE1E015}">
      <dsp:nvSpPr>
        <dsp:cNvPr id="0" name=""/>
        <dsp:cNvSpPr/>
      </dsp:nvSpPr>
      <dsp:spPr>
        <a:xfrm>
          <a:off x="0" y="713785"/>
          <a:ext cx="7993061" cy="519861"/>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0955" rIns="0" bIns="20955" numCol="1" spcCol="1270" anchor="ctr" anchorCtr="0">
          <a:noAutofit/>
        </a:bodyPr>
        <a:lstStyle/>
        <a:p>
          <a:pPr marL="0" lvl="0" indent="0" algn="r" defTabSz="1466850" rtl="1">
            <a:lnSpc>
              <a:spcPct val="90000"/>
            </a:lnSpc>
            <a:spcBef>
              <a:spcPct val="0"/>
            </a:spcBef>
            <a:spcAft>
              <a:spcPct val="35000"/>
            </a:spcAft>
            <a:buNone/>
          </a:pPr>
          <a:r>
            <a:rPr lang="ar-EG" sz="3300" kern="1200" dirty="0">
              <a:solidFill>
                <a:srgbClr val="000000"/>
              </a:solidFill>
            </a:rPr>
            <a:t>الخطوة الثانية: </a:t>
          </a:r>
          <a:r>
            <a:rPr lang="ar-IQ" sz="3300" kern="1200" dirty="0">
              <a:solidFill>
                <a:srgbClr val="000000"/>
              </a:solidFill>
            </a:rPr>
            <a:t>قم ببناء</a:t>
          </a:r>
          <a:r>
            <a:rPr lang="ar-EG" sz="3300" kern="1200" dirty="0">
              <a:solidFill>
                <a:srgbClr val="000000"/>
              </a:solidFill>
            </a:rPr>
            <a:t> العلاقات</a:t>
          </a:r>
          <a:endParaRPr lang="en-US" sz="3300" kern="1200" dirty="0">
            <a:solidFill>
              <a:srgbClr val="000000"/>
            </a:solidFill>
          </a:endParaRPr>
        </a:p>
      </dsp:txBody>
      <dsp:txXfrm>
        <a:off x="259931" y="713785"/>
        <a:ext cx="7473200" cy="519861"/>
      </dsp:txXfrm>
    </dsp:sp>
    <dsp:sp modelId="{17F65AB4-38C3-3546-AEA7-A562E1987E73}">
      <dsp:nvSpPr>
        <dsp:cNvPr id="0" name=""/>
        <dsp:cNvSpPr/>
      </dsp:nvSpPr>
      <dsp:spPr>
        <a:xfrm>
          <a:off x="0" y="1306427"/>
          <a:ext cx="7993061" cy="519861"/>
        </a:xfrm>
        <a:prstGeom prst="chevron">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0955" rIns="0" bIns="20955" numCol="1" spcCol="1270" anchor="ctr" anchorCtr="0">
          <a:noAutofit/>
        </a:bodyPr>
        <a:lstStyle/>
        <a:p>
          <a:pPr marL="0" lvl="0" indent="0" algn="r" defTabSz="1466850" rtl="1">
            <a:lnSpc>
              <a:spcPct val="90000"/>
            </a:lnSpc>
            <a:spcBef>
              <a:spcPct val="0"/>
            </a:spcBef>
            <a:spcAft>
              <a:spcPct val="35000"/>
            </a:spcAft>
            <a:buNone/>
          </a:pPr>
          <a:r>
            <a:rPr lang="ar-EG" sz="3300" kern="1200" dirty="0">
              <a:solidFill>
                <a:srgbClr val="000000"/>
              </a:solidFill>
            </a:rPr>
            <a:t>الخطوة الثالثة: اجر</a:t>
          </a:r>
          <a:r>
            <a:rPr lang="ar-IQ" sz="3300" kern="1200" dirty="0">
              <a:solidFill>
                <a:srgbClr val="000000"/>
              </a:solidFill>
            </a:rPr>
            <a:t>ي</a:t>
          </a:r>
          <a:r>
            <a:rPr lang="ar-EG" sz="3300" kern="1200" dirty="0">
              <a:solidFill>
                <a:srgbClr val="000000"/>
              </a:solidFill>
            </a:rPr>
            <a:t> تحليلاً للمجتمع</a:t>
          </a:r>
          <a:endParaRPr lang="en-US" sz="3300" kern="1200" dirty="0">
            <a:solidFill>
              <a:srgbClr val="000000"/>
            </a:solidFill>
          </a:endParaRPr>
        </a:p>
      </dsp:txBody>
      <dsp:txXfrm>
        <a:off x="259931" y="1306427"/>
        <a:ext cx="7473200" cy="519861"/>
      </dsp:txXfrm>
    </dsp:sp>
    <dsp:sp modelId="{FDA4BE13-ACF9-FB43-B284-0BBC906298B8}">
      <dsp:nvSpPr>
        <dsp:cNvPr id="0" name=""/>
        <dsp:cNvSpPr/>
      </dsp:nvSpPr>
      <dsp:spPr>
        <a:xfrm>
          <a:off x="0" y="1899069"/>
          <a:ext cx="7993061" cy="519861"/>
        </a:xfrm>
        <a:prstGeom prst="chevron">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0955" rIns="0" bIns="20955" numCol="1" spcCol="1270" anchor="ctr" anchorCtr="0">
          <a:noAutofit/>
        </a:bodyPr>
        <a:lstStyle/>
        <a:p>
          <a:pPr marL="0" lvl="0" indent="0" algn="r" defTabSz="1466850" rtl="1">
            <a:lnSpc>
              <a:spcPct val="90000"/>
            </a:lnSpc>
            <a:spcBef>
              <a:spcPct val="0"/>
            </a:spcBef>
            <a:spcAft>
              <a:spcPct val="35000"/>
            </a:spcAft>
            <a:buNone/>
          </a:pPr>
          <a:r>
            <a:rPr lang="ar-EG" sz="3300" kern="1200" dirty="0">
              <a:solidFill>
                <a:srgbClr val="000000"/>
              </a:solidFill>
            </a:rPr>
            <a:t>الخطوة الرابعة: صمم ونفذ مشاريع مفيدة لكل الأطراف</a:t>
          </a:r>
          <a:endParaRPr lang="en-US" sz="3300" kern="1200" dirty="0">
            <a:solidFill>
              <a:srgbClr val="000000"/>
            </a:solidFill>
          </a:endParaRPr>
        </a:p>
      </dsp:txBody>
      <dsp:txXfrm>
        <a:off x="259931" y="1899069"/>
        <a:ext cx="7473200" cy="519861"/>
      </dsp:txXfrm>
    </dsp:sp>
    <dsp:sp modelId="{E21BDCA4-1EE9-E142-8BAF-B7E0D51D3A7D}">
      <dsp:nvSpPr>
        <dsp:cNvPr id="0" name=""/>
        <dsp:cNvSpPr/>
      </dsp:nvSpPr>
      <dsp:spPr>
        <a:xfrm>
          <a:off x="0" y="2491711"/>
          <a:ext cx="7993061" cy="519861"/>
        </a:xfrm>
        <a:prstGeom prst="chevron">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0955" rIns="0" bIns="20955" numCol="1" spcCol="1270" anchor="ctr" anchorCtr="0">
          <a:noAutofit/>
        </a:bodyPr>
        <a:lstStyle/>
        <a:p>
          <a:pPr marL="0" lvl="0" indent="0" algn="r" defTabSz="1466850" rtl="1">
            <a:lnSpc>
              <a:spcPct val="90000"/>
            </a:lnSpc>
            <a:spcBef>
              <a:spcPct val="0"/>
            </a:spcBef>
            <a:spcAft>
              <a:spcPct val="35000"/>
            </a:spcAft>
            <a:buNone/>
          </a:pPr>
          <a:r>
            <a:rPr lang="ar-EG" sz="3300" kern="1200" dirty="0">
              <a:solidFill>
                <a:srgbClr val="000000"/>
              </a:solidFill>
            </a:rPr>
            <a:t>الخطوة الخامسة: شارك المعلومات</a:t>
          </a:r>
          <a:endParaRPr lang="en-US" sz="3300" kern="1200" dirty="0">
            <a:solidFill>
              <a:srgbClr val="000000"/>
            </a:solidFill>
          </a:endParaRPr>
        </a:p>
      </dsp:txBody>
      <dsp:txXfrm>
        <a:off x="259931" y="2491711"/>
        <a:ext cx="7473200" cy="519861"/>
      </dsp:txXfrm>
    </dsp:sp>
    <dsp:sp modelId="{2458883E-5CC4-2548-8746-6C7B3B5BE3D9}">
      <dsp:nvSpPr>
        <dsp:cNvPr id="0" name=""/>
        <dsp:cNvSpPr/>
      </dsp:nvSpPr>
      <dsp:spPr>
        <a:xfrm>
          <a:off x="0" y="3084353"/>
          <a:ext cx="7993061" cy="519861"/>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0955" rIns="0" bIns="20955" numCol="1" spcCol="1270" anchor="ctr" anchorCtr="0">
          <a:noAutofit/>
        </a:bodyPr>
        <a:lstStyle/>
        <a:p>
          <a:pPr marL="0" lvl="0" indent="0" algn="r" defTabSz="1466850">
            <a:lnSpc>
              <a:spcPct val="90000"/>
            </a:lnSpc>
            <a:spcBef>
              <a:spcPct val="0"/>
            </a:spcBef>
            <a:spcAft>
              <a:spcPct val="35000"/>
            </a:spcAft>
            <a:buNone/>
          </a:pPr>
          <a:r>
            <a:rPr lang="ar-EG" sz="3300" kern="1200" dirty="0">
              <a:solidFill>
                <a:srgbClr val="000000"/>
              </a:solidFill>
            </a:rPr>
            <a:t>الخطوة السادسة: طوّر </a:t>
          </a:r>
          <a:r>
            <a:rPr lang="ar-EG" sz="3300" kern="1200" dirty="0" err="1">
              <a:solidFill>
                <a:srgbClr val="000000"/>
              </a:solidFill>
            </a:rPr>
            <a:t>الستراتيجيات</a:t>
          </a:r>
          <a:r>
            <a:rPr lang="ar-EG" sz="3300" kern="1200" dirty="0">
              <a:solidFill>
                <a:srgbClr val="000000"/>
              </a:solidFill>
            </a:rPr>
            <a:t> ونفّذ خطة عمل</a:t>
          </a:r>
          <a:endParaRPr lang="en-US" sz="3300" kern="1200" dirty="0">
            <a:solidFill>
              <a:srgbClr val="000000"/>
            </a:solidFill>
          </a:endParaRPr>
        </a:p>
      </dsp:txBody>
      <dsp:txXfrm>
        <a:off x="259931" y="3084353"/>
        <a:ext cx="7473200" cy="519861"/>
      </dsp:txXfrm>
    </dsp:sp>
    <dsp:sp modelId="{EB18749B-153E-1748-9D7E-9527A4AFA8B6}">
      <dsp:nvSpPr>
        <dsp:cNvPr id="0" name=""/>
        <dsp:cNvSpPr/>
      </dsp:nvSpPr>
      <dsp:spPr>
        <a:xfrm>
          <a:off x="0" y="3676994"/>
          <a:ext cx="7969135" cy="519861"/>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0955" rIns="0" bIns="20955" numCol="1" spcCol="1270" anchor="ctr" anchorCtr="0">
          <a:noAutofit/>
        </a:bodyPr>
        <a:lstStyle/>
        <a:p>
          <a:pPr marL="0" lvl="0" indent="0" algn="r" defTabSz="1466850" rtl="1">
            <a:lnSpc>
              <a:spcPct val="90000"/>
            </a:lnSpc>
            <a:spcBef>
              <a:spcPct val="0"/>
            </a:spcBef>
            <a:spcAft>
              <a:spcPct val="35000"/>
            </a:spcAft>
            <a:buNone/>
          </a:pPr>
          <a:r>
            <a:rPr lang="ar-EG" sz="3300" kern="1200" dirty="0">
              <a:solidFill>
                <a:srgbClr val="000000"/>
              </a:solidFill>
            </a:rPr>
            <a:t>الخطوة السابعة: أنشيء قيادة داخل المجموعة</a:t>
          </a:r>
          <a:endParaRPr lang="en-US" sz="3300" kern="1200" dirty="0">
            <a:solidFill>
              <a:srgbClr val="000000"/>
            </a:solidFill>
          </a:endParaRPr>
        </a:p>
      </dsp:txBody>
      <dsp:txXfrm>
        <a:off x="259931" y="3676994"/>
        <a:ext cx="7449274" cy="51986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pPr/>
              <a:t>9/27/2016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pPr/>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saUjx_WTvM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AH2Q1vOMsB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kevinlhagan.com/where-are-you-looki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buQQuyWFtZ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Welcome to the next session!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a:t>
            </a:fld>
            <a:endParaRPr lang="en-US"/>
          </a:p>
        </p:txBody>
      </p:sp>
    </p:spTree>
    <p:extLst>
      <p:ext uri="{BB962C8B-B14F-4D97-AF65-F5344CB8AC3E}">
        <p14:creationId xmlns:p14="http://schemas.microsoft.com/office/powerpoint/2010/main" val="41681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Most CIPs start at the local level of government. Community groups can make significant health impacts and improvements at the local level.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why local level change is effective. A couple of points to cover are access to local decision makers and the time it takes for some projects to come to fruition, even local projects.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10</a:t>
            </a:fld>
            <a:endParaRPr lang="en-US"/>
          </a:p>
        </p:txBody>
      </p:sp>
    </p:spTree>
    <p:extLst>
      <p:ext uri="{BB962C8B-B14F-4D97-AF65-F5344CB8AC3E}">
        <p14:creationId xmlns:p14="http://schemas.microsoft.com/office/powerpoint/2010/main" val="3342456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Local leaders are important change-makers. Approaching them with your CIP and the issues it addresses is a great start to making change. The following exercise will help you prepare to have a quick and direct conversation with them.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Suggested Activity: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Break the group into pairs and have them role-play a meeting with an elected official suggesting a community improvement strategy in their neighborhood. Give each person 10-15 minutes. Imagine you only have 10 minutes with the elected official:</a:t>
            </a:r>
          </a:p>
          <a:p>
            <a:r>
              <a:rPr lang="en-US" sz="1200" kern="1200" dirty="0">
                <a:solidFill>
                  <a:schemeClr val="tx1"/>
                </a:solidFill>
                <a:effectLst/>
                <a:latin typeface="+mn-lt"/>
                <a:ea typeface="+mn-ea"/>
                <a:cs typeface="+mn-cs"/>
              </a:rPr>
              <a:t> </a:t>
            </a:r>
          </a:p>
          <a:p>
            <a:pPr marL="228600" lvl="0" indent="-228600">
              <a:buFont typeface="+mj-lt"/>
              <a:buAutoNum type="arabicPeriod"/>
            </a:pPr>
            <a:r>
              <a:rPr lang="en-US" sz="1200" kern="1200" dirty="0">
                <a:solidFill>
                  <a:schemeClr val="tx1"/>
                </a:solidFill>
                <a:effectLst/>
                <a:latin typeface="+mn-lt"/>
                <a:ea typeface="+mn-ea"/>
                <a:cs typeface="+mn-cs"/>
              </a:rPr>
              <a:t>Introduction (2 minutes)</a:t>
            </a:r>
          </a:p>
          <a:p>
            <a:pPr marL="228600" lvl="0" indent="-228600">
              <a:buFont typeface="+mj-lt"/>
              <a:buAutoNum type="arabicPeriod"/>
            </a:pPr>
            <a:r>
              <a:rPr lang="en-US" sz="1200" kern="1200" dirty="0">
                <a:solidFill>
                  <a:schemeClr val="tx1"/>
                </a:solidFill>
                <a:effectLst/>
                <a:latin typeface="+mn-lt"/>
                <a:ea typeface="+mn-ea"/>
                <a:cs typeface="+mn-cs"/>
              </a:rPr>
              <a:t>State the issue (3 minutes)</a:t>
            </a:r>
          </a:p>
          <a:p>
            <a:pPr marL="228600" lvl="0" indent="-228600">
              <a:buFont typeface="+mj-lt"/>
              <a:buAutoNum type="arabicPeriod"/>
            </a:pPr>
            <a:r>
              <a:rPr lang="en-US" sz="1200" kern="1200" dirty="0">
                <a:solidFill>
                  <a:schemeClr val="tx1"/>
                </a:solidFill>
                <a:effectLst/>
                <a:latin typeface="+mn-lt"/>
                <a:ea typeface="+mn-ea"/>
                <a:cs typeface="+mn-cs"/>
              </a:rPr>
              <a:t>Propose the solution (3 minutes)</a:t>
            </a:r>
          </a:p>
          <a:p>
            <a:pPr marL="228600" lvl="0" indent="-228600">
              <a:buFont typeface="+mj-lt"/>
              <a:buAutoNum type="arabicPeriod"/>
            </a:pPr>
            <a:r>
              <a:rPr lang="en-US" sz="1200" kern="1200" dirty="0">
                <a:solidFill>
                  <a:schemeClr val="tx1"/>
                </a:solidFill>
                <a:effectLst/>
                <a:latin typeface="+mn-lt"/>
                <a:ea typeface="+mn-ea"/>
                <a:cs typeface="+mn-cs"/>
              </a:rPr>
              <a:t>Ask for support (2 minutes)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participants to share how it went with the larger group.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As a facilitator this will give you insight on the participants’ attitudes toward working with government and any unspoken fears they may have. Note that this activity takes at least a half an hour. Depending on your group you may want to skip it, however it gives very good practice on how to present a CIP and the issue it addresses. If you do not feel like you have time to do it in class you can assign it as homework.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11</a:t>
            </a:fld>
            <a:endParaRPr lang="en-US"/>
          </a:p>
        </p:txBody>
      </p:sp>
    </p:spTree>
    <p:extLst>
      <p:ext uri="{BB962C8B-B14F-4D97-AF65-F5344CB8AC3E}">
        <p14:creationId xmlns:p14="http://schemas.microsoft.com/office/powerpoint/2010/main" val="2285784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12</a:t>
            </a:fld>
            <a:endParaRPr lang="en-US"/>
          </a:p>
        </p:txBody>
      </p:sp>
    </p:spTree>
    <p:extLst>
      <p:ext uri="{BB962C8B-B14F-4D97-AF65-F5344CB8AC3E}">
        <p14:creationId xmlns:p14="http://schemas.microsoft.com/office/powerpoint/2010/main" val="2185632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Lakeview parents make a difference</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https://www.youtube.com/watch?v=saUjx_WTvMY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13</a:t>
            </a:fld>
            <a:endParaRPr lang="en-US"/>
          </a:p>
        </p:txBody>
      </p:sp>
    </p:spTree>
    <p:extLst>
      <p:ext uri="{BB962C8B-B14F-4D97-AF65-F5344CB8AC3E}">
        <p14:creationId xmlns:p14="http://schemas.microsoft.com/office/powerpoint/2010/main" val="626092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This is a snapshot of Civic Organizing. You can familiarize yourself more with different types of organizing including the three presented here by looking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http://</a:t>
            </a:r>
            <a:r>
              <a:rPr lang="en-US" sz="1200" kern="1200" dirty="0" err="1">
                <a:solidFill>
                  <a:schemeClr val="tx1"/>
                </a:solidFill>
                <a:effectLst/>
                <a:latin typeface="+mn-lt"/>
                <a:ea typeface="+mn-ea"/>
                <a:cs typeface="+mn-cs"/>
              </a:rPr>
              <a:t>www.sagepub.com</a:t>
            </a:r>
            <a:r>
              <a:rPr lang="en-US" sz="1200" kern="1200" dirty="0">
                <a:solidFill>
                  <a:schemeClr val="tx1"/>
                </a:solidFill>
                <a:effectLst/>
                <a:latin typeface="+mn-lt"/>
                <a:ea typeface="+mn-ea"/>
                <a:cs typeface="+mn-cs"/>
              </a:rPr>
              <a:t>/ sites/default/files/</a:t>
            </a:r>
            <a:r>
              <a:rPr lang="en-US" sz="1200" kern="1200" dirty="0" err="1">
                <a:solidFill>
                  <a:schemeClr val="tx1"/>
                </a:solidFill>
                <a:effectLst/>
                <a:latin typeface="+mn-lt"/>
                <a:ea typeface="+mn-ea"/>
                <a:cs typeface="+mn-cs"/>
              </a:rPr>
              <a:t>upm</a:t>
            </a:r>
            <a:r>
              <a:rPr lang="en-US" sz="1200" kern="1200" dirty="0">
                <a:solidFill>
                  <a:schemeClr val="tx1"/>
                </a:solidFill>
                <a:effectLst/>
                <a:latin typeface="+mn-lt"/>
                <a:ea typeface="+mn-ea"/>
                <a:cs typeface="+mn-cs"/>
              </a:rPr>
              <a:t>-binaries/ 24165_Chapter1.pdf</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14</a:t>
            </a:fld>
            <a:endParaRPr lang="en-US"/>
          </a:p>
        </p:txBody>
      </p:sp>
    </p:spTree>
    <p:extLst>
      <p:ext uri="{BB962C8B-B14F-4D97-AF65-F5344CB8AC3E}">
        <p14:creationId xmlns:p14="http://schemas.microsoft.com/office/powerpoint/2010/main" val="626092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This is a snapshot of Community Building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http://</a:t>
            </a:r>
            <a:r>
              <a:rPr lang="en-US" sz="1200" kern="1200" dirty="0" err="1">
                <a:solidFill>
                  <a:schemeClr val="tx1"/>
                </a:solidFill>
                <a:effectLst/>
                <a:latin typeface="+mn-lt"/>
                <a:ea typeface="+mn-ea"/>
                <a:cs typeface="+mn-cs"/>
              </a:rPr>
              <a:t>www.sagepub.com</a:t>
            </a:r>
            <a:r>
              <a:rPr lang="en-US" sz="1200" kern="1200" dirty="0">
                <a:solidFill>
                  <a:schemeClr val="tx1"/>
                </a:solidFill>
                <a:effectLst/>
                <a:latin typeface="+mn-lt"/>
                <a:ea typeface="+mn-ea"/>
                <a:cs typeface="+mn-cs"/>
              </a:rPr>
              <a:t>/ sites/default/files/</a:t>
            </a:r>
            <a:r>
              <a:rPr lang="en-US" sz="1200" kern="1200" dirty="0" err="1">
                <a:solidFill>
                  <a:schemeClr val="tx1"/>
                </a:solidFill>
                <a:effectLst/>
                <a:latin typeface="+mn-lt"/>
                <a:ea typeface="+mn-ea"/>
                <a:cs typeface="+mn-cs"/>
              </a:rPr>
              <a:t>upm</a:t>
            </a:r>
            <a:r>
              <a:rPr lang="en-US" sz="1200" kern="1200" dirty="0">
                <a:solidFill>
                  <a:schemeClr val="tx1"/>
                </a:solidFill>
                <a:effectLst/>
                <a:latin typeface="+mn-lt"/>
                <a:ea typeface="+mn-ea"/>
                <a:cs typeface="+mn-cs"/>
              </a:rPr>
              <a:t>-binaries/ 24165_Chapter1.pdf</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15</a:t>
            </a:fld>
            <a:endParaRPr lang="en-US"/>
          </a:p>
        </p:txBody>
      </p:sp>
    </p:spTree>
    <p:extLst>
      <p:ext uri="{BB962C8B-B14F-4D97-AF65-F5344CB8AC3E}">
        <p14:creationId xmlns:p14="http://schemas.microsoft.com/office/powerpoint/2010/main" val="626092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This is a snapshot of Consensus Building. Think about consensus building as we go through the next slides on leadership and creating community change.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http://</a:t>
            </a:r>
            <a:r>
              <a:rPr lang="en-US" sz="1200" kern="1200" dirty="0" err="1">
                <a:solidFill>
                  <a:schemeClr val="tx1"/>
                </a:solidFill>
                <a:effectLst/>
                <a:latin typeface="+mn-lt"/>
                <a:ea typeface="+mn-ea"/>
                <a:cs typeface="+mn-cs"/>
              </a:rPr>
              <a:t>www.sagepub.com</a:t>
            </a:r>
            <a:r>
              <a:rPr lang="en-US" sz="1200" kern="1200" dirty="0">
                <a:solidFill>
                  <a:schemeClr val="tx1"/>
                </a:solidFill>
                <a:effectLst/>
                <a:latin typeface="+mn-lt"/>
                <a:ea typeface="+mn-ea"/>
                <a:cs typeface="+mn-cs"/>
              </a:rPr>
              <a:t>/ sites/default/files/</a:t>
            </a:r>
            <a:r>
              <a:rPr lang="en-US" sz="1200" kern="1200" dirty="0" err="1">
                <a:solidFill>
                  <a:schemeClr val="tx1"/>
                </a:solidFill>
                <a:effectLst/>
                <a:latin typeface="+mn-lt"/>
                <a:ea typeface="+mn-ea"/>
                <a:cs typeface="+mn-cs"/>
              </a:rPr>
              <a:t>upm</a:t>
            </a:r>
            <a:r>
              <a:rPr lang="en-US" sz="1200" kern="1200" dirty="0">
                <a:solidFill>
                  <a:schemeClr val="tx1"/>
                </a:solidFill>
                <a:effectLst/>
                <a:latin typeface="+mn-lt"/>
                <a:ea typeface="+mn-ea"/>
                <a:cs typeface="+mn-cs"/>
              </a:rPr>
              <a:t>-binaries/ 24165_Chapter1.pdf</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16</a:t>
            </a:fld>
            <a:endParaRPr lang="en-US"/>
          </a:p>
        </p:txBody>
      </p:sp>
    </p:spTree>
    <p:extLst>
      <p:ext uri="{BB962C8B-B14F-4D97-AF65-F5344CB8AC3E}">
        <p14:creationId xmlns:p14="http://schemas.microsoft.com/office/powerpoint/2010/main" val="626092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These are the steps in theory to leadership using a consensus building as a community-organizing model.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17</a:t>
            </a:fld>
            <a:endParaRPr lang="en-US"/>
          </a:p>
        </p:txBody>
      </p:sp>
    </p:spTree>
    <p:extLst>
      <p:ext uri="{BB962C8B-B14F-4D97-AF65-F5344CB8AC3E}">
        <p14:creationId xmlns:p14="http://schemas.microsoft.com/office/powerpoint/2010/main" val="2460834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Have a general discussion on what leadership means, remember the video from our first night about everyday leadership. Leadership is a verb not a title! People have different ways of leading and different strengths, each of them are valuable. A team that draws from and utilizes the full range of different strengths and skills of their membership will generally be stronger than the one that relies on one person to follow.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a:t>
            </a:r>
            <a:r>
              <a:rPr lang="en-US" sz="1200" kern="1200" dirty="0">
                <a:solidFill>
                  <a:schemeClr val="tx1"/>
                </a:solidFill>
                <a:effectLst/>
                <a:latin typeface="+mn-lt"/>
                <a:ea typeface="+mn-ea"/>
                <a:cs typeface="+mn-cs"/>
              </a:rPr>
              <a:t> This is what is happening right now, you are all leaders in your own way. Through this training you have already begun the process! Ask them to share how their perception of themselves as leaders has changed or strengthened throughout the training so far.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This is a great time to acknowledge the different strengths of each group member. Take some time to think about each participant and highlight something great that you have noticed about them and share it in front of the group. Be sure to highlight every group member.</a:t>
            </a:r>
          </a:p>
          <a:p>
            <a:endParaRPr lang="en-US" i="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18</a:t>
            </a:fld>
            <a:endParaRPr lang="en-US"/>
          </a:p>
        </p:txBody>
      </p:sp>
    </p:spTree>
    <p:extLst>
      <p:ext uri="{BB962C8B-B14F-4D97-AF65-F5344CB8AC3E}">
        <p14:creationId xmlns:p14="http://schemas.microsoft.com/office/powerpoint/2010/main" val="1814695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group has read these steps in theory. Guide this section to be practical in order for them to see how they can apply these steps during their CIP process.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19</a:t>
            </a:fld>
            <a:endParaRPr lang="en-US"/>
          </a:p>
        </p:txBody>
      </p:sp>
    </p:spTree>
    <p:extLst>
      <p:ext uri="{BB962C8B-B14F-4D97-AF65-F5344CB8AC3E}">
        <p14:creationId xmlns:p14="http://schemas.microsoft.com/office/powerpoint/2010/main" val="245900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Brief review of agenda.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Image from: http://</a:t>
            </a:r>
            <a:r>
              <a:rPr lang="en-US" sz="1200" kern="1200" dirty="0" err="1">
                <a:solidFill>
                  <a:schemeClr val="tx1"/>
                </a:solidFill>
                <a:effectLst/>
                <a:latin typeface="+mn-lt"/>
                <a:ea typeface="+mn-ea"/>
                <a:cs typeface="+mn-cs"/>
              </a:rPr>
              <a:t>www.wcpss.net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carrollms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a:t>
            </a:fld>
            <a:endParaRPr lang="en-US"/>
          </a:p>
        </p:txBody>
      </p:sp>
    </p:spTree>
    <p:extLst>
      <p:ext uri="{BB962C8B-B14F-4D97-AF65-F5344CB8AC3E}">
        <p14:creationId xmlns:p14="http://schemas.microsoft.com/office/powerpoint/2010/main" val="2915723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Talk about the community assessment tools available to them (there are some tools already identified in this guide). Also talk about the value of a SWOT analysis, which they will do during the CIP planning process. The SWOT analysis on page 74 identifies strengths and weaknesses within the group and opportunities and threats within the larger environment.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20</a:t>
            </a:fld>
            <a:endParaRPr lang="en-US"/>
          </a:p>
        </p:txBody>
      </p:sp>
    </p:spTree>
    <p:extLst>
      <p:ext uri="{BB962C8B-B14F-4D97-AF65-F5344CB8AC3E}">
        <p14:creationId xmlns:p14="http://schemas.microsoft.com/office/powerpoint/2010/main" val="4031690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Define a win-win as a situation where everyone benefits. Describe an example of a CIP that was a win-win and name the stakeholders involved.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Ask the participants if they have already identified any strategies or have any CIP ideas that could be a win-win.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21</a:t>
            </a:fld>
            <a:endParaRPr lang="en-US"/>
          </a:p>
        </p:txBody>
      </p:sp>
    </p:spTree>
    <p:extLst>
      <p:ext uri="{BB962C8B-B14F-4D97-AF65-F5344CB8AC3E}">
        <p14:creationId xmlns:p14="http://schemas.microsoft.com/office/powerpoint/2010/main" val="2223493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Share information about the project in ALL manners available. Social media is cheap, but it is only one way. Do not discount the “old school” methods of press releases, flyers, phone calls, and knocking on people’s doors for a neighborly chat! Think about everyone you need to reach and what methods of communication they use.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Identify those within your RLA that have a strength and interest in social media, writing, and/or designing newsletters and flyers.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22</a:t>
            </a:fld>
            <a:endParaRPr lang="en-US"/>
          </a:p>
        </p:txBody>
      </p:sp>
    </p:spTree>
    <p:extLst>
      <p:ext uri="{BB962C8B-B14F-4D97-AF65-F5344CB8AC3E}">
        <p14:creationId xmlns:p14="http://schemas.microsoft.com/office/powerpoint/2010/main" val="2240566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Having a well thought out plan keeps you on track and brings clarity to the goal.</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23</a:t>
            </a:fld>
            <a:endParaRPr lang="en-US"/>
          </a:p>
        </p:txBody>
      </p:sp>
    </p:spTree>
    <p:extLst>
      <p:ext uri="{BB962C8B-B14F-4D97-AF65-F5344CB8AC3E}">
        <p14:creationId xmlns:p14="http://schemas.microsoft.com/office/powerpoint/2010/main" val="1244217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Build on the strengths and interests of each individual in the group to assign tasks.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is an on-going process. Life happens and people will ebb and flow within the RLA.</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24</a:t>
            </a:fld>
            <a:endParaRPr lang="en-US"/>
          </a:p>
        </p:txBody>
      </p:sp>
    </p:spTree>
    <p:extLst>
      <p:ext uri="{BB962C8B-B14F-4D97-AF65-F5344CB8AC3E}">
        <p14:creationId xmlns:p14="http://schemas.microsoft.com/office/powerpoint/2010/main" val="1685627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Everyone in this group has leadership skills. Everyone has strengths that contribute to a successful CIP. Combining them and using them effectively promotes success.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Activity: </a:t>
            </a:r>
            <a:r>
              <a:rPr lang="en-US" sz="1200" kern="1200" dirty="0">
                <a:solidFill>
                  <a:schemeClr val="tx1"/>
                </a:solidFill>
                <a:effectLst/>
                <a:latin typeface="+mn-lt"/>
                <a:ea typeface="+mn-ea"/>
                <a:cs typeface="+mn-cs"/>
              </a:rPr>
              <a:t>Create a list of roles and responsibilities and write each one on a piece of flip chart paper on the wall. Have the group write their name on the different roles they think they can help with and/or would be best at. Then have them go around again and have them write their cohorts names on the roles and responsibilities they think other group members would be good at. Sometimes others see talents in someone else that they do not see in themselves.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25</a:t>
            </a:fld>
            <a:endParaRPr lang="en-US"/>
          </a:p>
        </p:txBody>
      </p:sp>
    </p:spTree>
    <p:extLst>
      <p:ext uri="{BB962C8B-B14F-4D97-AF65-F5344CB8AC3E}">
        <p14:creationId xmlns:p14="http://schemas.microsoft.com/office/powerpoint/2010/main" val="3016089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Community advocates in the heavily industrial city of Richmond, California, successfully worked to improve local air quality by documenting the effects of diesel truck traffic in residential neighborhoods and mapping new routes for the polluting vehicles.</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https://www.youtube.com/watch?v=AH2Q1vOMsBM</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26</a:t>
            </a:fld>
            <a:endParaRPr lang="en-US"/>
          </a:p>
        </p:txBody>
      </p:sp>
    </p:spTree>
    <p:extLst>
      <p:ext uri="{BB962C8B-B14F-4D97-AF65-F5344CB8AC3E}">
        <p14:creationId xmlns:p14="http://schemas.microsoft.com/office/powerpoint/2010/main" val="3966764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Refer the group to Paulo’s story in the workbook.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Did anyone see himself or herself in Paulo’s story? If so, why?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27</a:t>
            </a:fld>
            <a:endParaRPr lang="en-US"/>
          </a:p>
        </p:txBody>
      </p:sp>
    </p:spTree>
    <p:extLst>
      <p:ext uri="{BB962C8B-B14F-4D97-AF65-F5344CB8AC3E}">
        <p14:creationId xmlns:p14="http://schemas.microsoft.com/office/powerpoint/2010/main" val="2485459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There are a few important things to remember about this process: </a:t>
            </a:r>
          </a:p>
          <a:p>
            <a:pPr marL="228600" lvl="0" indent="-228600">
              <a:buFont typeface="+mj-lt"/>
              <a:buAutoNum type="arabicPeriod"/>
            </a:pPr>
            <a:r>
              <a:rPr lang="en-US" sz="1200" kern="1200" dirty="0">
                <a:solidFill>
                  <a:schemeClr val="tx1"/>
                </a:solidFill>
                <a:effectLst/>
                <a:latin typeface="+mn-lt"/>
                <a:ea typeface="+mn-ea"/>
                <a:cs typeface="+mn-cs"/>
              </a:rPr>
              <a:t>Play to your individual strengths and the strengths of the rest of your group.</a:t>
            </a:r>
          </a:p>
          <a:p>
            <a:pPr marL="228600" lvl="0" indent="-228600">
              <a:buFont typeface="+mj-lt"/>
              <a:buAutoNum type="arabicPeriod"/>
            </a:pPr>
            <a:r>
              <a:rPr lang="en-US" sz="1200" kern="1200" dirty="0">
                <a:solidFill>
                  <a:schemeClr val="tx1"/>
                </a:solidFill>
                <a:effectLst/>
                <a:latin typeface="+mn-lt"/>
                <a:ea typeface="+mn-ea"/>
                <a:cs typeface="+mn-cs"/>
              </a:rPr>
              <a:t>Learn by getting involved and asking questions. You do not have to understand the entire process and know all of the players before you start. </a:t>
            </a:r>
          </a:p>
          <a:p>
            <a:pPr marL="228600" lvl="0" indent="-228600">
              <a:buFont typeface="+mj-lt"/>
              <a:buAutoNum type="arabicPeriod"/>
            </a:pPr>
            <a:r>
              <a:rPr lang="en-US" sz="1200" kern="1200" dirty="0">
                <a:solidFill>
                  <a:schemeClr val="tx1"/>
                </a:solidFill>
                <a:effectLst/>
                <a:latin typeface="+mn-lt"/>
                <a:ea typeface="+mn-ea"/>
                <a:cs typeface="+mn-cs"/>
              </a:rPr>
              <a:t>Have patience. This is a learning process and like any other skill you have to practice. </a:t>
            </a:r>
          </a:p>
          <a:p>
            <a:r>
              <a:rPr lang="en-US" sz="1200" kern="1200" dirty="0">
                <a:solidFill>
                  <a:schemeClr val="tx1"/>
                </a:solidFill>
                <a:effectLst/>
                <a:latin typeface="+mn-lt"/>
                <a:ea typeface="+mn-ea"/>
                <a:cs typeface="+mn-cs"/>
              </a:rPr>
              <a:t>Image from: </a:t>
            </a:r>
            <a:r>
              <a:rPr lang="en-US" sz="1200" u="sng" kern="1200" dirty="0">
                <a:solidFill>
                  <a:schemeClr val="tx1"/>
                </a:solidFill>
                <a:effectLst/>
                <a:latin typeface="+mn-lt"/>
                <a:ea typeface="+mn-ea"/>
                <a:cs typeface="+mn-cs"/>
                <a:hlinkClick r:id="rId3"/>
              </a:rPr>
              <a:t>http://kevinlhagan.com/where-are-you-looking/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28</a:t>
            </a:fld>
            <a:endParaRPr lang="en-US"/>
          </a:p>
        </p:txBody>
      </p:sp>
    </p:spTree>
    <p:extLst>
      <p:ext uri="{BB962C8B-B14F-4D97-AF65-F5344CB8AC3E}">
        <p14:creationId xmlns:p14="http://schemas.microsoft.com/office/powerpoint/2010/main" val="3114755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Next week we will begin planning our CIP! We want to get ideas from everyone and we know everyone already has a lot of great ideas in their SEM Activities and reflection questions. </a:t>
            </a:r>
            <a:r>
              <a:rPr lang="en-US" sz="1200" kern="1200">
                <a:solidFill>
                  <a:schemeClr val="tx1"/>
                </a:solidFill>
                <a:effectLst/>
                <a:latin typeface="+mn-lt"/>
                <a:ea typeface="+mn-ea"/>
                <a:cs typeface="+mn-cs"/>
              </a:rPr>
              <a:t>Please bring your favorite ideas to the next session and get ready to practice your consensus building skills. </a:t>
            </a:r>
          </a:p>
          <a:p>
            <a:endParaRPr lang="en-US" sz="3200" u="none" dirty="0">
              <a:solidFill>
                <a:srgbClr val="FF0000"/>
              </a:solidFill>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29</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Review the learning objectives.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a:t>
            </a:fld>
            <a:endParaRPr lang="en-US"/>
          </a:p>
        </p:txBody>
      </p:sp>
    </p:spTree>
    <p:extLst>
      <p:ext uri="{BB962C8B-B14F-4D97-AF65-F5344CB8AC3E}">
        <p14:creationId xmlns:p14="http://schemas.microsoft.com/office/powerpoint/2010/main" val="3973547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30</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Use the resources in the Digital Library to choose an icebreaker activity for your group.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a:t>
            </a:fld>
            <a:endParaRPr lang="en-US"/>
          </a:p>
        </p:txBody>
      </p:sp>
    </p:spTree>
    <p:extLst>
      <p:ext uri="{BB962C8B-B14F-4D97-AF65-F5344CB8AC3E}">
        <p14:creationId xmlns:p14="http://schemas.microsoft.com/office/powerpoint/2010/main" val="3449617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Arial"/>
                <a:ea typeface="ＭＳ Ｐゴシック"/>
                <a:cs typeface="Arial"/>
              </a:rPr>
              <a:t>Overview:</a:t>
            </a:r>
            <a:r>
              <a:rPr lang="en-US" sz="1200" dirty="0">
                <a:effectLst/>
                <a:latin typeface="Arial"/>
                <a:ea typeface="ＭＳ Ｐゴシック"/>
                <a:cs typeface="Arial"/>
              </a:rPr>
              <a:t> Revisit the strategies that we have learned about:</a:t>
            </a:r>
            <a:endParaRPr lang="en-US" sz="1200" dirty="0">
              <a:effectLst/>
              <a:latin typeface="Arial"/>
              <a:ea typeface="ＭＳ Ｐゴシック"/>
              <a:cs typeface="Times New Roman"/>
            </a:endParaRPr>
          </a:p>
          <a:p>
            <a:pPr marL="0" marR="0">
              <a:spcBef>
                <a:spcPts val="0"/>
              </a:spcBef>
              <a:spcAft>
                <a:spcPts val="0"/>
              </a:spcAft>
            </a:pPr>
            <a:r>
              <a:rPr lang="en-US" sz="1200" dirty="0">
                <a:effectLst/>
                <a:latin typeface="Arial"/>
                <a:ea typeface="ＭＳ Ｐゴシック"/>
                <a:cs typeface="Arial"/>
              </a:rPr>
              <a:t> </a:t>
            </a:r>
            <a:endParaRPr lang="en-US" sz="1200" dirty="0">
              <a:effectLst/>
              <a:latin typeface="Arial"/>
              <a:ea typeface="ＭＳ Ｐゴシック"/>
              <a:cs typeface="Times New Roman"/>
            </a:endParaRPr>
          </a:p>
          <a:p>
            <a:pPr marL="342900" marR="0" lvl="0" indent="-342900">
              <a:lnSpc>
                <a:spcPct val="107000"/>
              </a:lnSpc>
              <a:spcBef>
                <a:spcPts val="0"/>
              </a:spcBef>
              <a:spcAft>
                <a:spcPts val="800"/>
              </a:spcAft>
              <a:buFont typeface="Symbol"/>
              <a:buChar char=""/>
            </a:pPr>
            <a:r>
              <a:rPr lang="en-US" sz="1200" b="1" dirty="0">
                <a:effectLst/>
                <a:latin typeface="Arial"/>
                <a:ea typeface="Arial"/>
                <a:cs typeface="Arial"/>
              </a:rPr>
              <a:t>Food Systems</a:t>
            </a:r>
            <a:r>
              <a:rPr lang="en-US" sz="1200" dirty="0">
                <a:effectLst/>
                <a:latin typeface="Arial"/>
                <a:ea typeface="Arial"/>
                <a:cs typeface="Arial"/>
              </a:rPr>
              <a:t> – Starting a community garden</a:t>
            </a:r>
            <a:endParaRPr lang="en-US" sz="1100" dirty="0">
              <a:effectLst/>
              <a:latin typeface="Arial"/>
              <a:ea typeface="Arial"/>
              <a:cs typeface="Times New Roman"/>
            </a:endParaRPr>
          </a:p>
          <a:p>
            <a:pPr marL="0" marR="0" lvl="0" indent="0">
              <a:lnSpc>
                <a:spcPct val="107000"/>
              </a:lnSpc>
              <a:spcBef>
                <a:spcPts val="0"/>
              </a:spcBef>
              <a:spcAft>
                <a:spcPts val="800"/>
              </a:spcAft>
              <a:buFont typeface="Symbol"/>
              <a:buNone/>
            </a:pPr>
            <a:endParaRPr lang="en-US" sz="1100" dirty="0">
              <a:effectLst/>
              <a:latin typeface="Arial"/>
              <a:ea typeface="Arial"/>
              <a:cs typeface="Times New Roman"/>
            </a:endParaRPr>
          </a:p>
          <a:p>
            <a:pPr marL="0" marR="0" lvl="0" indent="0">
              <a:lnSpc>
                <a:spcPct val="107000"/>
              </a:lnSpc>
              <a:spcBef>
                <a:spcPts val="0"/>
              </a:spcBef>
              <a:spcAft>
                <a:spcPts val="800"/>
              </a:spcAft>
              <a:buFont typeface="Symbol"/>
              <a:buNone/>
            </a:pPr>
            <a:r>
              <a:rPr lang="en-US" sz="1200" dirty="0">
                <a:effectLst/>
                <a:latin typeface="Arial"/>
                <a:ea typeface="ＭＳ Ｐゴシック"/>
                <a:cs typeface="Arial"/>
              </a:rPr>
              <a:t>Connect those to what we learned about:</a:t>
            </a:r>
            <a:endParaRPr lang="en-US" sz="1200" dirty="0">
              <a:effectLst/>
              <a:latin typeface="Arial"/>
              <a:ea typeface="ＭＳ Ｐゴシック"/>
              <a:cs typeface="Times New Roman"/>
            </a:endParaRPr>
          </a:p>
          <a:p>
            <a:pPr marL="342900" marR="0" lvl="0" indent="-342900">
              <a:lnSpc>
                <a:spcPct val="107000"/>
              </a:lnSpc>
              <a:spcBef>
                <a:spcPts val="0"/>
              </a:spcBef>
              <a:spcAft>
                <a:spcPts val="0"/>
              </a:spcAft>
              <a:buFont typeface="Symbol"/>
              <a:buChar char=""/>
            </a:pPr>
            <a:r>
              <a:rPr lang="en-US" sz="1200" b="1" dirty="0">
                <a:effectLst/>
                <a:latin typeface="Arial"/>
                <a:ea typeface="Arial"/>
                <a:cs typeface="Arial"/>
              </a:rPr>
              <a:t>Land Use</a:t>
            </a:r>
            <a:r>
              <a:rPr lang="en-US" sz="1200" dirty="0">
                <a:effectLst/>
                <a:latin typeface="Arial"/>
                <a:ea typeface="Arial"/>
                <a:cs typeface="Arial"/>
              </a:rPr>
              <a:t> – Creating a bike lane</a:t>
            </a:r>
            <a:endParaRPr lang="en-US" sz="1100" dirty="0">
              <a:effectLst/>
              <a:latin typeface="Arial"/>
              <a:ea typeface="Arial"/>
              <a:cs typeface="Times New Roman"/>
            </a:endParaRPr>
          </a:p>
          <a:p>
            <a:pPr marL="342900" marR="0" lvl="0" indent="-342900">
              <a:lnSpc>
                <a:spcPct val="107000"/>
              </a:lnSpc>
              <a:spcBef>
                <a:spcPts val="0"/>
              </a:spcBef>
              <a:spcAft>
                <a:spcPts val="0"/>
              </a:spcAft>
              <a:buFont typeface="Symbol"/>
              <a:buChar char=""/>
            </a:pPr>
            <a:r>
              <a:rPr lang="en-US" sz="1200" b="1" dirty="0">
                <a:effectLst/>
                <a:latin typeface="Arial"/>
                <a:ea typeface="Arial"/>
                <a:cs typeface="Arial"/>
              </a:rPr>
              <a:t>Active Transportation</a:t>
            </a:r>
            <a:r>
              <a:rPr lang="en-US" sz="1200" dirty="0">
                <a:effectLst/>
                <a:latin typeface="Arial"/>
                <a:ea typeface="Arial"/>
                <a:cs typeface="Arial"/>
              </a:rPr>
              <a:t> – Getting a sidewalk repaired to improve walkability</a:t>
            </a:r>
            <a:endParaRPr lang="en-US" sz="1100" dirty="0">
              <a:effectLst/>
              <a:latin typeface="Arial"/>
              <a:ea typeface="Arial"/>
              <a:cs typeface="Times New Roman"/>
            </a:endParaRPr>
          </a:p>
          <a:p>
            <a:pPr marL="342900" marR="0" lvl="0" indent="-342900">
              <a:lnSpc>
                <a:spcPct val="107000"/>
              </a:lnSpc>
              <a:spcBef>
                <a:spcPts val="0"/>
              </a:spcBef>
              <a:spcAft>
                <a:spcPts val="0"/>
              </a:spcAft>
              <a:buFont typeface="Symbol"/>
              <a:buChar char=""/>
            </a:pPr>
            <a:r>
              <a:rPr lang="en-US" sz="1200" b="1" dirty="0">
                <a:effectLst/>
                <a:latin typeface="Arial"/>
                <a:ea typeface="Arial"/>
                <a:cs typeface="Arial"/>
              </a:rPr>
              <a:t>Supporting Health </a:t>
            </a:r>
            <a:r>
              <a:rPr lang="en-US" sz="1200" dirty="0">
                <a:effectLst/>
                <a:latin typeface="Arial"/>
                <a:ea typeface="Arial"/>
                <a:cs typeface="Arial"/>
              </a:rPr>
              <a:t>– Promoting smoke-free public spaces</a:t>
            </a:r>
            <a:endParaRPr lang="en-US" sz="1100" dirty="0">
              <a:effectLst/>
              <a:latin typeface="Arial"/>
              <a:ea typeface="Arial"/>
              <a:cs typeface="Times New Roman"/>
            </a:endParaRPr>
          </a:p>
          <a:p>
            <a:pPr marL="0" marR="0">
              <a:lnSpc>
                <a:spcPct val="107000"/>
              </a:lnSpc>
              <a:spcBef>
                <a:spcPts val="0"/>
              </a:spcBef>
              <a:spcAft>
                <a:spcPts val="0"/>
              </a:spcAft>
            </a:pPr>
            <a:r>
              <a:rPr lang="en-US" sz="1200" dirty="0">
                <a:effectLst/>
                <a:latin typeface="Arial"/>
                <a:ea typeface="ＭＳ Ｐゴシック"/>
                <a:cs typeface="Arial"/>
              </a:rPr>
              <a:t> </a:t>
            </a:r>
            <a:endParaRPr lang="en-US" sz="1200" dirty="0">
              <a:effectLst/>
              <a:latin typeface="Arial"/>
              <a:ea typeface="ＭＳ Ｐゴシック"/>
              <a:cs typeface="Times New Roman"/>
            </a:endParaRPr>
          </a:p>
          <a:p>
            <a:pPr marL="0" marR="0">
              <a:spcBef>
                <a:spcPts val="0"/>
              </a:spcBef>
              <a:spcAft>
                <a:spcPts val="0"/>
              </a:spcAft>
            </a:pPr>
            <a:r>
              <a:rPr lang="en-US" sz="1200" b="1" dirty="0">
                <a:solidFill>
                  <a:srgbClr val="000090"/>
                </a:solidFill>
                <a:effectLst/>
                <a:latin typeface="Arial"/>
                <a:ea typeface="ＭＳ Ｐゴシック"/>
                <a:cs typeface="Arial"/>
              </a:rPr>
              <a:t>Group Discussion: </a:t>
            </a:r>
            <a:r>
              <a:rPr lang="en-US" sz="1200" dirty="0">
                <a:solidFill>
                  <a:srgbClr val="000090"/>
                </a:solidFill>
                <a:effectLst/>
                <a:latin typeface="Arial"/>
                <a:ea typeface="ＭＳ Ｐゴシック"/>
                <a:cs typeface="Arial"/>
              </a:rPr>
              <a:t>In what ways do the strategies in Section Two intersect?</a:t>
            </a:r>
            <a:endParaRPr lang="en-US" sz="1200" dirty="0">
              <a:effectLst/>
              <a:latin typeface="Arial"/>
              <a:ea typeface="ＭＳ Ｐゴシック"/>
              <a:cs typeface="Times New Roman"/>
            </a:endParaRPr>
          </a:p>
          <a:p>
            <a:pPr marL="0" marR="0">
              <a:spcBef>
                <a:spcPts val="0"/>
              </a:spcBef>
              <a:spcAft>
                <a:spcPts val="0"/>
              </a:spcAft>
            </a:pPr>
            <a:r>
              <a:rPr lang="en-US" sz="1200" dirty="0">
                <a:solidFill>
                  <a:srgbClr val="000090"/>
                </a:solidFill>
                <a:effectLst/>
                <a:latin typeface="Arial"/>
                <a:ea typeface="ＭＳ Ｐゴシック"/>
                <a:cs typeface="Arial"/>
              </a:rPr>
              <a:t>Ask people if they have any early thoughts about a possible Community Improvement Project (CIP).  What made them decide to go in that direction? Tell us about some of the ideas you have on the Social-Ecological Model (SEM) Activities you have been doing in your workbook.</a:t>
            </a:r>
            <a:endParaRPr lang="en-US" sz="1200" dirty="0">
              <a:effectLst/>
              <a:latin typeface="Arial"/>
              <a:ea typeface="ＭＳ Ｐゴシック"/>
              <a:cs typeface="Times New Roman"/>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5</a:t>
            </a:fld>
            <a:endParaRPr lang="en-US"/>
          </a:p>
        </p:txBody>
      </p:sp>
    </p:spTree>
    <p:extLst>
      <p:ext uri="{BB962C8B-B14F-4D97-AF65-F5344CB8AC3E}">
        <p14:creationId xmlns:p14="http://schemas.microsoft.com/office/powerpoint/2010/main" val="367691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Civic engagement is defined as working to make a difference in the civic life of our communities by promoting the quality of life in communities through both political and non-political processes.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What does civic engagement mean to you? Possible answers are voting, attending public hearings, and signing a petition for or against something that affects your neighborhood or state.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Civic Responsibility and Higher Education, edited by Thomas Ehrlich, published by Oryx Press, 2000.</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6</a:t>
            </a:fld>
            <a:endParaRPr lang="en-US"/>
          </a:p>
        </p:txBody>
      </p:sp>
    </p:spTree>
    <p:extLst>
      <p:ext uri="{BB962C8B-B14F-4D97-AF65-F5344CB8AC3E}">
        <p14:creationId xmlns:p14="http://schemas.microsoft.com/office/powerpoint/2010/main" val="2924856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The “Three Branches of Government” explained as the “Three Brothers of Government.”</a:t>
            </a: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https://www.youtube.com/watch?v=buQQuyWFtZU</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7</a:t>
            </a:fld>
            <a:endParaRPr lang="en-US"/>
          </a:p>
        </p:txBody>
      </p:sp>
    </p:spTree>
    <p:extLst>
      <p:ext uri="{BB962C8B-B14F-4D97-AF65-F5344CB8AC3E}">
        <p14:creationId xmlns:p14="http://schemas.microsoft.com/office/powerpoint/2010/main" val="626092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Discuss the broad roles of policy makers in larger society.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Quiz the group on the titles at each level:</a:t>
            </a:r>
          </a:p>
          <a:p>
            <a:r>
              <a:rPr lang="en-US" sz="1200" kern="1200" dirty="0">
                <a:solidFill>
                  <a:schemeClr val="tx1"/>
                </a:solidFill>
                <a:effectLst/>
                <a:latin typeface="+mn-lt"/>
                <a:ea typeface="+mn-ea"/>
                <a:cs typeface="+mn-cs"/>
              </a:rPr>
              <a:t> </a:t>
            </a:r>
          </a:p>
          <a:p>
            <a:pPr marL="171450" lvl="0" indent="-171450">
              <a:buFont typeface="Arial"/>
              <a:buChar char="•"/>
            </a:pPr>
            <a:r>
              <a:rPr lang="en-US" sz="1200" b="1" kern="1200" dirty="0">
                <a:solidFill>
                  <a:schemeClr val="tx1"/>
                </a:solidFill>
                <a:effectLst/>
                <a:latin typeface="+mn-lt"/>
                <a:ea typeface="+mn-ea"/>
                <a:cs typeface="+mn-cs"/>
              </a:rPr>
              <a:t>Federal </a:t>
            </a:r>
            <a:r>
              <a:rPr lang="en-US" sz="1200" kern="1200" dirty="0">
                <a:solidFill>
                  <a:schemeClr val="tx1"/>
                </a:solidFill>
                <a:effectLst/>
                <a:latin typeface="+mn-lt"/>
                <a:ea typeface="+mn-ea"/>
                <a:cs typeface="+mn-cs"/>
              </a:rPr>
              <a:t>– President, Congresswoman, or Secretary of Agriculture</a:t>
            </a:r>
          </a:p>
          <a:p>
            <a:pPr marL="171450" lvl="0" indent="-171450">
              <a:buFont typeface="Arial"/>
              <a:buChar char="•"/>
            </a:pPr>
            <a:r>
              <a:rPr lang="en-US" sz="1200" b="1" kern="1200" dirty="0">
                <a:solidFill>
                  <a:schemeClr val="tx1"/>
                </a:solidFill>
                <a:effectLst/>
                <a:latin typeface="+mn-lt"/>
                <a:ea typeface="+mn-ea"/>
                <a:cs typeface="+mn-cs"/>
              </a:rPr>
              <a:t>State</a:t>
            </a:r>
            <a:r>
              <a:rPr lang="en-US" sz="1200" kern="1200" dirty="0">
                <a:solidFill>
                  <a:schemeClr val="tx1"/>
                </a:solidFill>
                <a:effectLst/>
                <a:latin typeface="+mn-lt"/>
                <a:ea typeface="+mn-ea"/>
                <a:cs typeface="+mn-cs"/>
              </a:rPr>
              <a:t> – Governor, Assemblyman, or State Attorney General</a:t>
            </a:r>
          </a:p>
          <a:p>
            <a:pPr marL="171450" lvl="0" indent="-171450">
              <a:buFont typeface="Arial"/>
              <a:buChar char="•"/>
            </a:pPr>
            <a:r>
              <a:rPr lang="en-US" sz="1200" b="1" kern="1200" dirty="0">
                <a:solidFill>
                  <a:schemeClr val="tx1"/>
                </a:solidFill>
                <a:effectLst/>
                <a:latin typeface="+mn-lt"/>
                <a:ea typeface="+mn-ea"/>
                <a:cs typeface="+mn-cs"/>
              </a:rPr>
              <a:t>County</a:t>
            </a:r>
            <a:r>
              <a:rPr lang="en-US" sz="1200" kern="1200" dirty="0">
                <a:solidFill>
                  <a:schemeClr val="tx1"/>
                </a:solidFill>
                <a:effectLst/>
                <a:latin typeface="+mn-lt"/>
                <a:ea typeface="+mn-ea"/>
                <a:cs typeface="+mn-cs"/>
              </a:rPr>
              <a:t> – Supervisor, Chief Administrative Officer or Sheriff</a:t>
            </a:r>
          </a:p>
          <a:p>
            <a:pPr marL="171450" lvl="0" indent="-171450">
              <a:buFont typeface="Arial"/>
              <a:buChar char="•"/>
            </a:pPr>
            <a:r>
              <a:rPr lang="en-US" sz="1200" b="1" kern="1200" dirty="0">
                <a:solidFill>
                  <a:schemeClr val="tx1"/>
                </a:solidFill>
                <a:effectLst/>
                <a:latin typeface="+mn-lt"/>
                <a:ea typeface="+mn-ea"/>
                <a:cs typeface="+mn-cs"/>
              </a:rPr>
              <a:t>City</a:t>
            </a:r>
            <a:r>
              <a:rPr lang="en-US" sz="1200" kern="1200" dirty="0">
                <a:solidFill>
                  <a:schemeClr val="tx1"/>
                </a:solidFill>
                <a:effectLst/>
                <a:latin typeface="+mn-lt"/>
                <a:ea typeface="+mn-ea"/>
                <a:cs typeface="+mn-cs"/>
              </a:rPr>
              <a:t> – Mayor, Councilmember, or Police Chief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Image from: http://</a:t>
            </a:r>
            <a:r>
              <a:rPr lang="en-US" sz="1200" kern="1200" dirty="0" err="1">
                <a:solidFill>
                  <a:schemeClr val="tx1"/>
                </a:solidFill>
                <a:effectLst/>
                <a:latin typeface="+mn-lt"/>
                <a:ea typeface="+mn-ea"/>
                <a:cs typeface="+mn-cs"/>
              </a:rPr>
              <a:t>education.mnhs.org</a:t>
            </a:r>
            <a:r>
              <a:rPr lang="en-US" sz="1200" kern="1200" dirty="0">
                <a:solidFill>
                  <a:schemeClr val="tx1"/>
                </a:solidFill>
                <a:effectLst/>
                <a:latin typeface="+mn-lt"/>
                <a:ea typeface="+mn-ea"/>
                <a:cs typeface="+mn-cs"/>
              </a:rPr>
              <a:t>/northern-lights/learning-resources/chapter-7-minnesotas-newcomers/levels-government</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8</a:t>
            </a:fld>
            <a:endParaRPr lang="en-US"/>
          </a:p>
        </p:txBody>
      </p:sp>
    </p:spTree>
    <p:extLst>
      <p:ext uri="{BB962C8B-B14F-4D97-AF65-F5344CB8AC3E}">
        <p14:creationId xmlns:p14="http://schemas.microsoft.com/office/powerpoint/2010/main" val="626092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These are all governed by their own elected officials within the larger county, state, and federal governments.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a:t>
            </a:r>
            <a:r>
              <a:rPr lang="en-US" sz="1200" kern="1200" dirty="0" err="1">
                <a:solidFill>
                  <a:schemeClr val="tx1"/>
                </a:solidFill>
                <a:effectLst/>
                <a:latin typeface="+mn-lt"/>
                <a:ea typeface="+mn-ea"/>
                <a:cs typeface="+mn-cs"/>
              </a:rPr>
              <a:t>www.sandag.org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9</a:t>
            </a:fld>
            <a:endParaRPr lang="en-US"/>
          </a:p>
        </p:txBody>
      </p:sp>
    </p:spTree>
    <p:extLst>
      <p:ext uri="{BB962C8B-B14F-4D97-AF65-F5344CB8AC3E}">
        <p14:creationId xmlns:p14="http://schemas.microsoft.com/office/powerpoint/2010/main" val="62609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879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412397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25349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a:t>CLICK TO EDIT MASTER TITLE STYLE</a:t>
            </a:r>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pPr/>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91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8790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518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412397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2534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04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182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8.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169221"/>
            <a:ext cx="5715000"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91088"/>
            <a:ext cx="4831443"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l" defTabSz="457200" rtl="0" eaLnBrk="1" latinLnBrk="0" hangingPunct="1">
        <a:lnSpc>
          <a:spcPct val="90000"/>
        </a:lnSpc>
        <a:spcBef>
          <a:spcPct val="0"/>
        </a:spcBef>
        <a:buNone/>
        <a:defRPr sz="2800" b="1"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txStyles>
    <p:titleStyle>
      <a:lvl1pPr algn="l" defTabSz="457200" rtl="0" eaLnBrk="1" latinLnBrk="0" hangingPunct="1">
        <a:lnSpc>
          <a:spcPct val="90000"/>
        </a:lnSpc>
        <a:spcBef>
          <a:spcPct val="0"/>
        </a:spcBef>
        <a:buNone/>
        <a:defRPr sz="2800" b="1" i="0"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169221"/>
            <a:ext cx="5715000"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xStyles>
    <p:titleStyle>
      <a:lvl1pPr algn="l" defTabSz="457200" rtl="0" eaLnBrk="1" latinLnBrk="0" hangingPunct="1">
        <a:lnSpc>
          <a:spcPct val="90000"/>
        </a:lnSpc>
        <a:spcBef>
          <a:spcPct val="0"/>
        </a:spcBef>
        <a:buNone/>
        <a:defRPr sz="240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78771"/>
            <a:ext cx="4831443"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4"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457200" rtl="0" eaLnBrk="1" latinLnBrk="0" hangingPunct="1">
        <a:lnSpc>
          <a:spcPct val="90000"/>
        </a:lnSpc>
        <a:spcBef>
          <a:spcPct val="0"/>
        </a:spcBef>
        <a:buNone/>
        <a:defRPr sz="2800" b="1" i="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457200" rtl="0" eaLnBrk="1" latinLnBrk="0" hangingPunct="1">
        <a:lnSpc>
          <a:spcPct val="90000"/>
        </a:lnSpc>
        <a:spcBef>
          <a:spcPct val="0"/>
        </a:spcBef>
        <a:buNone/>
        <a:defRPr sz="2800" b="1" i="0"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1.jpeg"/><Relationship Id="rId5" Type="http://schemas.openxmlformats.org/officeDocument/2006/relationships/image" Target="../media/image20.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rtl="1"/>
            <a:r>
              <a:rPr lang="ar-EG" spc="310" dirty="0">
                <a:latin typeface="AnNahar" panose="020B0800040000020004" pitchFamily="34" charset="-78"/>
                <a:ea typeface="AnNahar" panose="020B0800040000020004" pitchFamily="34" charset="-78"/>
                <a:cs typeface="AnNahar" panose="020B0800040000020004" pitchFamily="34" charset="-78"/>
              </a:rPr>
              <a:t>القسم الثالث: التحرك العملي</a:t>
            </a:r>
            <a:endParaRPr lang="en-US" spc="310" dirty="0">
              <a:latin typeface="AnNahar" panose="020B0800040000020004" pitchFamily="34" charset="-78"/>
              <a:ea typeface="AnNahar" panose="020B0800040000020004" pitchFamily="34" charset="-78"/>
              <a:cs typeface="AnNahar" panose="020B0800040000020004" pitchFamily="34" charset="-78"/>
            </a:endParaRPr>
          </a:p>
        </p:txBody>
      </p:sp>
      <p:sp>
        <p:nvSpPr>
          <p:cNvPr id="5" name="Subtitle 4"/>
          <p:cNvSpPr>
            <a:spLocks noGrp="1"/>
          </p:cNvSpPr>
          <p:nvPr>
            <p:ph type="subTitle" idx="1"/>
          </p:nvPr>
        </p:nvSpPr>
        <p:spPr/>
        <p:txBody>
          <a:bodyPr>
            <a:normAutofit/>
          </a:bodyPr>
          <a:lstStyle/>
          <a:p>
            <a:r>
              <a:rPr lang="ar-EG" sz="5400" dirty="0">
                <a:latin typeface="AnNahar" panose="020B0800040000020004" pitchFamily="34" charset="-78"/>
                <a:ea typeface="AnNahar" panose="020B0800040000020004" pitchFamily="34" charset="-78"/>
                <a:cs typeface="AnNahar" panose="020B0800040000020004" pitchFamily="34" charset="-78"/>
              </a:rPr>
              <a:t>المشاركة المدنية</a:t>
            </a:r>
            <a:endParaRPr lang="en-US" sz="5400" dirty="0">
              <a:latin typeface="AnNahar" panose="020B0800040000020004" pitchFamily="34" charset="-78"/>
              <a:ea typeface="AnNahar" panose="020B0800040000020004" pitchFamily="34" charset="-78"/>
              <a:cs typeface="AnNahar" panose="020B0800040000020004" pitchFamily="34" charset="-78"/>
            </a:endParaRPr>
          </a:p>
        </p:txBody>
      </p:sp>
    </p:spTree>
    <p:extLst>
      <p:ext uri="{BB962C8B-B14F-4D97-AF65-F5344CB8AC3E}">
        <p14:creationId xmlns:p14="http://schemas.microsoft.com/office/powerpoint/2010/main" val="33725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معظم مشاريع تحسين المجتمع تبدأ بالحكومة المحلية </a:t>
            </a:r>
            <a:endParaRPr lang="en-US" dirty="0"/>
          </a:p>
        </p:txBody>
      </p:sp>
      <p:sp>
        <p:nvSpPr>
          <p:cNvPr id="3" name="Content Placeholder 2"/>
          <p:cNvSpPr>
            <a:spLocks noGrp="1"/>
          </p:cNvSpPr>
          <p:nvPr>
            <p:ph idx="1"/>
          </p:nvPr>
        </p:nvSpPr>
        <p:spPr>
          <a:xfrm>
            <a:off x="693056" y="1369787"/>
            <a:ext cx="4104310" cy="4907642"/>
          </a:xfrm>
        </p:spPr>
        <p:txBody>
          <a:bodyPr>
            <a:normAutofit/>
          </a:bodyPr>
          <a:lstStyle/>
          <a:p>
            <a:pPr algn="l">
              <a:buFont typeface="Wingdings" charset="2"/>
              <a:buChar char="ü"/>
            </a:pPr>
            <a:r>
              <a:rPr lang="ar-EG" sz="2400" dirty="0"/>
              <a:t>هيئة مشرفي المقاطعة</a:t>
            </a:r>
            <a:endParaRPr lang="en-US" sz="2400" dirty="0"/>
          </a:p>
          <a:p>
            <a:pPr algn="l">
              <a:buFont typeface="Wingdings" charset="2"/>
              <a:buChar char="ü"/>
            </a:pPr>
            <a:r>
              <a:rPr lang="ar-EG" sz="2400" dirty="0"/>
              <a:t>العمدة</a:t>
            </a:r>
            <a:endParaRPr lang="en-US" sz="2400" dirty="0"/>
          </a:p>
          <a:p>
            <a:pPr algn="l">
              <a:buFont typeface="Wingdings" charset="2"/>
              <a:buChar char="ü"/>
            </a:pPr>
            <a:r>
              <a:rPr lang="ar-EG" sz="2400" dirty="0"/>
              <a:t>موظفو المقاطعة </a:t>
            </a:r>
            <a:endParaRPr lang="en-US" sz="2400" dirty="0"/>
          </a:p>
          <a:p>
            <a:pPr algn="l">
              <a:buFont typeface="Wingdings" charset="2"/>
              <a:buChar char="ü"/>
            </a:pPr>
            <a:r>
              <a:rPr lang="ar-EG" sz="2400" dirty="0"/>
              <a:t>أعضاء اللجنة</a:t>
            </a:r>
            <a:endParaRPr lang="en-US" sz="2400" dirty="0"/>
          </a:p>
          <a:p>
            <a:pPr algn="l">
              <a:buFont typeface="Wingdings" charset="2"/>
              <a:buChar char="ü"/>
            </a:pPr>
            <a:r>
              <a:rPr lang="ar-EG" sz="2400" dirty="0"/>
              <a:t>أعضاء مجلس المدنية</a:t>
            </a:r>
            <a:endParaRPr lang="en-US" sz="2400" dirty="0"/>
          </a:p>
          <a:p>
            <a:pPr>
              <a:buFont typeface="Wingdings" charset="2"/>
              <a:buChar char="ü"/>
            </a:pPr>
            <a:r>
              <a:rPr lang="ar-EG" sz="2400" dirty="0"/>
              <a:t>موظفي البلدية</a:t>
            </a:r>
            <a:endParaRPr lang="en-US" sz="2400" dirty="0"/>
          </a:p>
          <a:p>
            <a:pPr>
              <a:buFont typeface="Wingdings" charset="2"/>
              <a:buChar char="ü"/>
            </a:pPr>
            <a:r>
              <a:rPr lang="ar-EG" sz="2400" dirty="0"/>
              <a:t>مخططو المدينة</a:t>
            </a:r>
            <a:endParaRPr lang="en-US" sz="2400" dirty="0"/>
          </a:p>
          <a:p>
            <a:pPr marL="0" indent="0">
              <a:buNone/>
            </a:pPr>
            <a:endParaRPr lang="en-US" dirty="0"/>
          </a:p>
        </p:txBody>
      </p:sp>
      <p:pic>
        <p:nvPicPr>
          <p:cNvPr id="5" name="Picture 4" descr="C:\Users\acabal1\AppData\Local\Microsoft\Windows\Temporary Internet Files\Content.IE5\BFUNFP5J\MP900439274[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7" b="100000" l="7238" r="96952"/>
                    </a14:imgEffect>
                  </a14:imgLayer>
                </a14:imgProps>
              </a:ext>
              <a:ext uri="{28A0092B-C50C-407E-A947-70E740481C1C}">
                <a14:useLocalDpi xmlns:a14="http://schemas.microsoft.com/office/drawing/2010/main" val="0"/>
              </a:ext>
            </a:extLst>
          </a:blip>
          <a:srcRect/>
          <a:stretch>
            <a:fillRect/>
          </a:stretch>
        </p:blipFill>
        <p:spPr bwMode="auto">
          <a:xfrm>
            <a:off x="6239714" y="4243527"/>
            <a:ext cx="2982676" cy="2033901"/>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city-hall-749381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1718" y="1369787"/>
            <a:ext cx="3222582" cy="2142513"/>
          </a:xfrm>
          <a:prstGeom prst="roundRect">
            <a:avLst>
              <a:gd name="adj" fmla="val 8594"/>
            </a:avLst>
          </a:prstGeom>
          <a:solidFill>
            <a:srgbClr val="FFFFFF">
              <a:shade val="85000"/>
            </a:srgbClr>
          </a:solidFill>
          <a:ln>
            <a:noFill/>
          </a:ln>
          <a:effectLst/>
        </p:spPr>
      </p:pic>
      <p:pic>
        <p:nvPicPr>
          <p:cNvPr id="7" name="Picture 6" descr="Healthy regional plannin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2128" y="3697845"/>
            <a:ext cx="2602493" cy="193371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232672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كيفية التفاعل مع صناع القرار</a:t>
            </a:r>
            <a:endParaRPr lang="en-US" dirty="0"/>
          </a:p>
        </p:txBody>
      </p:sp>
      <p:sp>
        <p:nvSpPr>
          <p:cNvPr id="3" name="Text Placeholder 2"/>
          <p:cNvSpPr>
            <a:spLocks noGrp="1"/>
          </p:cNvSpPr>
          <p:nvPr>
            <p:ph type="body" idx="1"/>
          </p:nvPr>
        </p:nvSpPr>
        <p:spPr>
          <a:xfrm>
            <a:off x="457200" y="1535113"/>
            <a:ext cx="3389612" cy="639762"/>
          </a:xfrm>
        </p:spPr>
        <p:txBody>
          <a:bodyPr>
            <a:normAutofit/>
          </a:bodyPr>
          <a:lstStyle/>
          <a:p>
            <a:pPr algn="r" rtl="1"/>
            <a:r>
              <a:rPr lang="ar-EG" sz="2400" dirty="0"/>
              <a:t>يجب أن تتحلى بما يلي:</a:t>
            </a:r>
            <a:endParaRPr lang="en-US" sz="2400" dirty="0"/>
          </a:p>
        </p:txBody>
      </p:sp>
      <p:sp>
        <p:nvSpPr>
          <p:cNvPr id="4" name="Content Placeholder 3"/>
          <p:cNvSpPr>
            <a:spLocks noGrp="1"/>
          </p:cNvSpPr>
          <p:nvPr>
            <p:ph sz="half" idx="2"/>
          </p:nvPr>
        </p:nvSpPr>
        <p:spPr>
          <a:xfrm>
            <a:off x="457200" y="2174875"/>
            <a:ext cx="3161763" cy="3951288"/>
          </a:xfrm>
        </p:spPr>
        <p:txBody>
          <a:bodyPr>
            <a:normAutofit/>
          </a:bodyPr>
          <a:lstStyle/>
          <a:p>
            <a:pPr>
              <a:lnSpc>
                <a:spcPct val="100000"/>
              </a:lnSpc>
            </a:pPr>
            <a:r>
              <a:rPr lang="ar-EG" sz="2400" dirty="0"/>
              <a:t>الاحترافية</a:t>
            </a:r>
            <a:endParaRPr lang="en-US" sz="2400" dirty="0"/>
          </a:p>
          <a:p>
            <a:pPr>
              <a:lnSpc>
                <a:spcPct val="100000"/>
              </a:lnSpc>
            </a:pPr>
            <a:r>
              <a:rPr lang="ar-EG" sz="2400" dirty="0"/>
              <a:t>الجاهزية</a:t>
            </a:r>
            <a:endParaRPr lang="en-US" sz="2400" dirty="0"/>
          </a:p>
          <a:p>
            <a:pPr>
              <a:lnSpc>
                <a:spcPct val="100000"/>
              </a:lnSpc>
            </a:pPr>
            <a:r>
              <a:rPr lang="ar-EG" sz="2400" dirty="0"/>
              <a:t>الصبر</a:t>
            </a:r>
            <a:endParaRPr lang="en-US" sz="2400" dirty="0"/>
          </a:p>
          <a:p>
            <a:pPr>
              <a:lnSpc>
                <a:spcPct val="100000"/>
              </a:lnSpc>
            </a:pPr>
            <a:r>
              <a:rPr lang="ar-EG" sz="2400" dirty="0"/>
              <a:t>الدقة</a:t>
            </a:r>
            <a:endParaRPr lang="en-US" sz="2400" dirty="0"/>
          </a:p>
          <a:p>
            <a:pPr>
              <a:lnSpc>
                <a:spcPct val="100000"/>
              </a:lnSpc>
            </a:pPr>
            <a:r>
              <a:rPr lang="ar-EG" sz="2400" dirty="0"/>
              <a:t>القدرة على الإقناع</a:t>
            </a:r>
            <a:endParaRPr lang="en-US" sz="2400" dirty="0"/>
          </a:p>
          <a:p>
            <a:pPr>
              <a:lnSpc>
                <a:spcPct val="100000"/>
              </a:lnSpc>
            </a:pPr>
            <a:r>
              <a:rPr lang="ar-EG" sz="2400" dirty="0"/>
              <a:t>الحماسة</a:t>
            </a:r>
            <a:endParaRPr lang="en-US" sz="2400" dirty="0"/>
          </a:p>
          <a:p>
            <a:pPr>
              <a:lnSpc>
                <a:spcPct val="100000"/>
              </a:lnSpc>
            </a:pPr>
            <a:r>
              <a:rPr lang="ar-EG" sz="2400" dirty="0"/>
              <a:t>احترام الآخرين</a:t>
            </a:r>
            <a:endParaRPr lang="en-US" sz="2400" dirty="0"/>
          </a:p>
        </p:txBody>
      </p:sp>
      <p:pic>
        <p:nvPicPr>
          <p:cNvPr id="7" name="Content Placeholder 6" descr="team-866663_1280.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821" b="111"/>
          <a:stretch/>
        </p:blipFill>
        <p:spPr>
          <a:xfrm>
            <a:off x="3846812" y="2311661"/>
            <a:ext cx="5122489" cy="3437942"/>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521384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
        <p:nvSpPr>
          <p:cNvPr id="4" name="Title 3"/>
          <p:cNvSpPr>
            <a:spLocks noGrp="1"/>
          </p:cNvSpPr>
          <p:nvPr>
            <p:ph type="title" idx="4294967295"/>
          </p:nvPr>
        </p:nvSpPr>
        <p:spPr>
          <a:xfrm>
            <a:off x="0" y="169863"/>
            <a:ext cx="5715000" cy="741362"/>
          </a:xfrm>
        </p:spPr>
        <p:txBody>
          <a:bodyPr/>
          <a:lstStyle/>
          <a:p>
            <a:pPr algn="r" rtl="1"/>
            <a:r>
              <a:rPr lang="ar-EG" dirty="0"/>
              <a:t>استراحة</a:t>
            </a:r>
            <a:endParaRPr lang="en-US" dirty="0"/>
          </a:p>
        </p:txBody>
      </p:sp>
    </p:spTree>
    <p:extLst>
      <p:ext uri="{BB962C8B-B14F-4D97-AF65-F5344CB8AC3E}">
        <p14:creationId xmlns:p14="http://schemas.microsoft.com/office/powerpoint/2010/main" val="4000482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مقطع فيديو</a:t>
            </a:r>
            <a:endParaRPr lang="en-US" dirty="0"/>
          </a:p>
        </p:txBody>
      </p:sp>
      <p:sp>
        <p:nvSpPr>
          <p:cNvPr id="4" name="Text Placeholder 3"/>
          <p:cNvSpPr>
            <a:spLocks noGrp="1"/>
          </p:cNvSpPr>
          <p:nvPr>
            <p:ph type="body" sz="quarter" idx="13"/>
          </p:nvPr>
        </p:nvSpPr>
        <p:spPr/>
        <p:txBody>
          <a:bodyPr>
            <a:normAutofit fontScale="92500" lnSpcReduction="20000"/>
          </a:bodyPr>
          <a:lstStyle/>
          <a:p>
            <a:pPr algn="r" rtl="1"/>
            <a:r>
              <a:rPr lang="ar-EG" dirty="0"/>
              <a:t>مدرسة ليك </a:t>
            </a:r>
            <a:r>
              <a:rPr lang="ar-EG" dirty="0" err="1"/>
              <a:t>فيو</a:t>
            </a:r>
            <a:r>
              <a:rPr lang="ar-EG" dirty="0"/>
              <a:t> الابتدائية </a:t>
            </a:r>
            <a:endParaRPr lang="en-US" dirty="0"/>
          </a:p>
          <a:p>
            <a:endParaRPr lang="en-US" dirty="0"/>
          </a:p>
        </p:txBody>
      </p:sp>
      <p:pic>
        <p:nvPicPr>
          <p:cNvPr id="6"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2782739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التنظيم المجتمعي</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pPr algn="r" rtl="1"/>
            <a:r>
              <a:rPr lang="ar-EG" sz="2400" dirty="0"/>
              <a:t>التنظيم المدني</a:t>
            </a:r>
            <a:endParaRPr lang="en-US" sz="2400" dirty="0"/>
          </a:p>
        </p:txBody>
      </p:sp>
      <p:sp>
        <p:nvSpPr>
          <p:cNvPr id="8" name="Content Placeholder 7"/>
          <p:cNvSpPr>
            <a:spLocks noGrp="1"/>
          </p:cNvSpPr>
          <p:nvPr>
            <p:ph sz="half" idx="2"/>
          </p:nvPr>
        </p:nvSpPr>
        <p:spPr/>
        <p:txBody>
          <a:bodyPr>
            <a:normAutofit/>
          </a:bodyPr>
          <a:lstStyle/>
          <a:p>
            <a:pPr algn="r" rtl="1"/>
            <a:r>
              <a:rPr lang="ar-EG" sz="2000" dirty="0"/>
              <a:t>إنشاء منتدى حواري ل</a:t>
            </a:r>
            <a:r>
              <a:rPr lang="ar-IQ" sz="2000" dirty="0"/>
              <a:t>لقادة</a:t>
            </a:r>
            <a:r>
              <a:rPr lang="ar-EG" sz="2000" dirty="0"/>
              <a:t> من السكان لتعزيز المصالح الاجتماعية والبنية المجتمعية</a:t>
            </a:r>
            <a:endParaRPr lang="en-US" sz="2000" dirty="0"/>
          </a:p>
          <a:p>
            <a:pPr algn="r" rtl="1"/>
            <a:r>
              <a:rPr lang="ar-EG" sz="2000" dirty="0"/>
              <a:t>استخدام </a:t>
            </a:r>
            <a:r>
              <a:rPr lang="ar-IQ" sz="2000" dirty="0" err="1"/>
              <a:t>ا</a:t>
            </a:r>
            <a:r>
              <a:rPr lang="ar-EG" sz="2000" dirty="0"/>
              <a:t>ل</a:t>
            </a:r>
            <a:r>
              <a:rPr lang="ar-IQ" sz="2000" dirty="0"/>
              <a:t>قادة</a:t>
            </a:r>
            <a:r>
              <a:rPr lang="ar-EG" sz="2000" dirty="0"/>
              <a:t> من السكان لقنوات رسمية والمشاركة مع الحكومة لتشجيع التغيير والحصول على الخدمات</a:t>
            </a:r>
            <a:endParaRPr lang="en-US" sz="2000" dirty="0"/>
          </a:p>
          <a:p>
            <a:pPr marL="0" indent="0">
              <a:buNone/>
            </a:pPr>
            <a:endParaRPr lang="en-US" dirty="0"/>
          </a:p>
        </p:txBody>
      </p:sp>
      <p:pic>
        <p:nvPicPr>
          <p:cNvPr id="11" name="Content Placeholder 10"/>
          <p:cNvPicPr>
            <a:picLocks noGrp="1" noChangeAspect="1"/>
          </p:cNvPicPr>
          <p:nvPr>
            <p:ph sz="quarter" idx="4"/>
          </p:nvPr>
        </p:nvPicPr>
        <p:blipFill>
          <a:blip r:embed="rId3"/>
          <a:srcRect t="-15174" b="-15174"/>
          <a:stretch>
            <a:fillRect/>
          </a:stretch>
        </p:blipFill>
        <p:spPr/>
      </p:pic>
    </p:spTree>
    <p:extLst>
      <p:ext uri="{BB962C8B-B14F-4D97-AF65-F5344CB8AC3E}">
        <p14:creationId xmlns:p14="http://schemas.microsoft.com/office/powerpoint/2010/main" val="3396496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التنظيم المجتمعي</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pPr algn="r" rtl="1"/>
            <a:r>
              <a:rPr lang="ar-EG" sz="2400" dirty="0"/>
              <a:t>بناء المجتمع</a:t>
            </a:r>
            <a:endParaRPr lang="en-US" sz="2400" dirty="0"/>
          </a:p>
        </p:txBody>
      </p:sp>
      <p:sp>
        <p:nvSpPr>
          <p:cNvPr id="5" name="Content Placeholder 4"/>
          <p:cNvSpPr>
            <a:spLocks noGrp="1"/>
          </p:cNvSpPr>
          <p:nvPr>
            <p:ph sz="quarter" idx="4"/>
          </p:nvPr>
        </p:nvSpPr>
        <p:spPr/>
        <p:txBody>
          <a:bodyPr>
            <a:normAutofit/>
          </a:bodyPr>
          <a:lstStyle/>
          <a:p>
            <a:pPr algn="r" rtl="1">
              <a:spcAft>
                <a:spcPts val="0"/>
              </a:spcAft>
            </a:pPr>
            <a:r>
              <a:rPr lang="ar-EG" sz="1800" dirty="0"/>
              <a:t>إقامة شراكات بين:</a:t>
            </a:r>
            <a:endParaRPr lang="en-US" sz="1800" dirty="0"/>
          </a:p>
          <a:p>
            <a:pPr lvl="1" algn="r" rtl="1">
              <a:spcAft>
                <a:spcPts val="0"/>
              </a:spcAft>
            </a:pPr>
            <a:r>
              <a:rPr lang="en-US" sz="1800" dirty="0"/>
              <a:t> </a:t>
            </a:r>
            <a:r>
              <a:rPr lang="ar-EG" sz="1800" dirty="0"/>
              <a:t>السكان</a:t>
            </a:r>
            <a:endParaRPr lang="en-US" sz="1800" dirty="0"/>
          </a:p>
          <a:p>
            <a:pPr lvl="1" algn="r" rtl="1">
              <a:spcAft>
                <a:spcPts val="0"/>
              </a:spcAft>
            </a:pPr>
            <a:r>
              <a:rPr lang="ar-EG" sz="1800" dirty="0"/>
              <a:t>الحكومة</a:t>
            </a:r>
            <a:endParaRPr lang="en-US" sz="1800" dirty="0"/>
          </a:p>
          <a:p>
            <a:pPr lvl="1" algn="r" rtl="1">
              <a:spcAft>
                <a:spcPts val="0"/>
              </a:spcAft>
            </a:pPr>
            <a:r>
              <a:rPr lang="en-US" sz="1800" dirty="0"/>
              <a:t> </a:t>
            </a:r>
            <a:r>
              <a:rPr lang="ar-EG" sz="1800" dirty="0"/>
              <a:t>الأعمال التجارية </a:t>
            </a:r>
            <a:endParaRPr lang="en-US" sz="1800" dirty="0"/>
          </a:p>
          <a:p>
            <a:pPr lvl="1" algn="r" rtl="1">
              <a:spcAft>
                <a:spcPts val="0"/>
              </a:spcAft>
            </a:pPr>
            <a:r>
              <a:rPr lang="ar-EG" sz="1800" dirty="0"/>
              <a:t>الشركاء المهتمين</a:t>
            </a:r>
            <a:endParaRPr lang="en-US" sz="1800" dirty="0"/>
          </a:p>
          <a:p>
            <a:pPr algn="r" rtl="1">
              <a:spcAft>
                <a:spcPts val="0"/>
              </a:spcAft>
            </a:pPr>
            <a:r>
              <a:rPr lang="ar-EG" sz="1800" dirty="0"/>
              <a:t>عامة ما يكون للمجهود المبذول قائدًا معروفًا أو منسق يقود المجموعة لإنجاز خطة رفيعة المستوى وتحديد الأولويات المجتمعية</a:t>
            </a:r>
            <a:endParaRPr lang="en-US" sz="1800" dirty="0"/>
          </a:p>
          <a:p>
            <a:endParaRPr lang="en-US" dirty="0"/>
          </a:p>
        </p:txBody>
      </p:sp>
      <p:pic>
        <p:nvPicPr>
          <p:cNvPr id="8" name="Content Placeholder 7"/>
          <p:cNvPicPr>
            <a:picLocks noGrp="1" noChangeAspect="1"/>
          </p:cNvPicPr>
          <p:nvPr>
            <p:ph sz="half" idx="2"/>
          </p:nvPr>
        </p:nvPicPr>
        <p:blipFill>
          <a:blip r:embed="rId3"/>
          <a:srcRect t="-23396" b="-23396"/>
          <a:stretch>
            <a:fillRect/>
          </a:stretch>
        </p:blipFill>
        <p:spPr/>
      </p:pic>
    </p:spTree>
    <p:extLst>
      <p:ext uri="{BB962C8B-B14F-4D97-AF65-F5344CB8AC3E}">
        <p14:creationId xmlns:p14="http://schemas.microsoft.com/office/powerpoint/2010/main" val="3396496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التنظيم المجتمعي</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pPr algn="r" rtl="1"/>
            <a:r>
              <a:rPr lang="ar-EG" sz="2400" dirty="0"/>
              <a:t>بناء التوافق</a:t>
            </a:r>
            <a:endParaRPr lang="en-US" sz="2400" dirty="0"/>
          </a:p>
        </p:txBody>
      </p:sp>
      <p:pic>
        <p:nvPicPr>
          <p:cNvPr id="3" name="Content Placeholder 2"/>
          <p:cNvPicPr>
            <a:picLocks noGrp="1" noChangeAspect="1"/>
          </p:cNvPicPr>
          <p:nvPr>
            <p:ph sz="quarter" idx="4"/>
          </p:nvPr>
        </p:nvPicPr>
        <p:blipFill>
          <a:blip r:embed="rId3"/>
          <a:srcRect t="-15495" b="-15495"/>
          <a:stretch>
            <a:fillRect/>
          </a:stretch>
        </p:blipFill>
        <p:spPr/>
      </p:pic>
      <p:sp>
        <p:nvSpPr>
          <p:cNvPr id="7" name="Content Placeholder 6"/>
          <p:cNvSpPr>
            <a:spLocks noGrp="1"/>
          </p:cNvSpPr>
          <p:nvPr>
            <p:ph sz="half" idx="2"/>
          </p:nvPr>
        </p:nvSpPr>
        <p:spPr/>
        <p:txBody>
          <a:bodyPr>
            <a:normAutofit/>
          </a:bodyPr>
          <a:lstStyle/>
          <a:p>
            <a:pPr algn="r" rtl="1"/>
            <a:r>
              <a:rPr lang="ar-EG" sz="2000" dirty="0"/>
              <a:t>يعتمد حشد الشركاء على المصلحة الشخصية المتبادلة لتحقيق أهداف ينتفع منها جميع المشاركين</a:t>
            </a:r>
            <a:endParaRPr lang="en-US" sz="2000" dirty="0"/>
          </a:p>
          <a:p>
            <a:pPr algn="r" rtl="1"/>
            <a:r>
              <a:rPr lang="ar-EG" sz="2000" dirty="0"/>
              <a:t>يبني شراكات تقوم على القيادة المشتركة والترابط الاجتماعي، ولكن عادة ما يكون لها منظم مُعرّف.</a:t>
            </a:r>
            <a:endParaRPr lang="en-US" sz="2000" dirty="0"/>
          </a:p>
        </p:txBody>
      </p:sp>
    </p:spTree>
    <p:extLst>
      <p:ext uri="{BB962C8B-B14F-4D97-AF65-F5344CB8AC3E}">
        <p14:creationId xmlns:p14="http://schemas.microsoft.com/office/powerpoint/2010/main" val="1093592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القيادة</a:t>
            </a:r>
            <a:endParaRPr lang="en-US" dirty="0"/>
          </a:p>
        </p:txBody>
      </p:sp>
      <p:sp>
        <p:nvSpPr>
          <p:cNvPr id="5" name="Text Placeholder 4"/>
          <p:cNvSpPr>
            <a:spLocks noGrp="1"/>
          </p:cNvSpPr>
          <p:nvPr>
            <p:ph type="body" sz="quarter" idx="13"/>
          </p:nvPr>
        </p:nvSpPr>
        <p:spPr/>
        <p:txBody>
          <a:bodyPr/>
          <a:lstStyle/>
          <a:p>
            <a:pPr algn="r" rtl="1"/>
            <a:r>
              <a:rPr lang="ar-EG" dirty="0"/>
              <a:t>سبع خطوات في تنظيم التوافق</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14986929"/>
              </p:ext>
            </p:extLst>
          </p:nvPr>
        </p:nvGraphicFramePr>
        <p:xfrm>
          <a:off x="693738" y="1958975"/>
          <a:ext cx="7993062" cy="431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2270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القيادة</a:t>
            </a:r>
            <a:endParaRPr lang="en-US" dirty="0"/>
          </a:p>
        </p:txBody>
      </p:sp>
      <p:sp>
        <p:nvSpPr>
          <p:cNvPr id="4" name="Text Placeholder 3"/>
          <p:cNvSpPr>
            <a:spLocks noGrp="1"/>
          </p:cNvSpPr>
          <p:nvPr>
            <p:ph type="body" sz="quarter" idx="13"/>
          </p:nvPr>
        </p:nvSpPr>
        <p:spPr/>
        <p:txBody>
          <a:bodyPr>
            <a:normAutofit/>
          </a:bodyPr>
          <a:lstStyle/>
          <a:p>
            <a:pPr lvl="0" algn="r"/>
            <a:r>
              <a:rPr lang="ar-EG" dirty="0">
                <a:solidFill>
                  <a:srgbClr val="000000"/>
                </a:solidFill>
              </a:rPr>
              <a:t>الخطوة الأولى: عين مجموعة قادة المجتمع </a:t>
            </a:r>
            <a:endParaRPr lang="en-US" dirty="0">
              <a:solidFill>
                <a:srgbClr val="000000"/>
              </a:solidFill>
            </a:endParaRPr>
          </a:p>
        </p:txBody>
      </p:sp>
      <p:pic>
        <p:nvPicPr>
          <p:cNvPr id="7" name="Content Placeholder 6" descr="CoverArt.jpg"/>
          <p:cNvPicPr>
            <a:picLocks noGrp="1" noChangeAspect="1"/>
          </p:cNvPicPr>
          <p:nvPr>
            <p:ph idx="1"/>
          </p:nvPr>
        </p:nvPicPr>
        <p:blipFill rotWithShape="1">
          <a:blip r:embed="rId3"/>
          <a:srcRect r="50617" b="65859"/>
          <a:stretch/>
        </p:blipFill>
        <p:spPr>
          <a:xfrm>
            <a:off x="1265632" y="1959427"/>
            <a:ext cx="6612736" cy="4571277"/>
          </a:xfrm>
          <a:prstGeom prst="rect">
            <a:avLst/>
          </a:prstGeom>
        </p:spPr>
      </p:pic>
    </p:spTree>
    <p:extLst>
      <p:ext uri="{BB962C8B-B14F-4D97-AF65-F5344CB8AC3E}">
        <p14:creationId xmlns:p14="http://schemas.microsoft.com/office/powerpoint/2010/main" val="1353149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القيادة</a:t>
            </a:r>
            <a:endParaRPr lang="en-US" dirty="0"/>
          </a:p>
        </p:txBody>
      </p:sp>
      <p:sp>
        <p:nvSpPr>
          <p:cNvPr id="4" name="Text Placeholder 3"/>
          <p:cNvSpPr>
            <a:spLocks noGrp="1"/>
          </p:cNvSpPr>
          <p:nvPr>
            <p:ph type="body" sz="quarter" idx="13"/>
          </p:nvPr>
        </p:nvSpPr>
        <p:spPr/>
        <p:txBody>
          <a:bodyPr/>
          <a:lstStyle/>
          <a:p>
            <a:pPr algn="r" rtl="1"/>
            <a:r>
              <a:rPr lang="ar-EG" dirty="0"/>
              <a:t>الخطوة الثانية: قم ببناء العلاقات</a:t>
            </a:r>
          </a:p>
          <a:p>
            <a:pPr algn="r" rtl="1"/>
            <a:endParaRPr lang="en-US" dirty="0"/>
          </a:p>
        </p:txBody>
      </p:sp>
      <p:pic>
        <p:nvPicPr>
          <p:cNvPr id="5" name="Content Placeholder 4" descr="handshake-310912_1280.png"/>
          <p:cNvPicPr>
            <a:picLocks noGrp="1" noChangeAspect="1"/>
          </p:cNvPicPr>
          <p:nvPr>
            <p:ph idx="1"/>
          </p:nvPr>
        </p:nvPicPr>
        <p:blipFill>
          <a:blip r:embed="rId3">
            <a:extLst>
              <a:ext uri="{28A0092B-C50C-407E-A947-70E740481C1C}">
                <a14:useLocalDpi xmlns:a14="http://schemas.microsoft.com/office/drawing/2010/main" val="0"/>
              </a:ext>
            </a:extLst>
          </a:blip>
          <a:srcRect t="11240" b="11240"/>
          <a:stretch>
            <a:fillRect/>
          </a:stretch>
        </p:blipFill>
        <p:spPr/>
      </p:pic>
    </p:spTree>
    <p:extLst>
      <p:ext uri="{BB962C8B-B14F-4D97-AF65-F5344CB8AC3E}">
        <p14:creationId xmlns:p14="http://schemas.microsoft.com/office/powerpoint/2010/main" val="28909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جدول الأعمال</a:t>
            </a:r>
            <a:endParaRPr lang="en-US" dirty="0"/>
          </a:p>
        </p:txBody>
      </p:sp>
      <p:pic>
        <p:nvPicPr>
          <p:cNvPr id="5" name="Content Placeholder 4" descr="Callagy-Law-Leadership.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862" b="895"/>
          <a:stretch/>
        </p:blipFill>
        <p:spPr>
          <a:xfrm>
            <a:off x="457200" y="1848719"/>
            <a:ext cx="4040188" cy="4070916"/>
          </a:xfrm>
        </p:spPr>
      </p:pic>
      <p:graphicFrame>
        <p:nvGraphicFramePr>
          <p:cNvPr id="3" name="Table 2"/>
          <p:cNvGraphicFramePr>
            <a:graphicFrameLocks noGrp="1"/>
          </p:cNvGraphicFramePr>
          <p:nvPr>
            <p:extLst>
              <p:ext uri="{D42A27DB-BD31-4B8C-83A1-F6EECF244321}">
                <p14:modId xmlns:p14="http://schemas.microsoft.com/office/powerpoint/2010/main" val="2133841393"/>
              </p:ext>
            </p:extLst>
          </p:nvPr>
        </p:nvGraphicFramePr>
        <p:xfrm>
          <a:off x="4908328" y="1848719"/>
          <a:ext cx="3834981" cy="4070920"/>
        </p:xfrm>
        <a:graphic>
          <a:graphicData uri="http://schemas.openxmlformats.org/drawingml/2006/table">
            <a:tbl>
              <a:tblPr firstRow="1" bandRow="1">
                <a:tableStyleId>{BC89EF96-8CEA-46FF-86C4-4CE0E7609802}</a:tableStyleId>
              </a:tblPr>
              <a:tblGrid>
                <a:gridCol w="3834981">
                  <a:extLst>
                    <a:ext uri="{9D8B030D-6E8A-4147-A177-3AD203B41FA5}">
                      <a16:colId xmlns:a16="http://schemas.microsoft.com/office/drawing/2014/main" val="20000"/>
                    </a:ext>
                  </a:extLst>
                </a:gridCol>
              </a:tblGrid>
              <a:tr h="508865">
                <a:tc>
                  <a:txBody>
                    <a:bodyPr/>
                    <a:lstStyle/>
                    <a:p>
                      <a:pPr algn="ctr" rtl="1"/>
                      <a:r>
                        <a:rPr lang="ar-EG" dirty="0"/>
                        <a:t>قسم 3.1: المشاركة المدنية</a:t>
                      </a:r>
                      <a:endParaRPr lang="en-US" dirty="0"/>
                    </a:p>
                  </a:txBody>
                  <a:tcPr/>
                </a:tc>
                <a:extLst>
                  <a:ext uri="{0D108BD9-81ED-4DB2-BD59-A6C34878D82A}">
                    <a16:rowId xmlns:a16="http://schemas.microsoft.com/office/drawing/2014/main" val="10000"/>
                  </a:ext>
                </a:extLst>
              </a:tr>
              <a:tr h="508865">
                <a:tc>
                  <a:txBody>
                    <a:bodyPr/>
                    <a:lstStyle/>
                    <a:p>
                      <a:pPr algn="r" rtl="1"/>
                      <a:r>
                        <a:rPr lang="ar-EG" dirty="0"/>
                        <a:t>تهيئة/مراجعة</a:t>
                      </a:r>
                      <a:endParaRPr lang="en-US" dirty="0"/>
                    </a:p>
                  </a:txBody>
                  <a:tcPr/>
                </a:tc>
                <a:extLst>
                  <a:ext uri="{0D108BD9-81ED-4DB2-BD59-A6C34878D82A}">
                    <a16:rowId xmlns:a16="http://schemas.microsoft.com/office/drawing/2014/main" val="10001"/>
                  </a:ext>
                </a:extLst>
              </a:tr>
              <a:tr h="508865">
                <a:tc>
                  <a:txBody>
                    <a:bodyPr/>
                    <a:lstStyle/>
                    <a:p>
                      <a:pPr algn="r" rtl="1"/>
                      <a:r>
                        <a:rPr lang="ar-EG" dirty="0"/>
                        <a:t>ما </a:t>
                      </a:r>
                      <a:r>
                        <a:rPr lang="ar-IQ" dirty="0"/>
                        <a:t>معنى</a:t>
                      </a:r>
                      <a:r>
                        <a:rPr lang="ar-IQ" baseline="0" dirty="0"/>
                        <a:t> </a:t>
                      </a:r>
                      <a:r>
                        <a:rPr lang="ar-EG" dirty="0"/>
                        <a:t>المشاركة المدنية؟</a:t>
                      </a:r>
                      <a:endParaRPr lang="en-US" dirty="0"/>
                    </a:p>
                  </a:txBody>
                  <a:tcPr/>
                </a:tc>
                <a:extLst>
                  <a:ext uri="{0D108BD9-81ED-4DB2-BD59-A6C34878D82A}">
                    <a16:rowId xmlns:a16="http://schemas.microsoft.com/office/drawing/2014/main" val="10002"/>
                  </a:ext>
                </a:extLst>
              </a:tr>
              <a:tr h="508865">
                <a:tc>
                  <a:txBody>
                    <a:bodyPr/>
                    <a:lstStyle/>
                    <a:p>
                      <a:pPr algn="r" rtl="1"/>
                      <a:r>
                        <a:rPr lang="ar-EG" dirty="0"/>
                        <a:t>مستويات الحكومة</a:t>
                      </a:r>
                      <a:endParaRPr lang="en-US" dirty="0"/>
                    </a:p>
                  </a:txBody>
                  <a:tcPr/>
                </a:tc>
                <a:extLst>
                  <a:ext uri="{0D108BD9-81ED-4DB2-BD59-A6C34878D82A}">
                    <a16:rowId xmlns:a16="http://schemas.microsoft.com/office/drawing/2014/main" val="10003"/>
                  </a:ext>
                </a:extLst>
              </a:tr>
              <a:tr h="508865">
                <a:tc>
                  <a:txBody>
                    <a:bodyPr/>
                    <a:lstStyle/>
                    <a:p>
                      <a:pPr algn="r" rtl="1"/>
                      <a:r>
                        <a:rPr lang="ar-EG" dirty="0"/>
                        <a:t>الحكومة المحلية</a:t>
                      </a:r>
                      <a:endParaRPr lang="en-US" dirty="0"/>
                    </a:p>
                  </a:txBody>
                  <a:tcPr/>
                </a:tc>
                <a:extLst>
                  <a:ext uri="{0D108BD9-81ED-4DB2-BD59-A6C34878D82A}">
                    <a16:rowId xmlns:a16="http://schemas.microsoft.com/office/drawing/2014/main" val="10004"/>
                  </a:ext>
                </a:extLst>
              </a:tr>
              <a:tr h="508865">
                <a:tc>
                  <a:txBody>
                    <a:bodyPr/>
                    <a:lstStyle/>
                    <a:p>
                      <a:pPr algn="r" rtl="1"/>
                      <a:r>
                        <a:rPr lang="ar-EG" dirty="0"/>
                        <a:t>التفاعل مع القادة</a:t>
                      </a:r>
                      <a:endParaRPr lang="en-US" dirty="0"/>
                    </a:p>
                  </a:txBody>
                  <a:tcPr/>
                </a:tc>
                <a:extLst>
                  <a:ext uri="{0D108BD9-81ED-4DB2-BD59-A6C34878D82A}">
                    <a16:rowId xmlns:a16="http://schemas.microsoft.com/office/drawing/2014/main" val="10005"/>
                  </a:ext>
                </a:extLst>
              </a:tr>
              <a:tr h="508865">
                <a:tc>
                  <a:txBody>
                    <a:bodyPr/>
                    <a:lstStyle/>
                    <a:p>
                      <a:pPr algn="r" rtl="1"/>
                      <a:r>
                        <a:rPr lang="ar-EG" dirty="0"/>
                        <a:t>التنظيم الجماعي</a:t>
                      </a:r>
                      <a:endParaRPr lang="en-US" dirty="0"/>
                    </a:p>
                  </a:txBody>
                  <a:tcPr/>
                </a:tc>
                <a:extLst>
                  <a:ext uri="{0D108BD9-81ED-4DB2-BD59-A6C34878D82A}">
                    <a16:rowId xmlns:a16="http://schemas.microsoft.com/office/drawing/2014/main" val="10006"/>
                  </a:ext>
                </a:extLst>
              </a:tr>
              <a:tr h="508865">
                <a:tc>
                  <a:txBody>
                    <a:bodyPr/>
                    <a:lstStyle/>
                    <a:p>
                      <a:pPr algn="r" rtl="1"/>
                      <a:r>
                        <a:rPr lang="ar-EG" dirty="0"/>
                        <a:t>الخاتمة</a:t>
                      </a:r>
                      <a:endParaRPr 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43597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القيادة</a:t>
            </a:r>
            <a:endParaRPr lang="en-US" dirty="0"/>
          </a:p>
        </p:txBody>
      </p:sp>
      <p:sp>
        <p:nvSpPr>
          <p:cNvPr id="4" name="Text Placeholder 3"/>
          <p:cNvSpPr>
            <a:spLocks noGrp="1"/>
          </p:cNvSpPr>
          <p:nvPr>
            <p:ph type="body" sz="quarter" idx="13"/>
          </p:nvPr>
        </p:nvSpPr>
        <p:spPr/>
        <p:txBody>
          <a:bodyPr>
            <a:normAutofit/>
          </a:bodyPr>
          <a:lstStyle/>
          <a:p>
            <a:pPr lvl="0" algn="r" rtl="1"/>
            <a:r>
              <a:rPr lang="ar-EG" dirty="0"/>
              <a:t>الخطوة الثالثة: أجر</a:t>
            </a:r>
            <a:r>
              <a:rPr lang="ar-IQ" dirty="0"/>
              <a:t>ي</a:t>
            </a:r>
            <a:r>
              <a:rPr lang="ar-EG" dirty="0"/>
              <a:t> تحليلاً للمجتمع</a:t>
            </a:r>
            <a:endParaRPr lang="en-US" dirty="0"/>
          </a:p>
        </p:txBody>
      </p:sp>
      <p:pic>
        <p:nvPicPr>
          <p:cNvPr id="5" name="Content Placeholder 4" descr="CoverArt.jpg"/>
          <p:cNvPicPr>
            <a:picLocks noGrp="1" noChangeAspect="1"/>
          </p:cNvPicPr>
          <p:nvPr>
            <p:ph idx="1"/>
          </p:nvPr>
        </p:nvPicPr>
        <p:blipFill rotWithShape="1">
          <a:blip r:embed="rId3"/>
          <a:srcRect t="67564" r="16863"/>
          <a:stretch/>
        </p:blipFill>
        <p:spPr>
          <a:xfrm>
            <a:off x="505539" y="2037827"/>
            <a:ext cx="8132922" cy="3172807"/>
          </a:xfrm>
          <a:prstGeom prst="rect">
            <a:avLst/>
          </a:prstGeom>
        </p:spPr>
      </p:pic>
    </p:spTree>
    <p:extLst>
      <p:ext uri="{BB962C8B-B14F-4D97-AF65-F5344CB8AC3E}">
        <p14:creationId xmlns:p14="http://schemas.microsoft.com/office/powerpoint/2010/main" val="4145746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القيادة</a:t>
            </a:r>
            <a:endParaRPr lang="en-US" dirty="0"/>
          </a:p>
        </p:txBody>
      </p:sp>
      <p:sp>
        <p:nvSpPr>
          <p:cNvPr id="4" name="Text Placeholder 3"/>
          <p:cNvSpPr>
            <a:spLocks noGrp="1"/>
          </p:cNvSpPr>
          <p:nvPr>
            <p:ph type="body" sz="quarter" idx="13"/>
          </p:nvPr>
        </p:nvSpPr>
        <p:spPr/>
        <p:txBody>
          <a:bodyPr>
            <a:normAutofit/>
          </a:bodyPr>
          <a:lstStyle/>
          <a:p>
            <a:pPr lvl="0" algn="r" rtl="1"/>
            <a:r>
              <a:rPr lang="ar-EG" dirty="0"/>
              <a:t>الخطوة الرابعة: صمّم ونفذ مشاريع مفيدة لكل الأطراف</a:t>
            </a:r>
            <a:endParaRPr lang="en-US" dirty="0"/>
          </a:p>
        </p:txBody>
      </p:sp>
      <p:pic>
        <p:nvPicPr>
          <p:cNvPr id="5" name="Content Placeholder 4" descr="white-board-593309_1280.jpg"/>
          <p:cNvPicPr>
            <a:picLocks noGrp="1" noChangeAspect="1"/>
          </p:cNvPicPr>
          <p:nvPr>
            <p:ph idx="1"/>
          </p:nvPr>
        </p:nvPicPr>
        <p:blipFill>
          <a:blip r:embed="rId3">
            <a:extLst>
              <a:ext uri="{28A0092B-C50C-407E-A947-70E740481C1C}">
                <a14:useLocalDpi xmlns:a14="http://schemas.microsoft.com/office/drawing/2010/main" val="0"/>
              </a:ext>
            </a:extLst>
          </a:blip>
          <a:srcRect t="9468" b="9468"/>
          <a:stretch>
            <a:fillRect/>
          </a:stretch>
        </p:blipFill>
        <p:spPr/>
      </p:pic>
    </p:spTree>
    <p:extLst>
      <p:ext uri="{BB962C8B-B14F-4D97-AF65-F5344CB8AC3E}">
        <p14:creationId xmlns:p14="http://schemas.microsoft.com/office/powerpoint/2010/main" val="1832153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القيادة</a:t>
            </a:r>
            <a:endParaRPr lang="en-US" dirty="0"/>
          </a:p>
        </p:txBody>
      </p:sp>
      <p:sp>
        <p:nvSpPr>
          <p:cNvPr id="4" name="Text Placeholder 3"/>
          <p:cNvSpPr>
            <a:spLocks noGrp="1"/>
          </p:cNvSpPr>
          <p:nvPr>
            <p:ph type="body" sz="quarter" idx="13"/>
          </p:nvPr>
        </p:nvSpPr>
        <p:spPr/>
        <p:txBody>
          <a:bodyPr>
            <a:normAutofit/>
          </a:bodyPr>
          <a:lstStyle/>
          <a:p>
            <a:pPr lvl="0" algn="r" rtl="1"/>
            <a:r>
              <a:rPr lang="ar-EG" dirty="0"/>
              <a:t>الخطوة الخامسة: شارك المعلومات</a:t>
            </a:r>
            <a:endParaRPr lang="en-US" dirty="0"/>
          </a:p>
        </p:txBody>
      </p:sp>
      <p:pic>
        <p:nvPicPr>
          <p:cNvPr id="5" name="Content Placeholder 4" descr="social-media-423857_1280.jpg"/>
          <p:cNvPicPr>
            <a:picLocks noGrp="1" noChangeAspect="1"/>
          </p:cNvPicPr>
          <p:nvPr>
            <p:ph idx="1"/>
          </p:nvPr>
        </p:nvPicPr>
        <p:blipFill>
          <a:blip r:embed="rId3">
            <a:extLst>
              <a:ext uri="{28A0092B-C50C-407E-A947-70E740481C1C}">
                <a14:useLocalDpi xmlns:a14="http://schemas.microsoft.com/office/drawing/2010/main" val="0"/>
              </a:ext>
            </a:extLst>
          </a:blip>
          <a:srcRect t="1981" b="1981"/>
          <a:stretch>
            <a:fillRect/>
          </a:stretch>
        </p:blipFill>
        <p:spPr/>
      </p:pic>
    </p:spTree>
    <p:extLst>
      <p:ext uri="{BB962C8B-B14F-4D97-AF65-F5344CB8AC3E}">
        <p14:creationId xmlns:p14="http://schemas.microsoft.com/office/powerpoint/2010/main" val="3610071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القيادة</a:t>
            </a:r>
            <a:endParaRPr lang="en-US" dirty="0"/>
          </a:p>
        </p:txBody>
      </p:sp>
      <p:sp>
        <p:nvSpPr>
          <p:cNvPr id="4" name="Text Placeholder 3"/>
          <p:cNvSpPr>
            <a:spLocks noGrp="1"/>
          </p:cNvSpPr>
          <p:nvPr>
            <p:ph type="body" sz="quarter" idx="13"/>
          </p:nvPr>
        </p:nvSpPr>
        <p:spPr/>
        <p:txBody>
          <a:bodyPr>
            <a:normAutofit/>
          </a:bodyPr>
          <a:lstStyle/>
          <a:p>
            <a:pPr lvl="0" algn="r" rtl="1"/>
            <a:r>
              <a:rPr lang="ar-EG" dirty="0"/>
              <a:t>الخطوة السادسة: طور استراتيجيات ونفذ خطة عمل </a:t>
            </a:r>
            <a:endParaRPr lang="en-US" dirty="0"/>
          </a:p>
        </p:txBody>
      </p:sp>
      <p:pic>
        <p:nvPicPr>
          <p:cNvPr id="7" name="Content Placeholder 6" descr="list-372766_1280.jpg"/>
          <p:cNvPicPr>
            <a:picLocks noGrp="1" noChangeAspect="1"/>
          </p:cNvPicPr>
          <p:nvPr>
            <p:ph idx="1"/>
          </p:nvPr>
        </p:nvPicPr>
        <p:blipFill rotWithShape="1">
          <a:blip r:embed="rId3">
            <a:extLst>
              <a:ext uri="{28A0092B-C50C-407E-A947-70E740481C1C}">
                <a14:useLocalDpi xmlns:a14="http://schemas.microsoft.com/office/drawing/2010/main" val="0"/>
              </a:ext>
            </a:extLst>
          </a:blip>
          <a:srcRect t="9828" b="18142"/>
          <a:stretch/>
        </p:blipFill>
        <p:spPr>
          <a:xfrm>
            <a:off x="693738" y="1958975"/>
            <a:ext cx="7993062" cy="4318000"/>
          </a:xfrm>
        </p:spPr>
      </p:pic>
    </p:spTree>
    <p:extLst>
      <p:ext uri="{BB962C8B-B14F-4D97-AF65-F5344CB8AC3E}">
        <p14:creationId xmlns:p14="http://schemas.microsoft.com/office/powerpoint/2010/main" val="1976819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القيادة</a:t>
            </a:r>
            <a:endParaRPr lang="en-US" dirty="0"/>
          </a:p>
        </p:txBody>
      </p:sp>
      <p:sp>
        <p:nvSpPr>
          <p:cNvPr id="4" name="Text Placeholder 3"/>
          <p:cNvSpPr>
            <a:spLocks noGrp="1"/>
          </p:cNvSpPr>
          <p:nvPr>
            <p:ph type="body" sz="quarter" idx="13"/>
          </p:nvPr>
        </p:nvSpPr>
        <p:spPr/>
        <p:txBody>
          <a:bodyPr>
            <a:normAutofit/>
          </a:bodyPr>
          <a:lstStyle/>
          <a:p>
            <a:pPr lvl="0" algn="r" rtl="1"/>
            <a:r>
              <a:rPr lang="ar-EG" dirty="0"/>
              <a:t>الخطوة السابعة: أنشيء قيادة داخل المجموعة </a:t>
            </a:r>
            <a:endParaRPr lang="en-US" dirty="0"/>
          </a:p>
        </p:txBody>
      </p:sp>
      <p:pic>
        <p:nvPicPr>
          <p:cNvPr id="5"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9828" b="8450"/>
          <a:stretch/>
        </p:blipFill>
        <p:spPr bwMode="auto">
          <a:xfrm>
            <a:off x="693738" y="1958974"/>
            <a:ext cx="7993062" cy="4899025"/>
          </a:xfrm>
          <a:prstGeom prst="rect">
            <a:avLst/>
          </a:prstGeom>
          <a:ln>
            <a:noFill/>
          </a:ln>
          <a:effectLst/>
          <a:extLst/>
        </p:spPr>
      </p:pic>
    </p:spTree>
    <p:extLst>
      <p:ext uri="{BB962C8B-B14F-4D97-AF65-F5344CB8AC3E}">
        <p14:creationId xmlns:p14="http://schemas.microsoft.com/office/powerpoint/2010/main" val="1521617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النشاط</a:t>
            </a:r>
            <a:endParaRPr lang="en-US" dirty="0"/>
          </a:p>
        </p:txBody>
      </p:sp>
      <p:sp>
        <p:nvSpPr>
          <p:cNvPr id="3" name="Text Placeholder 2"/>
          <p:cNvSpPr>
            <a:spLocks noGrp="1"/>
          </p:cNvSpPr>
          <p:nvPr>
            <p:ph type="body" idx="1"/>
          </p:nvPr>
        </p:nvSpPr>
        <p:spPr/>
        <p:txBody>
          <a:bodyPr>
            <a:normAutofit/>
          </a:bodyPr>
          <a:lstStyle/>
          <a:p>
            <a:pPr algn="r" rtl="1"/>
            <a:r>
              <a:rPr lang="ar-EG" sz="2400" dirty="0"/>
              <a:t>التعليمات: </a:t>
            </a:r>
            <a:endParaRPr lang="en-US" sz="2400" dirty="0"/>
          </a:p>
        </p:txBody>
      </p:sp>
      <p:sp>
        <p:nvSpPr>
          <p:cNvPr id="4" name="Content Placeholder 3"/>
          <p:cNvSpPr>
            <a:spLocks noGrp="1"/>
          </p:cNvSpPr>
          <p:nvPr>
            <p:ph sz="half" idx="2"/>
          </p:nvPr>
        </p:nvSpPr>
        <p:spPr/>
        <p:txBody>
          <a:bodyPr/>
          <a:lstStyle/>
          <a:p>
            <a:pPr algn="r" rtl="1"/>
            <a:r>
              <a:rPr lang="ar-EG" sz="2400" dirty="0"/>
              <a:t>اكتب اسمك بجانب الدور والمسؤولية الأنسب لك</a:t>
            </a:r>
            <a:endParaRPr lang="en-US" sz="2400" dirty="0"/>
          </a:p>
          <a:p>
            <a:pPr algn="r" rtl="1"/>
            <a:r>
              <a:rPr lang="ar-EG" sz="2400" dirty="0"/>
              <a:t>اكتب أسماء زملاءك بجانب الدور والمسؤولية الأنسب لهم</a:t>
            </a:r>
            <a:endParaRPr lang="en-US" sz="2400" dirty="0"/>
          </a:p>
        </p:txBody>
      </p:sp>
      <p:pic>
        <p:nvPicPr>
          <p:cNvPr id="7" name="Content Placeholder 6" descr="flipchart.jpg"/>
          <p:cNvPicPr>
            <a:picLocks noGrp="1" noChangeAspect="1"/>
          </p:cNvPicPr>
          <p:nvPr>
            <p:ph sz="quarter" idx="4"/>
          </p:nvPr>
        </p:nvPicPr>
        <p:blipFill>
          <a:blip r:embed="rId3">
            <a:extLst>
              <a:ext uri="{28A0092B-C50C-407E-A947-70E740481C1C}">
                <a14:useLocalDpi xmlns:a14="http://schemas.microsoft.com/office/drawing/2010/main" val="0"/>
              </a:ext>
            </a:extLst>
          </a:blip>
          <a:srcRect l="-13487" r="-13487"/>
          <a:stretch>
            <a:fillRect/>
          </a:stretch>
        </p:blipFill>
        <p:spPr>
          <a:xfrm>
            <a:off x="4645025" y="1535113"/>
            <a:ext cx="4041775" cy="4591050"/>
          </a:xfrm>
        </p:spPr>
      </p:pic>
    </p:spTree>
    <p:extLst>
      <p:ext uri="{BB962C8B-B14F-4D97-AF65-F5344CB8AC3E}">
        <p14:creationId xmlns:p14="http://schemas.microsoft.com/office/powerpoint/2010/main" val="160534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r" rtl="1"/>
            <a:r>
              <a:rPr lang="ar-EG" dirty="0"/>
              <a:t>مقطع فيديو</a:t>
            </a:r>
            <a:endParaRPr lang="en-US" dirty="0"/>
          </a:p>
        </p:txBody>
      </p:sp>
      <p:sp>
        <p:nvSpPr>
          <p:cNvPr id="9" name="Text Placeholder 8"/>
          <p:cNvSpPr>
            <a:spLocks noGrp="1"/>
          </p:cNvSpPr>
          <p:nvPr>
            <p:ph type="body" sz="quarter" idx="13"/>
          </p:nvPr>
        </p:nvSpPr>
        <p:spPr/>
        <p:txBody>
          <a:bodyPr/>
          <a:lstStyle/>
          <a:p>
            <a:pPr algn="r" rtl="1"/>
            <a:r>
              <a:rPr lang="ar-EG" dirty="0"/>
              <a:t>التغيير في الأفق</a:t>
            </a:r>
            <a:endParaRPr lang="en-US" dirty="0"/>
          </a:p>
        </p:txBody>
      </p:sp>
      <p:pic>
        <p:nvPicPr>
          <p:cNvPr id="10"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371271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قصة باولو </a:t>
            </a:r>
            <a:r>
              <a:rPr lang="ar-EG" dirty="0" err="1"/>
              <a:t>وجوليا</a:t>
            </a:r>
            <a:endParaRPr lang="en-US" dirty="0"/>
          </a:p>
        </p:txBody>
      </p:sp>
      <p:sp>
        <p:nvSpPr>
          <p:cNvPr id="4" name="Text Placeholder 3"/>
          <p:cNvSpPr>
            <a:spLocks noGrp="1"/>
          </p:cNvSpPr>
          <p:nvPr>
            <p:ph type="body" sz="quarter" idx="13"/>
          </p:nvPr>
        </p:nvSpPr>
        <p:spPr/>
        <p:txBody>
          <a:bodyPr>
            <a:normAutofit/>
          </a:bodyPr>
          <a:lstStyle/>
          <a:p>
            <a:pPr algn="r" rtl="1"/>
            <a:r>
              <a:rPr lang="ar-EG"/>
              <a:t>مشاريع مفيدة لكل </a:t>
            </a:r>
            <a:r>
              <a:rPr lang="ar-EG" dirty="0"/>
              <a:t>الأطراف</a:t>
            </a:r>
            <a:endParaRPr lang="en-US" dirty="0"/>
          </a:p>
        </p:txBody>
      </p:sp>
      <p:pic>
        <p:nvPicPr>
          <p:cNvPr id="5" name="Content Placeholder 4"/>
          <p:cNvPicPr>
            <a:picLocks noGrp="1"/>
          </p:cNvPicPr>
          <p:nvPr>
            <p:ph idx="1"/>
          </p:nvPr>
        </p:nvPicPr>
        <p:blipFill>
          <a:blip r:embed="rId3">
            <a:extLst>
              <a:ext uri="{28A0092B-C50C-407E-A947-70E740481C1C}">
                <a14:useLocalDpi xmlns:a14="http://schemas.microsoft.com/office/drawing/2010/main" val="0"/>
              </a:ext>
            </a:extLst>
          </a:blip>
          <a:srcRect t="9317" b="9317"/>
          <a:stretch>
            <a:fillRect/>
          </a:stretch>
        </p:blipFill>
        <p:spPr bwMode="auto">
          <a:prstGeom prst="rect">
            <a:avLst/>
          </a:prstGeom>
          <a:noFill/>
          <a:ln>
            <a:noFill/>
          </a:ln>
        </p:spPr>
      </p:pic>
    </p:spTree>
    <p:extLst>
      <p:ext uri="{BB962C8B-B14F-4D97-AF65-F5344CB8AC3E}">
        <p14:creationId xmlns:p14="http://schemas.microsoft.com/office/powerpoint/2010/main" val="379224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قصة </a:t>
            </a:r>
            <a:r>
              <a:rPr lang="ar-EG" dirty="0" err="1"/>
              <a:t>جوليا</a:t>
            </a:r>
            <a:endParaRPr lang="en-US" dirty="0"/>
          </a:p>
        </p:txBody>
      </p:sp>
      <p:sp>
        <p:nvSpPr>
          <p:cNvPr id="4" name="Text Placeholder 3"/>
          <p:cNvSpPr>
            <a:spLocks noGrp="1"/>
          </p:cNvSpPr>
          <p:nvPr>
            <p:ph type="body" sz="quarter" idx="13"/>
          </p:nvPr>
        </p:nvSpPr>
        <p:spPr/>
        <p:txBody>
          <a:bodyPr>
            <a:normAutofit/>
          </a:bodyPr>
          <a:lstStyle/>
          <a:p>
            <a:pPr algn="r" rtl="1"/>
            <a:r>
              <a:rPr lang="ar-EG" dirty="0"/>
              <a:t>متعة طرح الأسئلة</a:t>
            </a:r>
            <a:endParaRPr lang="en-US" dirty="0"/>
          </a:p>
        </p:txBody>
      </p:sp>
      <p:pic>
        <p:nvPicPr>
          <p:cNvPr id="7" name="Content Placeholder 6" descr="160937576.jpg"/>
          <p:cNvPicPr>
            <a:picLocks noGrp="1" noChangeAspect="1"/>
          </p:cNvPicPr>
          <p:nvPr>
            <p:ph idx="1"/>
          </p:nvPr>
        </p:nvPicPr>
        <p:blipFill rotWithShape="1">
          <a:blip r:embed="rId3">
            <a:extLst>
              <a:ext uri="{28A0092B-C50C-407E-A947-70E740481C1C}">
                <a14:useLocalDpi xmlns:a14="http://schemas.microsoft.com/office/drawing/2010/main" val="0"/>
              </a:ext>
            </a:extLst>
          </a:blip>
          <a:srcRect l="-61053" r="-61053"/>
          <a:stretch/>
        </p:blipFill>
        <p:spPr>
          <a:xfrm>
            <a:off x="693738" y="1958975"/>
            <a:ext cx="7993062" cy="4318000"/>
          </a:xfrm>
        </p:spPr>
      </p:pic>
    </p:spTree>
    <p:extLst>
      <p:ext uri="{BB962C8B-B14F-4D97-AF65-F5344CB8AC3E}">
        <p14:creationId xmlns:p14="http://schemas.microsoft.com/office/powerpoint/2010/main" val="1332617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r" rtl="1"/>
            <a:r>
              <a:rPr lang="ar-EG" dirty="0"/>
              <a:t>الخاتمة</a:t>
            </a:r>
            <a:endParaRPr lang="en-US" dirty="0"/>
          </a:p>
        </p:txBody>
      </p:sp>
      <p:sp>
        <p:nvSpPr>
          <p:cNvPr id="2" name="Text Placeholder 1"/>
          <p:cNvSpPr>
            <a:spLocks noGrp="1"/>
          </p:cNvSpPr>
          <p:nvPr>
            <p:ph type="body" idx="1"/>
          </p:nvPr>
        </p:nvSpPr>
        <p:spPr>
          <a:xfrm>
            <a:off x="4645025" y="1535112"/>
            <a:ext cx="4041775" cy="4197783"/>
          </a:xfrm>
        </p:spPr>
        <p:txBody>
          <a:bodyPr>
            <a:normAutofit/>
          </a:bodyPr>
          <a:lstStyle/>
          <a:p>
            <a:pPr marL="457200" indent="-457200" algn="ctr" rtl="1">
              <a:buFont typeface="Wingdings" charset="2"/>
              <a:buChar char="²"/>
            </a:pPr>
            <a:r>
              <a:rPr lang="ar-EG" sz="2400" dirty="0"/>
              <a:t>الأسئلة؟</a:t>
            </a:r>
            <a:endParaRPr lang="en-US" sz="2400" dirty="0"/>
          </a:p>
          <a:p>
            <a:pPr algn="ctr"/>
            <a:endParaRPr lang="en-US" sz="2400" dirty="0"/>
          </a:p>
          <a:p>
            <a:pPr marL="457200" indent="-457200" algn="ctr" rtl="1">
              <a:buFont typeface="Wingdings" charset="2"/>
              <a:buChar char="²"/>
            </a:pPr>
            <a:r>
              <a:rPr lang="ar-EG" sz="2400" dirty="0"/>
              <a:t>التعليقات؟</a:t>
            </a:r>
            <a:endParaRPr lang="en-US" sz="2400" dirty="0"/>
          </a:p>
          <a:p>
            <a:pPr algn="ctr"/>
            <a:endParaRPr lang="en-US" sz="2400" dirty="0"/>
          </a:p>
          <a:p>
            <a:pPr marL="457200" indent="-457200" algn="ctr" rtl="1">
              <a:buFont typeface="Wingdings" charset="2"/>
              <a:buChar char="²"/>
            </a:pPr>
            <a:r>
              <a:rPr lang="ar-EG" sz="2400" dirty="0"/>
              <a:t>المخاوف؟</a:t>
            </a:r>
            <a:endParaRPr lang="en-US" sz="2400" dirty="0"/>
          </a:p>
          <a:p>
            <a:pPr algn="ctr"/>
            <a:endParaRPr lang="en-US" sz="2400" dirty="0"/>
          </a:p>
        </p:txBody>
      </p:sp>
      <p:sp>
        <p:nvSpPr>
          <p:cNvPr id="12" name="Content Placeholder 11"/>
          <p:cNvSpPr>
            <a:spLocks noGrp="1"/>
          </p:cNvSpPr>
          <p:nvPr>
            <p:ph sz="half" idx="2"/>
          </p:nvPr>
        </p:nvSpPr>
        <p:spPr>
          <a:xfrm>
            <a:off x="457200" y="1535113"/>
            <a:ext cx="4040188" cy="4827049"/>
          </a:xfrm>
          <a:ln>
            <a:solidFill>
              <a:schemeClr val="tx1">
                <a:lumMod val="50000"/>
              </a:schemeClr>
            </a:solidFill>
          </a:ln>
        </p:spPr>
        <p:style>
          <a:lnRef idx="1">
            <a:schemeClr val="accent3"/>
          </a:lnRef>
          <a:fillRef idx="3">
            <a:schemeClr val="accent3"/>
          </a:fillRef>
          <a:effectRef idx="2">
            <a:schemeClr val="accent3"/>
          </a:effectRef>
          <a:fontRef idx="minor">
            <a:schemeClr val="lt1"/>
          </a:fontRef>
        </p:style>
        <p:txBody>
          <a:bodyPr>
            <a:noAutofit/>
          </a:bodyPr>
          <a:lstStyle/>
          <a:p>
            <a:pPr marL="0" indent="0" algn="ctr" rtl="1">
              <a:buNone/>
            </a:pPr>
            <a:r>
              <a:rPr lang="ar-EG" sz="1800" b="1" u="sng" dirty="0">
                <a:solidFill>
                  <a:schemeClr val="tx1">
                    <a:lumMod val="50000"/>
                  </a:schemeClr>
                </a:solidFill>
              </a:rPr>
              <a:t>الواجب المنزلي</a:t>
            </a:r>
            <a:endParaRPr lang="en-US" sz="1800" b="1" u="sng" dirty="0">
              <a:solidFill>
                <a:schemeClr val="tx1">
                  <a:lumMod val="50000"/>
                </a:schemeClr>
              </a:solidFill>
            </a:endParaRPr>
          </a:p>
          <a:p>
            <a:pPr algn="r" rtl="1">
              <a:buFont typeface="Wingdings" charset="2"/>
              <a:buChar char="q"/>
            </a:pPr>
            <a:r>
              <a:rPr lang="ar-EG" sz="1800" dirty="0">
                <a:solidFill>
                  <a:schemeClr val="tx1">
                    <a:lumMod val="50000"/>
                  </a:schemeClr>
                </a:solidFill>
              </a:rPr>
              <a:t>قم بتعبئة ورقة تدريبات الأسباب الأصلية ليتم جمعها في اللقاء القادم.</a:t>
            </a:r>
            <a:endParaRPr lang="en-US" sz="1800" dirty="0">
              <a:solidFill>
                <a:schemeClr val="tx1">
                  <a:lumMod val="50000"/>
                </a:schemeClr>
              </a:solidFill>
            </a:endParaRPr>
          </a:p>
          <a:p>
            <a:pPr algn="r" rtl="1">
              <a:buFont typeface="Wingdings" charset="2"/>
              <a:buChar char="q"/>
            </a:pPr>
            <a:r>
              <a:rPr lang="ar-EG" sz="1800" dirty="0">
                <a:solidFill>
                  <a:schemeClr val="tx1">
                    <a:lumMod val="50000"/>
                  </a:schemeClr>
                </a:solidFill>
              </a:rPr>
              <a:t>قم بمراجعة جميع أنشطة المشروعات الصغيرة والمتوسطة والأسئلة الخاصة بها وتحضير فكرة واحدة على الأقل لأحد مشروعات تحسين المجتمع لمناقشتها في اللقاء القادم</a:t>
            </a:r>
            <a:endParaRPr lang="en-US" sz="1800" dirty="0">
              <a:solidFill>
                <a:schemeClr val="tx1">
                  <a:lumMod val="50000"/>
                </a:schemeClr>
              </a:solidFill>
            </a:endParaRPr>
          </a:p>
          <a:p>
            <a:pPr algn="r" rtl="1">
              <a:buFont typeface="Wingdings" charset="2"/>
              <a:buChar char="q"/>
            </a:pPr>
            <a:r>
              <a:rPr lang="ar-EG" sz="1800" dirty="0">
                <a:solidFill>
                  <a:schemeClr val="tx1">
                    <a:lumMod val="50000"/>
                  </a:schemeClr>
                </a:solidFill>
              </a:rPr>
              <a:t>قم بقراءة القسم 3.2 حول تخطيط وتنفيذ مشاريع تحسين المجتمع والقسم 4 حول التقييم.</a:t>
            </a:r>
            <a:endParaRPr lang="en-US" sz="1800" dirty="0">
              <a:solidFill>
                <a:schemeClr val="tx1">
                  <a:lumMod val="50000"/>
                </a:schemeClr>
              </a:solidFill>
            </a:endParaRPr>
          </a:p>
          <a:p>
            <a:pPr marL="0" indent="0" algn="ctr" rtl="1">
              <a:buNone/>
            </a:pPr>
            <a:r>
              <a:rPr lang="en-US" sz="1800" u="sng" dirty="0">
                <a:solidFill>
                  <a:schemeClr val="tx1">
                    <a:lumMod val="50000"/>
                  </a:schemeClr>
                </a:solidFill>
              </a:rPr>
              <a:t>*</a:t>
            </a:r>
            <a:r>
              <a:rPr lang="ar-EG" sz="1800" u="sng" dirty="0">
                <a:solidFill>
                  <a:schemeClr val="tx1">
                    <a:lumMod val="50000"/>
                  </a:schemeClr>
                </a:solidFill>
              </a:rPr>
              <a:t>يرجى عدم القيام بواجب الأنشطة!</a:t>
            </a:r>
            <a:r>
              <a:rPr lang="en-US" sz="1800" u="sng" dirty="0">
                <a:solidFill>
                  <a:schemeClr val="tx1">
                    <a:lumMod val="50000"/>
                  </a:schemeClr>
                </a:solidFill>
              </a:rPr>
              <a:t>*</a:t>
            </a:r>
          </a:p>
        </p:txBody>
      </p:sp>
    </p:spTree>
    <p:extLst>
      <p:ext uri="{BB962C8B-B14F-4D97-AF65-F5344CB8AC3E}">
        <p14:creationId xmlns:p14="http://schemas.microsoft.com/office/powerpoint/2010/main" val="263319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القسم الثالث: التحرك العملي </a:t>
            </a:r>
            <a:endParaRPr lang="en-US" dirty="0"/>
          </a:p>
        </p:txBody>
      </p:sp>
      <p:sp>
        <p:nvSpPr>
          <p:cNvPr id="5" name="Text Placeholder 4"/>
          <p:cNvSpPr>
            <a:spLocks noGrp="1"/>
          </p:cNvSpPr>
          <p:nvPr>
            <p:ph type="body" sz="quarter" idx="13"/>
          </p:nvPr>
        </p:nvSpPr>
        <p:spPr/>
        <p:txBody>
          <a:bodyPr/>
          <a:lstStyle/>
          <a:p>
            <a:pPr algn="r" rtl="1"/>
            <a:r>
              <a:rPr lang="ar-EG" sz="2400" dirty="0"/>
              <a:t>الأهداف التعليمية:</a:t>
            </a:r>
            <a:endParaRPr lang="en-US" sz="2400" dirty="0"/>
          </a:p>
        </p:txBody>
      </p:sp>
      <p:sp>
        <p:nvSpPr>
          <p:cNvPr id="3" name="Content Placeholder 2"/>
          <p:cNvSpPr>
            <a:spLocks noGrp="1"/>
          </p:cNvSpPr>
          <p:nvPr>
            <p:ph idx="1"/>
          </p:nvPr>
        </p:nvSpPr>
        <p:spPr/>
        <p:txBody>
          <a:bodyPr>
            <a:noAutofit/>
          </a:bodyPr>
          <a:lstStyle/>
          <a:p>
            <a:pPr marL="457200" indent="-457200" algn="r" rtl="1">
              <a:buFont typeface="+mj-lt"/>
              <a:buAutoNum type="arabicPeriod"/>
            </a:pPr>
            <a:r>
              <a:rPr lang="ar-EG" sz="2400" dirty="0"/>
              <a:t>فهم المشاركة المدنية وكيفية التأثير على عملية صنع القرار.</a:t>
            </a:r>
            <a:endParaRPr lang="en-US" sz="2400" dirty="0"/>
          </a:p>
          <a:p>
            <a:pPr marL="342900" indent="-342900" algn="r" rtl="1">
              <a:buFont typeface="+mj-lt"/>
              <a:buAutoNum type="arabicPeriod"/>
            </a:pPr>
            <a:r>
              <a:rPr lang="ar-EG" sz="2400" dirty="0"/>
              <a:t>إعداد خطة تنفيذ لأحد مشروعات تحسين المجتمع (</a:t>
            </a:r>
            <a:r>
              <a:rPr lang="en-US" sz="2400" dirty="0"/>
              <a:t>CIP</a:t>
            </a:r>
            <a:r>
              <a:rPr lang="ar-EG" sz="2400" dirty="0"/>
              <a:t>).</a:t>
            </a:r>
            <a:endParaRPr lang="en-US" sz="2400" dirty="0"/>
          </a:p>
          <a:p>
            <a:pPr marL="0" indent="0">
              <a:buNone/>
            </a:pPr>
            <a:endParaRPr lang="en-US" sz="2000" b="1" dirty="0"/>
          </a:p>
        </p:txBody>
      </p:sp>
      <p:pic>
        <p:nvPicPr>
          <p:cNvPr id="4" name="Picture 3" descr="group-157476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092" y="3697438"/>
            <a:ext cx="2289705" cy="2289705"/>
          </a:xfrm>
          <a:prstGeom prst="rect">
            <a:avLst/>
          </a:prstGeom>
        </p:spPr>
      </p:pic>
    </p:spTree>
    <p:extLst>
      <p:ext uri="{BB962C8B-B14F-4D97-AF65-F5344CB8AC3E}">
        <p14:creationId xmlns:p14="http://schemas.microsoft.com/office/powerpoint/2010/main" val="3436503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althyWorks logo_not stacked_transparent.png"/>
          <p:cNvPicPr>
            <a:picLocks noChangeAspect="1"/>
          </p:cNvPicPr>
          <p:nvPr/>
        </p:nvPicPr>
        <p:blipFill rotWithShape="1">
          <a:blip r:embed="rId3">
            <a:extLst>
              <a:ext uri="{28A0092B-C50C-407E-A947-70E740481C1C}">
                <a14:useLocalDpi xmlns:a14="http://schemas.microsoft.com/office/drawing/2010/main" val="0"/>
              </a:ext>
            </a:extLst>
          </a:blip>
          <a:srcRect r="50603"/>
          <a:stretch/>
        </p:blipFill>
        <p:spPr>
          <a:xfrm>
            <a:off x="1713409" y="2313781"/>
            <a:ext cx="2640182" cy="1643462"/>
          </a:xfrm>
          <a:prstGeom prst="rect">
            <a:avLst/>
          </a:prstGeom>
        </p:spPr>
      </p:pic>
      <p:sp>
        <p:nvSpPr>
          <p:cNvPr id="5" name="Rectangle 4"/>
          <p:cNvSpPr/>
          <p:nvPr/>
        </p:nvSpPr>
        <p:spPr>
          <a:xfrm>
            <a:off x="1655200" y="4398777"/>
            <a:ext cx="5833600" cy="830997"/>
          </a:xfrm>
          <a:prstGeom prst="rect">
            <a:avLst/>
          </a:prstGeom>
        </p:spPr>
        <p:txBody>
          <a:bodyPr wrap="square">
            <a:spAutoFit/>
          </a:bodyPr>
          <a:lstStyle/>
          <a:p>
            <a:pPr algn="r" rtl="1"/>
            <a:r>
              <a:rPr lang="en-US" sz="1200" dirty="0"/>
              <a:t>"</a:t>
            </a:r>
            <a:r>
              <a:rPr lang="ar-SA" sz="1200" dirty="0"/>
              <a:t>هذا ال</a:t>
            </a:r>
            <a:r>
              <a:rPr lang="ar-IQ" sz="1200"/>
              <a:t>منهج </a:t>
            </a:r>
            <a:r>
              <a:rPr lang="ar-SA" sz="1200"/>
              <a:t>حاصل </a:t>
            </a:r>
            <a:r>
              <a:rPr lang="ar-SA" sz="1200" dirty="0"/>
              <a:t>على دعم الاتفاقية التعاونية رقم</a:t>
            </a:r>
            <a:r>
              <a:rPr lang="en-US" sz="1200" dirty="0"/>
              <a:t> DP005528-01</a:t>
            </a:r>
            <a:r>
              <a:rPr lang="ar-SA" sz="1200" dirty="0"/>
              <a:t>، وتم تمويله من قِبل مراكز مكافحة الأمراض والوقاية منها، من خلال هيئة الخدمات الصحية والإنسانية في مقاطعة سان </a:t>
            </a:r>
            <a:r>
              <a:rPr lang="ar-SA" sz="1200" dirty="0" err="1"/>
              <a:t>دييغو</a:t>
            </a:r>
            <a:r>
              <a:rPr lang="ar-SA" sz="1200" dirty="0"/>
              <a:t>. ويتحمل المؤلفون المسؤولية كاملة عن محتوياته، والتي لا تعبر بالضرورة عن الآراء الرسمية لمراكز مكافحة الأمراض والوقاية منها أو إدارة الخدمات الصحية والإنسانية</a:t>
            </a:r>
            <a:r>
              <a:rPr lang="en-US" sz="1200" dirty="0"/>
              <a:t>".</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413" y="2376244"/>
            <a:ext cx="2568121" cy="1580999"/>
          </a:xfrm>
          <a:prstGeom prst="rect">
            <a:avLst/>
          </a:prstGeom>
        </p:spPr>
      </p:pic>
    </p:spTree>
    <p:extLst>
      <p:ext uri="{BB962C8B-B14F-4D97-AF65-F5344CB8AC3E}">
        <p14:creationId xmlns:p14="http://schemas.microsoft.com/office/powerpoint/2010/main" val="2531027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a:lstStyle/>
          <a:p>
            <a:pPr algn="r" rtl="1"/>
            <a:r>
              <a:rPr lang="ar-EG" dirty="0"/>
              <a:t>تهيئة</a:t>
            </a:r>
            <a:endParaRPr lang="en-US" dirty="0"/>
          </a:p>
        </p:txBody>
      </p:sp>
      <p:sp>
        <p:nvSpPr>
          <p:cNvPr id="3" name="Text Placeholder 2"/>
          <p:cNvSpPr>
            <a:spLocks noGrp="1"/>
          </p:cNvSpPr>
          <p:nvPr>
            <p:ph type="body" idx="1"/>
          </p:nvPr>
        </p:nvSpPr>
        <p:spPr>
          <a:xfrm>
            <a:off x="2551906" y="1535113"/>
            <a:ext cx="4040188" cy="639762"/>
          </a:xfrm>
        </p:spPr>
        <p:txBody>
          <a:bodyPr/>
          <a:lstStyle/>
          <a:p>
            <a:endParaRPr lang="en-US" dirty="0">
              <a:solidFill>
                <a:schemeClr val="bg1"/>
              </a:solidFill>
            </a:endParaRPr>
          </a:p>
        </p:txBody>
      </p:sp>
    </p:spTree>
    <p:extLst>
      <p:ext uri="{BB962C8B-B14F-4D97-AF65-F5344CB8AC3E}">
        <p14:creationId xmlns:p14="http://schemas.microsoft.com/office/powerpoint/2010/main" val="2466456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مراجعة قسم الأنظمة الغذائية</a:t>
            </a:r>
            <a:endParaRPr lang="en-US" dirty="0"/>
          </a:p>
        </p:txBody>
      </p:sp>
      <p:sp>
        <p:nvSpPr>
          <p:cNvPr id="3" name="Text Placeholder 2"/>
          <p:cNvSpPr>
            <a:spLocks noGrp="1"/>
          </p:cNvSpPr>
          <p:nvPr>
            <p:ph type="body" idx="1"/>
          </p:nvPr>
        </p:nvSpPr>
        <p:spPr>
          <a:xfrm>
            <a:off x="457200" y="1535113"/>
            <a:ext cx="8229600" cy="639762"/>
          </a:xfrm>
        </p:spPr>
        <p:txBody>
          <a:bodyPr>
            <a:normAutofit/>
          </a:bodyPr>
          <a:lstStyle/>
          <a:p>
            <a:pPr algn="r" rtl="1"/>
            <a:r>
              <a:rPr lang="ar-EG" sz="2400" dirty="0"/>
              <a:t>ماذا تعلمنا من الأنظمة الغذائية؟</a:t>
            </a:r>
            <a:endParaRPr lang="en-US" sz="2400" dirty="0"/>
          </a:p>
        </p:txBody>
      </p:sp>
      <p:sp>
        <p:nvSpPr>
          <p:cNvPr id="4" name="Content Placeholder 3"/>
          <p:cNvSpPr>
            <a:spLocks noGrp="1"/>
          </p:cNvSpPr>
          <p:nvPr>
            <p:ph sz="half" idx="2"/>
          </p:nvPr>
        </p:nvSpPr>
        <p:spPr/>
        <p:txBody>
          <a:bodyPr/>
          <a:lstStyle/>
          <a:p>
            <a:pPr algn="r" rtl="1"/>
            <a:r>
              <a:rPr lang="ar-EG" sz="2400" dirty="0"/>
              <a:t>السياسات الغذائية</a:t>
            </a:r>
            <a:endParaRPr lang="en-US" sz="2400" dirty="0"/>
          </a:p>
          <a:p>
            <a:pPr algn="r" rtl="1"/>
            <a:r>
              <a:rPr lang="ar-EG" sz="2400" dirty="0"/>
              <a:t>الأعمال التجارية الضخمة</a:t>
            </a:r>
            <a:endParaRPr lang="en-US" sz="2400" dirty="0"/>
          </a:p>
          <a:p>
            <a:pPr algn="r" rtl="1"/>
            <a:r>
              <a:rPr lang="ar-EG" sz="2400" dirty="0"/>
              <a:t>البيئات الغذائية</a:t>
            </a:r>
            <a:endParaRPr lang="en-US" sz="2400" dirty="0"/>
          </a:p>
          <a:p>
            <a:pPr algn="r" rtl="1"/>
            <a:r>
              <a:rPr lang="ar-EG" sz="2400" dirty="0"/>
              <a:t>التكاليف الصحية</a:t>
            </a:r>
            <a:endParaRPr lang="en-US" sz="2400" dirty="0"/>
          </a:p>
          <a:p>
            <a:pPr algn="r" rtl="1"/>
            <a:r>
              <a:rPr lang="ar-EG" sz="2400" dirty="0"/>
              <a:t>تطوير نظام غذائي صحي </a:t>
            </a:r>
            <a:endParaRPr lang="en-US" sz="2400" dirty="0"/>
          </a:p>
          <a:p>
            <a:endParaRPr lang="en-US" dirty="0"/>
          </a:p>
        </p:txBody>
      </p:sp>
      <p:pic>
        <p:nvPicPr>
          <p:cNvPr id="8" name="Content Placeholder 7" descr="CoverArt.png"/>
          <p:cNvPicPr>
            <a:picLocks noGrp="1" noChangeAspect="1"/>
          </p:cNvPicPr>
          <p:nvPr>
            <p:ph sz="quarter" idx="4"/>
          </p:nvPr>
        </p:nvPicPr>
        <p:blipFill>
          <a:blip r:embed="rId3"/>
          <a:srcRect l="3673" r="3673"/>
          <a:stretch>
            <a:fillRect/>
          </a:stretch>
        </p:blipFill>
        <p:spPr>
          <a:prstGeom prst="rect">
            <a:avLst/>
          </a:prstGeom>
        </p:spPr>
      </p:pic>
    </p:spTree>
    <p:extLst>
      <p:ext uri="{BB962C8B-B14F-4D97-AF65-F5344CB8AC3E}">
        <p14:creationId xmlns:p14="http://schemas.microsoft.com/office/powerpoint/2010/main" val="3878097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المشاركة المدنية</a:t>
            </a:r>
            <a:endParaRPr lang="en-US" dirty="0"/>
          </a:p>
        </p:txBody>
      </p:sp>
      <p:pic>
        <p:nvPicPr>
          <p:cNvPr id="9" name="Content Placeholder 8"/>
          <p:cNvPicPr>
            <a:picLocks noGrp="1"/>
          </p:cNvPicPr>
          <p:nvPr>
            <p:ph sz="half" idx="2"/>
          </p:nvPr>
        </p:nvPicPr>
        <p:blipFill rotWithShape="1">
          <a:blip r:embed="rId3">
            <a:extLst>
              <a:ext uri="{28A0092B-C50C-407E-A947-70E740481C1C}">
                <a14:useLocalDpi xmlns:a14="http://schemas.microsoft.com/office/drawing/2010/main" val="0"/>
              </a:ext>
            </a:extLst>
          </a:blip>
          <a:srcRect t="6097" b="6097"/>
          <a:stretch/>
        </p:blipFill>
        <p:spPr bwMode="auto">
          <a:xfrm>
            <a:off x="457199" y="1535113"/>
            <a:ext cx="4187825" cy="4591050"/>
          </a:xfrm>
          <a:prstGeom prst="rect">
            <a:avLst/>
          </a:prstGeom>
          <a:ln>
            <a:noFill/>
          </a:ln>
          <a:extLst>
            <a:ext uri="{53640926-AAD7-44d8-BBD7-CCE9431645EC}">
              <a14:shadowObscured xmlns="" xmlns:a14="http://schemas.microsoft.com/office/drawing/2010/main"/>
            </a:ext>
          </a:extLst>
        </p:spPr>
      </p:pic>
      <p:pic>
        <p:nvPicPr>
          <p:cNvPr id="10" name="Content Placeholder 4"/>
          <p:cNvPicPr>
            <a:picLocks noGrp="1" noChangeAspect="1"/>
          </p:cNvPicPr>
          <p:nvPr>
            <p:ph sz="quarter" idx="4"/>
          </p:nvPr>
        </p:nvPicPr>
        <p:blipFill rotWithShape="1">
          <a:blip r:embed="rId4">
            <a:lum/>
            <a:extLst>
              <a:ext uri="{28A0092B-C50C-407E-A947-70E740481C1C}">
                <a14:useLocalDpi xmlns:a14="http://schemas.microsoft.com/office/drawing/2010/main" val="0"/>
              </a:ext>
            </a:extLst>
          </a:blip>
          <a:srcRect l="3824" t="6100" b="2728"/>
          <a:stretch/>
        </p:blipFill>
        <p:spPr bwMode="auto">
          <a:xfrm>
            <a:off x="4855636" y="3790808"/>
            <a:ext cx="3887192" cy="2763741"/>
          </a:xfrm>
          <a:prstGeom prst="roundRect">
            <a:avLst>
              <a:gd name="adj" fmla="val 3307"/>
            </a:avLst>
          </a:prstGeom>
          <a:gradFill flip="none" rotWithShape="1">
            <a:gsLst>
              <a:gs pos="0">
                <a:srgbClr val="18153A"/>
              </a:gs>
              <a:gs pos="100000">
                <a:schemeClr val="accent4"/>
              </a:gs>
            </a:gsLst>
            <a:lin ang="16200000" scaled="0"/>
            <a:tileRect/>
          </a:gradFill>
          <a:ln w="25400">
            <a:solidFill>
              <a:srgbClr val="18153A"/>
            </a:solidFill>
          </a:ln>
          <a:effectLst/>
          <a:extLst/>
        </p:spPr>
      </p:pic>
      <p:pic>
        <p:nvPicPr>
          <p:cNvPr id="11" name="Picture 3"/>
          <p:cNvPicPr>
            <a:picLocks noChangeAspect="1"/>
          </p:cNvPicPr>
          <p:nvPr/>
        </p:nvPicPr>
        <p:blipFill>
          <a:blip r:embed="rId5">
            <a:lum/>
            <a:extLst>
              <a:ext uri="{28A0092B-C50C-407E-A947-70E740481C1C}">
                <a14:useLocalDpi xmlns:a14="http://schemas.microsoft.com/office/drawing/2010/main" val="0"/>
              </a:ext>
            </a:extLst>
          </a:blip>
          <a:srcRect l="1415" t="1716" r="1506" b="1778"/>
          <a:stretch>
            <a:fillRect/>
          </a:stretch>
        </p:blipFill>
        <p:spPr bwMode="auto">
          <a:xfrm>
            <a:off x="5016850" y="1333941"/>
            <a:ext cx="3544525" cy="2404577"/>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2016486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مقطع فيديو</a:t>
            </a:r>
            <a:endParaRPr lang="en-US" dirty="0"/>
          </a:p>
        </p:txBody>
      </p:sp>
      <p:sp>
        <p:nvSpPr>
          <p:cNvPr id="4" name="Text Placeholder 3"/>
          <p:cNvSpPr>
            <a:spLocks noGrp="1"/>
          </p:cNvSpPr>
          <p:nvPr>
            <p:ph type="body" sz="quarter" idx="13"/>
          </p:nvPr>
        </p:nvSpPr>
        <p:spPr/>
        <p:txBody>
          <a:bodyPr>
            <a:normAutofit fontScale="92500" lnSpcReduction="20000"/>
          </a:bodyPr>
          <a:lstStyle/>
          <a:p>
            <a:pPr algn="r" rtl="1"/>
            <a:r>
              <a:rPr lang="ar-EG" dirty="0"/>
              <a:t>شرح حكومة الولايات المتحدة في خمس دقائق</a:t>
            </a:r>
            <a:endParaRPr lang="en-US" dirty="0"/>
          </a:p>
          <a:p>
            <a:endParaRPr lang="en-US" dirty="0"/>
          </a:p>
        </p:txBody>
      </p:sp>
      <p:pic>
        <p:nvPicPr>
          <p:cNvPr id="6"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048232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مستويات الحكومة</a:t>
            </a:r>
            <a:endParaRPr lang="en-US" dirty="0"/>
          </a:p>
        </p:txBody>
      </p:sp>
      <p:pic>
        <p:nvPicPr>
          <p:cNvPr id="7" name="Picture 6" descr="7-14_0.jpg"/>
          <p:cNvPicPr>
            <a:picLocks noChangeAspect="1"/>
          </p:cNvPicPr>
          <p:nvPr/>
        </p:nvPicPr>
        <p:blipFill rotWithShape="1">
          <a:blip r:embed="rId3">
            <a:extLst>
              <a:ext uri="{28A0092B-C50C-407E-A947-70E740481C1C}">
                <a14:useLocalDpi xmlns:a14="http://schemas.microsoft.com/office/drawing/2010/main" val="0"/>
              </a:ext>
            </a:extLst>
          </a:blip>
          <a:srcRect t="11203"/>
          <a:stretch/>
        </p:blipFill>
        <p:spPr>
          <a:xfrm>
            <a:off x="1545475" y="1200845"/>
            <a:ext cx="6053050" cy="5374914"/>
          </a:xfrm>
          <a:prstGeom prst="rect">
            <a:avLst/>
          </a:prstGeom>
        </p:spPr>
      </p:pic>
    </p:spTree>
    <p:extLst>
      <p:ext uri="{BB962C8B-B14F-4D97-AF65-F5344CB8AC3E}">
        <p14:creationId xmlns:p14="http://schemas.microsoft.com/office/powerpoint/2010/main" val="3148660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مقاطعة سان </a:t>
            </a:r>
            <a:r>
              <a:rPr lang="ar-EG" dirty="0" err="1"/>
              <a:t>دييغو</a:t>
            </a:r>
            <a:endParaRPr lang="en-US" dirty="0"/>
          </a:p>
        </p:txBody>
      </p:sp>
      <p:sp>
        <p:nvSpPr>
          <p:cNvPr id="9" name="Text Placeholder 8"/>
          <p:cNvSpPr>
            <a:spLocks noGrp="1"/>
          </p:cNvSpPr>
          <p:nvPr>
            <p:ph type="body" idx="1"/>
          </p:nvPr>
        </p:nvSpPr>
        <p:spPr>
          <a:xfrm>
            <a:off x="457200" y="1535113"/>
            <a:ext cx="8229600" cy="639762"/>
          </a:xfrm>
        </p:spPr>
        <p:txBody>
          <a:bodyPr>
            <a:normAutofit/>
          </a:bodyPr>
          <a:lstStyle/>
          <a:p>
            <a:pPr algn="r" rtl="1"/>
            <a:r>
              <a:rPr lang="ar-EG" sz="2400" dirty="0"/>
              <a:t>البلديات والأمم القبلية </a:t>
            </a:r>
            <a:endParaRPr lang="en-US" sz="2400" dirty="0"/>
          </a:p>
        </p:txBody>
      </p:sp>
      <p:sp>
        <p:nvSpPr>
          <p:cNvPr id="8" name="Content Placeholder 7"/>
          <p:cNvSpPr>
            <a:spLocks noGrp="1"/>
          </p:cNvSpPr>
          <p:nvPr>
            <p:ph sz="half" idx="2"/>
          </p:nvPr>
        </p:nvSpPr>
        <p:spPr/>
        <p:txBody>
          <a:bodyPr>
            <a:normAutofit/>
          </a:bodyPr>
          <a:lstStyle/>
          <a:p>
            <a:pPr marL="0" indent="0" algn="r" rtl="1">
              <a:buNone/>
            </a:pPr>
            <a:r>
              <a:rPr lang="ar-EG" sz="2400" dirty="0"/>
              <a:t>هناك 18 بلدية، أو مدينة مدرجة و18 محمية للسكان الأمريكيين الأصليين في مقاطعة سان دييغو</a:t>
            </a:r>
            <a:endParaRPr lang="en-US" sz="2400" dirty="0"/>
          </a:p>
        </p:txBody>
      </p:sp>
      <p:pic>
        <p:nvPicPr>
          <p:cNvPr id="12" name="Picture 11"/>
          <p:cNvPicPr>
            <a:picLocks noChangeAspect="1"/>
          </p:cNvPicPr>
          <p:nvPr/>
        </p:nvPicPr>
        <p:blipFill>
          <a:blip r:embed="rId3"/>
          <a:stretch>
            <a:fillRect/>
          </a:stretch>
        </p:blipFill>
        <p:spPr>
          <a:xfrm>
            <a:off x="4979307" y="2174875"/>
            <a:ext cx="3707493" cy="3691015"/>
          </a:xfrm>
          <a:prstGeom prst="rect">
            <a:avLst/>
          </a:prstGeom>
        </p:spPr>
      </p:pic>
    </p:spTree>
    <p:extLst>
      <p:ext uri="{BB962C8B-B14F-4D97-AF65-F5344CB8AC3E}">
        <p14:creationId xmlns:p14="http://schemas.microsoft.com/office/powerpoint/2010/main" val="3567622261"/>
      </p:ext>
    </p:extLst>
  </p:cSld>
  <p:clrMapOvr>
    <a:masterClrMapping/>
  </p:clrMapOvr>
</p:sld>
</file>

<file path=ppt/theme/theme1.xml><?xml version="1.0" encoding="utf-8"?>
<a:theme xmlns:a="http://schemas.openxmlformats.org/drawingml/2006/main" name="LWSD 2013 Orange 2">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Orange 3">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Orange 4">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Default Theme">
  <a:themeElements>
    <a:clrScheme name="LWSD green">
      <a:dk1>
        <a:srgbClr val="808080"/>
      </a:dk1>
      <a:lt1>
        <a:sysClr val="window" lastClr="FFFFFF"/>
      </a:lt1>
      <a:dk2>
        <a:srgbClr val="F79527"/>
      </a:dk2>
      <a:lt2>
        <a:srgbClr val="FFFFFF"/>
      </a:lt2>
      <a:accent1>
        <a:srgbClr val="95AF39"/>
      </a:accent1>
      <a:accent2>
        <a:srgbClr val="2FB4BC"/>
      </a:accent2>
      <a:accent3>
        <a:srgbClr val="F79527"/>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LWSD 2013 Green 2">
  <a:themeElements>
    <a:clrScheme name="LWSD green">
      <a:dk1>
        <a:srgbClr val="808080"/>
      </a:dk1>
      <a:lt1>
        <a:sysClr val="window" lastClr="FFFFFF"/>
      </a:lt1>
      <a:dk2>
        <a:srgbClr val="F79527"/>
      </a:dk2>
      <a:lt2>
        <a:srgbClr val="FFFFFF"/>
      </a:lt2>
      <a:accent1>
        <a:srgbClr val="95AF39"/>
      </a:accent1>
      <a:accent2>
        <a:srgbClr val="2FB4BC"/>
      </a:accent2>
      <a:accent3>
        <a:srgbClr val="F79527"/>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6.xml><?xml version="1.0" encoding="utf-8"?>
<a:theme xmlns:a="http://schemas.openxmlformats.org/drawingml/2006/main" name="LWSD 2013 Green 3">
  <a:themeElements>
    <a:clrScheme name="LWSD green">
      <a:dk1>
        <a:srgbClr val="808080"/>
      </a:dk1>
      <a:lt1>
        <a:sysClr val="window" lastClr="FFFFFF"/>
      </a:lt1>
      <a:dk2>
        <a:srgbClr val="F79527"/>
      </a:dk2>
      <a:lt2>
        <a:srgbClr val="FFFFFF"/>
      </a:lt2>
      <a:accent1>
        <a:srgbClr val="95AF39"/>
      </a:accent1>
      <a:accent2>
        <a:srgbClr val="2FB4BC"/>
      </a:accent2>
      <a:accent3>
        <a:srgbClr val="F79527"/>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7.xml><?xml version="1.0" encoding="utf-8"?>
<a:theme xmlns:a="http://schemas.openxmlformats.org/drawingml/2006/main" name="LWSD 2013 Green 4">
  <a:themeElements>
    <a:clrScheme name="LWSD green">
      <a:dk1>
        <a:srgbClr val="808080"/>
      </a:dk1>
      <a:lt1>
        <a:sysClr val="window" lastClr="FFFFFF"/>
      </a:lt1>
      <a:dk2>
        <a:srgbClr val="F79527"/>
      </a:dk2>
      <a:lt2>
        <a:srgbClr val="FFFFFF"/>
      </a:lt2>
      <a:accent1>
        <a:srgbClr val="95AF39"/>
      </a:accent1>
      <a:accent2>
        <a:srgbClr val="2FB4BC"/>
      </a:accent2>
      <a:accent3>
        <a:srgbClr val="F79527"/>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9C836218537D469586CDA6A9969B1B" ma:contentTypeVersion="20" ma:contentTypeDescription="Create a new document." ma:contentTypeScope="" ma:versionID="50e7bc90de03086eaadc9881d02a345a">
  <xsd:schema xmlns:xsd="http://www.w3.org/2001/XMLSchema" xmlns:xs="http://www.w3.org/2001/XMLSchema" xmlns:p="http://schemas.microsoft.com/office/2006/metadata/properties" xmlns:ns1="http://schemas.microsoft.com/sharepoint/v3" targetNamespace="http://schemas.microsoft.com/office/2006/metadata/properties" ma:root="true" ma:fieldsID="2bdfdf64d0d6ddb84bda85ee5373dcf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62C8DB-ABB7-474A-AC93-AFD7EE84A794}">
  <ds:schemaRefs>
    <ds:schemaRef ds:uri="http://schemas.microsoft.com/sharepoint/v3/contenttype/forms"/>
  </ds:schemaRefs>
</ds:datastoreItem>
</file>

<file path=customXml/itemProps2.xml><?xml version="1.0" encoding="utf-8"?>
<ds:datastoreItem xmlns:ds="http://schemas.openxmlformats.org/officeDocument/2006/customXml" ds:itemID="{067B01B4-6917-4177-9932-BBC53A000DCC}">
  <ds:schemaRefs>
    <ds:schemaRef ds:uri="http://schemas.openxmlformats.org/package/2006/metadata/core-properties"/>
    <ds:schemaRef ds:uri="http://purl.org/dc/terms/"/>
    <ds:schemaRef ds:uri="http://purl.org/dc/dcmitype/"/>
    <ds:schemaRef ds:uri="http://schemas.microsoft.com/office/infopath/2007/PartnerControls"/>
    <ds:schemaRef ds:uri="http://schemas.microsoft.com/office/2006/metadata/properties"/>
    <ds:schemaRef ds:uri="http://schemas.microsoft.com/office/2006/documentManagement/types"/>
    <ds:schemaRef ds:uri="http://schemas.microsoft.com/sharepoint/v3"/>
    <ds:schemaRef ds:uri="http://purl.org/dc/elements/1.1/"/>
    <ds:schemaRef ds:uri="http://www.w3.org/XML/1998/namespace"/>
  </ds:schemaRefs>
</ds:datastoreItem>
</file>

<file path=customXml/itemProps3.xml><?xml version="1.0" encoding="utf-8"?>
<ds:datastoreItem xmlns:ds="http://schemas.openxmlformats.org/officeDocument/2006/customXml" ds:itemID="{DCB99079-1E3C-4F36-B61F-C2C31DDE0E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2175</TotalTime>
  <Words>1460</Words>
  <Application>Microsoft Office PowerPoint</Application>
  <PresentationFormat>On-screen Show (4:3)</PresentationFormat>
  <Paragraphs>239</Paragraphs>
  <Slides>30</Slides>
  <Notes>30</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30</vt:i4>
      </vt:variant>
    </vt:vector>
  </HeadingPairs>
  <TitlesOfParts>
    <vt:vector size="47" baseType="lpstr">
      <vt:lpstr>ＭＳ Ｐゴシック</vt:lpstr>
      <vt:lpstr>AnNahar</vt:lpstr>
      <vt:lpstr>Arial</vt:lpstr>
      <vt:lpstr>Avenir Light</vt:lpstr>
      <vt:lpstr>Avenir Medium</vt:lpstr>
      <vt:lpstr>Avenir Medium Oblique</vt:lpstr>
      <vt:lpstr>Calibri</vt:lpstr>
      <vt:lpstr>Symbol</vt:lpstr>
      <vt:lpstr>Times New Roman</vt:lpstr>
      <vt:lpstr>Wingdings</vt:lpstr>
      <vt:lpstr>LWSD 2013 Orange 2</vt:lpstr>
      <vt:lpstr>LWSD 2013 Orange 3</vt:lpstr>
      <vt:lpstr>LWSD 2013 Orange 4</vt:lpstr>
      <vt:lpstr>Default Theme</vt:lpstr>
      <vt:lpstr>LWSD 2013 Green 2</vt:lpstr>
      <vt:lpstr>LWSD 2013 Green 3</vt:lpstr>
      <vt:lpstr>LWSD 2013 Green 4</vt:lpstr>
      <vt:lpstr>القسم الثالث: التحرك العملي</vt:lpstr>
      <vt:lpstr>جدول الأعمال</vt:lpstr>
      <vt:lpstr>القسم الثالث: التحرك العملي </vt:lpstr>
      <vt:lpstr>تهيئة</vt:lpstr>
      <vt:lpstr>مراجعة قسم الأنظمة الغذائية</vt:lpstr>
      <vt:lpstr>المشاركة المدنية</vt:lpstr>
      <vt:lpstr>مقطع فيديو</vt:lpstr>
      <vt:lpstr>مستويات الحكومة</vt:lpstr>
      <vt:lpstr>مقاطعة سان دييغو</vt:lpstr>
      <vt:lpstr>معظم مشاريع تحسين المجتمع تبدأ بالحكومة المحلية </vt:lpstr>
      <vt:lpstr>كيفية التفاعل مع صناع القرار</vt:lpstr>
      <vt:lpstr>استراحة</vt:lpstr>
      <vt:lpstr>مقطع فيديو</vt:lpstr>
      <vt:lpstr>التنظيم المجتمعي</vt:lpstr>
      <vt:lpstr>التنظيم المجتمعي</vt:lpstr>
      <vt:lpstr>التنظيم المجتمعي</vt:lpstr>
      <vt:lpstr>القيادة</vt:lpstr>
      <vt:lpstr>القيادة</vt:lpstr>
      <vt:lpstr>القيادة</vt:lpstr>
      <vt:lpstr>القيادة</vt:lpstr>
      <vt:lpstr>القيادة</vt:lpstr>
      <vt:lpstr>القيادة</vt:lpstr>
      <vt:lpstr>القيادة</vt:lpstr>
      <vt:lpstr>القيادة</vt:lpstr>
      <vt:lpstr>النشاط</vt:lpstr>
      <vt:lpstr>مقطع فيديو</vt:lpstr>
      <vt:lpstr>قصة باولو وجوليا</vt:lpstr>
      <vt:lpstr>قصة جوليا</vt:lpstr>
      <vt:lpstr>الخاتمة</vt:lpstr>
      <vt:lpstr>PowerPoint Presentation</vt:lpstr>
    </vt:vector>
  </TitlesOfParts>
  <Company>AdEase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Orange</dc:title>
  <dc:creator>Creative Contractor</dc:creator>
  <cp:lastModifiedBy>Tuama, Mohammed</cp:lastModifiedBy>
  <cp:revision>263</cp:revision>
  <dcterms:created xsi:type="dcterms:W3CDTF">2013-10-28T20:20:09Z</dcterms:created>
  <dcterms:modified xsi:type="dcterms:W3CDTF">2016-09-27T23:29:52Z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0x0101003F9C836218537D469586CDA6A9969B1B</vt:lpwstr>
  </property>
</Properties>
</file>