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0" r:id="rId5"/>
    <p:sldMasterId id="2147483668" r:id="rId6"/>
    <p:sldMasterId id="2147483726" r:id="rId7"/>
    <p:sldMasterId id="2147483732" r:id="rId8"/>
    <p:sldMasterId id="2147483737" r:id="rId9"/>
    <p:sldMasterId id="2147483742" r:id="rId10"/>
  </p:sldMasterIdLst>
  <p:notesMasterIdLst>
    <p:notesMasterId r:id="rId27"/>
  </p:notesMasterIdLst>
  <p:sldIdLst>
    <p:sldId id="260" r:id="rId11"/>
    <p:sldId id="262" r:id="rId12"/>
    <p:sldId id="264" r:id="rId13"/>
    <p:sldId id="358" r:id="rId14"/>
    <p:sldId id="330" r:id="rId15"/>
    <p:sldId id="361" r:id="rId16"/>
    <p:sldId id="332" r:id="rId17"/>
    <p:sldId id="356" r:id="rId18"/>
    <p:sldId id="357" r:id="rId19"/>
    <p:sldId id="347" r:id="rId20"/>
    <p:sldId id="348" r:id="rId21"/>
    <p:sldId id="349" r:id="rId22"/>
    <p:sldId id="350" r:id="rId23"/>
    <p:sldId id="353" r:id="rId24"/>
    <p:sldId id="301" r:id="rId25"/>
    <p:sldId id="36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orient="horz" pos="4128">
          <p15:clr>
            <a:srgbClr val="A4A3A4"/>
          </p15:clr>
        </p15:guide>
        <p15:guide id="3" orient="horz" pos="1428">
          <p15:clr>
            <a:srgbClr val="A4A3A4"/>
          </p15:clr>
        </p15:guide>
        <p15:guide id="4"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8A2EA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92" autoAdjust="0"/>
    <p:restoredTop sz="74569" autoAdjust="0"/>
  </p:normalViewPr>
  <p:slideViewPr>
    <p:cSldViewPr snapToGrid="0" snapToObjects="1">
      <p:cViewPr varScale="1">
        <p:scale>
          <a:sx n="51" d="100"/>
          <a:sy n="51" d="100"/>
        </p:scale>
        <p:origin x="-150" y="-84"/>
      </p:cViewPr>
      <p:guideLst>
        <p:guide orient="horz"/>
        <p:guide orient="horz" pos="4128"/>
        <p:guide orient="horz" pos="1428"/>
        <p:guide pos="2880"/>
      </p:guideLst>
    </p:cSldViewPr>
  </p:slideViewPr>
  <p:outlineViewPr>
    <p:cViewPr>
      <p:scale>
        <a:sx n="33" d="100"/>
        <a:sy n="33" d="100"/>
      </p:scale>
      <p:origin x="0" y="1123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3168"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FC715-202B-AC41-8CAD-EA3D67F3A591}" type="datetimeFigureOut">
              <a:rPr lang="en-US" smtClean="0"/>
              <a:pPr/>
              <a:t>09/24/2016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60785-9338-114B-891F-4D52A71C2C76}" type="slidenum">
              <a:rPr lang="en-US" smtClean="0"/>
              <a:pPr/>
              <a:t>‹#›</a:t>
            </a:fld>
            <a:endParaRPr lang="en-US"/>
          </a:p>
        </p:txBody>
      </p:sp>
    </p:spTree>
    <p:extLst>
      <p:ext uri="{BB962C8B-B14F-4D97-AF65-F5344CB8AC3E}">
        <p14:creationId xmlns:p14="http://schemas.microsoft.com/office/powerpoint/2010/main" xmlns="" val="1652074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hetday.com/mindfuleating.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Welcome to our next session. Tonight we begin to plan our Community Improvement Project (CIP)!</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a:t>
            </a:fld>
            <a:endParaRPr lang="en-US"/>
          </a:p>
        </p:txBody>
      </p:sp>
    </p:spTree>
    <p:extLst>
      <p:ext uri="{BB962C8B-B14F-4D97-AF65-F5344CB8AC3E}">
        <p14:creationId xmlns:p14="http://schemas.microsoft.com/office/powerpoint/2010/main" xmlns="" val="178914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Strengths help you achieve your goal. They come from within the group and community. </a:t>
            </a:r>
          </a:p>
          <a:p>
            <a:endParaRPr lang="en-US" baseline="0" dirty="0" smtClean="0"/>
          </a:p>
        </p:txBody>
      </p:sp>
      <p:sp>
        <p:nvSpPr>
          <p:cNvPr id="4" name="Slide Number Placeholder 3"/>
          <p:cNvSpPr>
            <a:spLocks noGrp="1"/>
          </p:cNvSpPr>
          <p:nvPr>
            <p:ph type="sldNum" sz="quarter" idx="10"/>
          </p:nvPr>
        </p:nvSpPr>
        <p:spPr/>
        <p:txBody>
          <a:bodyPr/>
          <a:lstStyle/>
          <a:p>
            <a:fld id="{74B60785-9338-114B-891F-4D52A71C2C76}" type="slidenum">
              <a:rPr lang="en-US" smtClean="0"/>
              <a:pPr/>
              <a:t>10</a:t>
            </a:fld>
            <a:endParaRPr lang="en-US"/>
          </a:p>
        </p:txBody>
      </p:sp>
    </p:spTree>
    <p:extLst>
      <p:ext uri="{BB962C8B-B14F-4D97-AF65-F5344CB8AC3E}">
        <p14:creationId xmlns:p14="http://schemas.microsoft.com/office/powerpoint/2010/main" xmlns="" val="2727349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Weaknesses also come from within your group and community. Identifying weaknesses is important so that you can address them and/or find a way to compensate for them.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11</a:t>
            </a:fld>
            <a:endParaRPr lang="en-US"/>
          </a:p>
        </p:txBody>
      </p:sp>
    </p:spTree>
    <p:extLst>
      <p:ext uri="{BB962C8B-B14F-4D97-AF65-F5344CB8AC3E}">
        <p14:creationId xmlns:p14="http://schemas.microsoft.com/office/powerpoint/2010/main" xmlns="" val="309938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Opportunities are outside of the group. They help the project succeed.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12</a:t>
            </a:fld>
            <a:endParaRPr lang="en-US"/>
          </a:p>
        </p:txBody>
      </p:sp>
    </p:spTree>
    <p:extLst>
      <p:ext uri="{BB962C8B-B14F-4D97-AF65-F5344CB8AC3E}">
        <p14:creationId xmlns:p14="http://schemas.microsoft.com/office/powerpoint/2010/main" xmlns="" val="375928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Threats also come from outside of the group. Anticipating potential threats to the project will help you strategize ways around or through them.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13</a:t>
            </a:fld>
            <a:endParaRPr lang="en-US"/>
          </a:p>
        </p:txBody>
      </p:sp>
    </p:spTree>
    <p:extLst>
      <p:ext uri="{BB962C8B-B14F-4D97-AF65-F5344CB8AC3E}">
        <p14:creationId xmlns:p14="http://schemas.microsoft.com/office/powerpoint/2010/main" xmlns="" val="19253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Having a clear action plan keeps everyone on track and clear about the tasks for which they are responsible.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Work with the group to fill in the action plan on page 79. Each person should also fill out the action plan and the SWOT in their own workbook to have a guide and example for later projects.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pPr/>
              <a:t>14</a:t>
            </a:fld>
            <a:endParaRPr lang="en-US"/>
          </a:p>
        </p:txBody>
      </p:sp>
    </p:spTree>
    <p:extLst>
      <p:ext uri="{BB962C8B-B14F-4D97-AF65-F5344CB8AC3E}">
        <p14:creationId xmlns:p14="http://schemas.microsoft.com/office/powerpoint/2010/main" xmlns="" val="81200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Great job! That was a lot of work! Review the homework for next week. Especially thinking about how you will contribute to the CIP.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15</a:t>
            </a:fld>
            <a:endParaRPr lang="en-US"/>
          </a:p>
        </p:txBody>
      </p:sp>
    </p:spTree>
    <p:extLst>
      <p:ext uri="{BB962C8B-B14F-4D97-AF65-F5344CB8AC3E}">
        <p14:creationId xmlns:p14="http://schemas.microsoft.com/office/powerpoint/2010/main" xmlns="" val="48511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16</a:t>
            </a:fld>
            <a:endParaRPr lang="en-US"/>
          </a:p>
        </p:txBody>
      </p:sp>
    </p:spTree>
    <p:extLst>
      <p:ext uri="{BB962C8B-B14F-4D97-AF65-F5344CB8AC3E}">
        <p14:creationId xmlns:p14="http://schemas.microsoft.com/office/powerpoint/2010/main" xmlns="" val="48511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Brief review of agenda.</a:t>
            </a:r>
          </a:p>
          <a:p>
            <a:pPr marL="0" indent="0">
              <a:buFontTx/>
              <a:buNone/>
            </a:pP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2</a:t>
            </a:fld>
            <a:endParaRPr lang="en-US"/>
          </a:p>
        </p:txBody>
      </p:sp>
    </p:spTree>
    <p:extLst>
      <p:ext uri="{BB962C8B-B14F-4D97-AF65-F5344CB8AC3E}">
        <p14:creationId xmlns:p14="http://schemas.microsoft.com/office/powerpoint/2010/main" xmlns="" val="291572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Tonight is all about putting what the group has learned into practice. This is a planning session. The group will be working together to plan and implement their CIP. Use the planning tools and make sure everyone in the group has a copy of the completed plan. Having this in hand helps to keep the project on track and keeps the group clear on their goals and responsibilities.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This entire session is a planning activity. It will require good facilitation skills to keep everyone on track. Move through the activities and tables in order and give the group time to come to a consensus before moving to the next task. </a:t>
            </a:r>
          </a:p>
          <a:p>
            <a:r>
              <a:rPr lang="en-US" sz="1200" i="1" kern="1200" dirty="0" smtClean="0">
                <a:solidFill>
                  <a:schemeClr val="tx1"/>
                </a:solidFill>
                <a:effectLst/>
                <a:latin typeface="+mn-lt"/>
                <a:ea typeface="+mn-ea"/>
                <a:cs typeface="+mn-cs"/>
              </a:rPr>
              <a:t>Facilitator Tip: </a:t>
            </a:r>
            <a:r>
              <a:rPr lang="en-US" sz="1200" kern="1200" dirty="0" smtClean="0">
                <a:solidFill>
                  <a:schemeClr val="tx1"/>
                </a:solidFill>
                <a:effectLst/>
                <a:latin typeface="+mn-lt"/>
                <a:ea typeface="+mn-ea"/>
                <a:cs typeface="+mn-cs"/>
              </a:rPr>
              <a:t>Keep an eye out for counterproductive behaviors like individual group members taking over, lack of engagement with the group, or participants not being heard because it will decrease buy in from the participants and potentially lead to lack of commitment to the project. This is a big project that requires a lot of planning. Think about splitting this process over two sessions.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pPr/>
              <a:t>3</a:t>
            </a:fld>
            <a:endParaRPr lang="en-US"/>
          </a:p>
        </p:txBody>
      </p:sp>
    </p:spTree>
    <p:extLst>
      <p:ext uri="{BB962C8B-B14F-4D97-AF65-F5344CB8AC3E}">
        <p14:creationId xmlns:p14="http://schemas.microsoft.com/office/powerpoint/2010/main" xmlns="" val="71472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There is a lot of planning and group process tonight so it might be nice to do something quiet and centering. One idea is to bring oranges for everyone and do </a:t>
            </a:r>
            <a:r>
              <a:rPr lang="en-US" sz="1200" kern="1200" dirty="0" err="1" smtClean="0">
                <a:solidFill>
                  <a:schemeClr val="tx1"/>
                </a:solidFill>
                <a:effectLst/>
                <a:latin typeface="+mn-lt"/>
                <a:ea typeface="+mn-ea"/>
                <a:cs typeface="+mn-cs"/>
              </a:rPr>
              <a:t>Thich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Hanh’s</a:t>
            </a:r>
            <a:r>
              <a:rPr lang="en-US" sz="1200" kern="1200" dirty="0" smtClean="0">
                <a:solidFill>
                  <a:schemeClr val="tx1"/>
                </a:solidFill>
                <a:effectLst/>
                <a:latin typeface="+mn-lt"/>
                <a:ea typeface="+mn-ea"/>
                <a:cs typeface="+mn-cs"/>
              </a:rPr>
              <a:t> Orange Meditation (</a:t>
            </a:r>
            <a:r>
              <a:rPr lang="en-US" sz="1200" u="sng" kern="1200" dirty="0" smtClean="0">
                <a:solidFill>
                  <a:schemeClr val="tx1"/>
                </a:solidFill>
                <a:effectLst/>
                <a:latin typeface="+mn-lt"/>
                <a:ea typeface="+mn-ea"/>
                <a:cs typeface="+mn-cs"/>
                <a:hlinkClick r:id="rId3"/>
              </a:rPr>
              <a:t>http://www.chetday.com/mindfuleating.htm</a:t>
            </a:r>
            <a:r>
              <a:rPr lang="en-US" sz="1200" kern="1200" dirty="0" smtClean="0">
                <a:solidFill>
                  <a:schemeClr val="tx1"/>
                </a:solidFill>
                <a:effectLst/>
                <a:latin typeface="+mn-lt"/>
                <a:ea typeface="+mn-ea"/>
                <a:cs typeface="+mn-cs"/>
              </a:rPr>
              <a:t>). </a:t>
            </a:r>
          </a:p>
          <a:p>
            <a:endParaRPr lang="en-US" b="0" baseline="0" dirty="0" smtClean="0"/>
          </a:p>
        </p:txBody>
      </p:sp>
      <p:sp>
        <p:nvSpPr>
          <p:cNvPr id="4" name="Slide Number Placeholder 3"/>
          <p:cNvSpPr>
            <a:spLocks noGrp="1"/>
          </p:cNvSpPr>
          <p:nvPr>
            <p:ph type="sldNum" sz="quarter" idx="10"/>
          </p:nvPr>
        </p:nvSpPr>
        <p:spPr/>
        <p:txBody>
          <a:bodyPr/>
          <a:lstStyle/>
          <a:p>
            <a:fld id="{74B60785-9338-114B-891F-4D52A71C2C76}" type="slidenum">
              <a:rPr lang="en-US" smtClean="0"/>
              <a:pPr/>
              <a:t>4</a:t>
            </a:fld>
            <a:endParaRPr lang="en-US"/>
          </a:p>
        </p:txBody>
      </p:sp>
    </p:spTree>
    <p:extLst>
      <p:ext uri="{BB962C8B-B14F-4D97-AF65-F5344CB8AC3E}">
        <p14:creationId xmlns:p14="http://schemas.microsoft.com/office/powerpoint/2010/main" xmlns="" val="344961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Review from last week and ask the group to keep what they learned in mind to apply to their CIP.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5</a:t>
            </a:fld>
            <a:endParaRPr lang="en-US"/>
          </a:p>
        </p:txBody>
      </p:sp>
    </p:spTree>
    <p:extLst>
      <p:ext uri="{BB962C8B-B14F-4D97-AF65-F5344CB8AC3E}">
        <p14:creationId xmlns:p14="http://schemas.microsoft.com/office/powerpoint/2010/main" xmlns="" val="306679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Choosing a CIP is no easy task! We will use everyone’s ideas that they brought from their SEM Activities and reflection questions to choose a CIP as a group using the criteria above. It is a good idea to start with a neighborhood level, win-win project in order to build teamwork among the group and build a foundation for additional CIPs or more complex improvements later.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Activity:</a:t>
            </a:r>
            <a:r>
              <a:rPr lang="en-US" sz="1200" kern="1200" dirty="0" smtClean="0">
                <a:solidFill>
                  <a:schemeClr val="tx1"/>
                </a:solidFill>
                <a:effectLst/>
                <a:latin typeface="+mn-lt"/>
                <a:ea typeface="+mn-ea"/>
                <a:cs typeface="+mn-cs"/>
              </a:rPr>
              <a:t> Before class, hang up several pieces of flip chart paper around the room. At least two per RLA member. Instruct the participants to write one CIP idea per piece of paper. Everyone should have brought at least one idea per their homework from the last session. After every project idea is written, combine any ideas that are the same or very similar and discuss them as a group using the criteria above. Then have the group put the projects in the order that they would like to complete them. For example, number one will be the first project they work on, number two is the second project, and so on.</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6</a:t>
            </a:fld>
            <a:endParaRPr lang="en-US"/>
          </a:p>
        </p:txBody>
      </p:sp>
    </p:spTree>
    <p:extLst>
      <p:ext uri="{BB962C8B-B14F-4D97-AF65-F5344CB8AC3E}">
        <p14:creationId xmlns:p14="http://schemas.microsoft.com/office/powerpoint/2010/main" xmlns="" val="306679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This is a vital step to planning. Do not skip it because you might miss very important information that will help you in implementing your CIP.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pPr/>
              <a:t>7</a:t>
            </a:fld>
            <a:endParaRPr lang="en-US"/>
          </a:p>
        </p:txBody>
      </p:sp>
    </p:spTree>
    <p:extLst>
      <p:ext uri="{BB962C8B-B14F-4D97-AF65-F5344CB8AC3E}">
        <p14:creationId xmlns:p14="http://schemas.microsoft.com/office/powerpoint/2010/main" xmlns="" val="383363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Facilitator Tip: </a:t>
            </a:r>
            <a:r>
              <a:rPr lang="en-US" sz="1200" kern="1200" dirty="0" smtClean="0">
                <a:solidFill>
                  <a:schemeClr val="tx1"/>
                </a:solidFill>
                <a:effectLst/>
                <a:latin typeface="+mn-lt"/>
                <a:ea typeface="+mn-ea"/>
                <a:cs typeface="+mn-cs"/>
              </a:rPr>
              <a:t>Use this time for a break. Give participants a five to ten minute break depending on the needs of the group and the length of the meeting. Use the resources in the Digital Library to choose one stretch for your group.</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8</a:t>
            </a:fld>
            <a:endParaRPr lang="en-US"/>
          </a:p>
        </p:txBody>
      </p:sp>
    </p:spTree>
    <p:extLst>
      <p:ext uri="{BB962C8B-B14F-4D97-AF65-F5344CB8AC3E}">
        <p14:creationId xmlns:p14="http://schemas.microsoft.com/office/powerpoint/2010/main" xmlns="" val="4174591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Put up a piece of flip chart paper with each section of the SWOT (Strengths, Weaknesses, Opportunities and Threats) and the description including whether it is internal or external. Have the participants write their ideas about each one on the papers. Over the next four slides you will do the following for each section of the SWOT: ask four participants to present each of one of the sections to the group. Ask if there is anything missing and add the missing items the group comes up with. </a:t>
            </a:r>
          </a:p>
          <a:p>
            <a:endParaRPr lang="en-US" b="1"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9</a:t>
            </a:fld>
            <a:endParaRPr lang="en-US"/>
          </a:p>
        </p:txBody>
      </p:sp>
    </p:spTree>
    <p:extLst>
      <p:ext uri="{BB962C8B-B14F-4D97-AF65-F5344CB8AC3E}">
        <p14:creationId xmlns:p14="http://schemas.microsoft.com/office/powerpoint/2010/main" xmlns="" val="341288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287900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4123971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1253494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336899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1835" y="2130425"/>
            <a:ext cx="7772400" cy="1470025"/>
          </a:xfrm>
        </p:spPr>
        <p:txBody>
          <a:bodyPr/>
          <a:lstStyle>
            <a:lvl1pPr algn="ctr">
              <a:lnSpc>
                <a:spcPct val="90000"/>
              </a:lnSpc>
              <a:defRPr sz="4200" cap="all" spc="100">
                <a:latin typeface="+mj-lt"/>
                <a:cs typeface="Avenir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57635" y="3840845"/>
            <a:ext cx="64008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84246" y="6528699"/>
            <a:ext cx="2133600" cy="365125"/>
          </a:xfrm>
        </p:spPr>
        <p:txBody>
          <a:bodyPr/>
          <a:lstStyle/>
          <a:p>
            <a:fld id="{8AB2E955-1FCD-504A-A4D9-17915D554538}" type="datetimeFigureOut">
              <a:rPr lang="en-US" smtClean="0"/>
              <a:pPr/>
              <a:t>09/24/2016</a:t>
            </a:fld>
            <a:endParaRPr lang="en-US" dirty="0"/>
          </a:p>
        </p:txBody>
      </p:sp>
      <p:sp>
        <p:nvSpPr>
          <p:cNvPr id="6" name="Slide Number Placeholder 5"/>
          <p:cNvSpPr>
            <a:spLocks noGrp="1"/>
          </p:cNvSpPr>
          <p:nvPr>
            <p:ph type="sldNum" sz="quarter" idx="12"/>
          </p:nvPr>
        </p:nvSpPr>
        <p:spPr>
          <a:xfrm>
            <a:off x="6739472" y="6528699"/>
            <a:ext cx="2133600" cy="365125"/>
          </a:xfrm>
        </p:spPr>
        <p:txBody>
          <a:bodyPr/>
          <a:lstStyle/>
          <a:p>
            <a:fld id="{CFBA6597-D7DA-DC49-90B6-6291F05CD5D3}" type="slidenum">
              <a:rPr lang="en-US" smtClean="0"/>
              <a:pPr/>
              <a:t>‹#›</a:t>
            </a:fld>
            <a:endParaRPr lang="en-US" dirty="0"/>
          </a:p>
        </p:txBody>
      </p:sp>
      <p:cxnSp>
        <p:nvCxnSpPr>
          <p:cNvPr id="13" name="Straight Connector 12"/>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7942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marL="0" indent="0">
              <a:buNone/>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smtClean="0"/>
              <a:t>Click to edit Master text styles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9391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pPr/>
              <a:t>09/24/2016</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046813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104295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39622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smtClean="0"/>
              <a:t>Click to edit Master text styles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328790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07653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0765323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502798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565346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smtClean="0"/>
              <a:t>Click to edit Master text styles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12045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141232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4087639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4250505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smtClean="0"/>
              <a:t>Click to edit Master text styles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98518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412397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12534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50279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56534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1204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14123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408763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425050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09/24/2016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985182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169221"/>
            <a:ext cx="5715000" cy="7413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09/24/2016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7224471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iming>
    <p:tnLst>
      <p:par>
        <p:cTn id="1" dur="indefinite" restart="never" nodeType="tmRoot"/>
      </p:par>
    </p:tnLst>
  </p:timing>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91088"/>
            <a:ext cx="4831443" cy="7413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09/24/2016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886680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iming>
    <p:tnLst>
      <p:par>
        <p:cTn id="1" dur="indefinite" restart="never" nodeType="tmRoot"/>
      </p:par>
    </p:tnLst>
  </p:timing>
  <p:txStyles>
    <p:titleStyle>
      <a:lvl1pPr algn="l" defTabSz="457200" rtl="0" eaLnBrk="1" latinLnBrk="0" hangingPunct="1">
        <a:lnSpc>
          <a:spcPct val="90000"/>
        </a:lnSpc>
        <a:spcBef>
          <a:spcPct val="0"/>
        </a:spcBef>
        <a:buNone/>
        <a:defRPr sz="2800" b="1"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09/24/2016</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3116210396"/>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 id="2147483725" r:id="rId4"/>
  </p:sldLayoutIdLst>
  <p:timing>
    <p:tnLst>
      <p:par>
        <p:cTn id="1" dur="indefinite" restart="never" nodeType="tmRoot"/>
      </p:par>
    </p:tnLst>
  </p:timing>
  <p:txStyles>
    <p:titleStyle>
      <a:lvl1pPr algn="l" defTabSz="457200" rtl="0" eaLnBrk="1" latinLnBrk="0" hangingPunct="1">
        <a:lnSpc>
          <a:spcPct val="90000"/>
        </a:lnSpc>
        <a:spcBef>
          <a:spcPct val="0"/>
        </a:spcBef>
        <a:buNone/>
        <a:defRPr sz="2800" b="1" i="0"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5326743" cy="741362"/>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09/24/2016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
        <p:nvSpPr>
          <p:cNvPr id="14" name="Footer Placeholder 1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xmlns="" val="229635026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169221"/>
            <a:ext cx="5715000" cy="741362"/>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09/24/2016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7224471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txStyles>
    <p:titleStyle>
      <a:lvl1pPr algn="l" defTabSz="457200" rtl="0" eaLnBrk="1" latinLnBrk="0" hangingPunct="1">
        <a:lnSpc>
          <a:spcPct val="90000"/>
        </a:lnSpc>
        <a:spcBef>
          <a:spcPct val="0"/>
        </a:spcBef>
        <a:buNone/>
        <a:defRPr sz="2400" kern="1200" cap="all" baseline="0">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78771"/>
            <a:ext cx="4831443" cy="741362"/>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3054" y="1959427"/>
            <a:ext cx="7993743" cy="43180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09/24/2016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28866804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txStyles>
    <p:titleStyle>
      <a:lvl1pPr algn="l" defTabSz="457200" rtl="0" eaLnBrk="1" latinLnBrk="0" hangingPunct="1">
        <a:lnSpc>
          <a:spcPct val="90000"/>
        </a:lnSpc>
        <a:spcBef>
          <a:spcPct val="0"/>
        </a:spcBef>
        <a:buNone/>
        <a:defRPr sz="2800" b="1" i="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09/24/2016</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xmlns="" val="311621039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txStyles>
    <p:titleStyle>
      <a:lvl1pPr algn="l" defTabSz="457200" rtl="0" eaLnBrk="1" latinLnBrk="0" hangingPunct="1">
        <a:lnSpc>
          <a:spcPct val="90000"/>
        </a:lnSpc>
        <a:spcBef>
          <a:spcPct val="0"/>
        </a:spcBef>
        <a:buNone/>
        <a:defRPr sz="2800" b="1" i="0"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pc="310" dirty="0" err="1" smtClean="0"/>
              <a:t>Mục</a:t>
            </a:r>
            <a:r>
              <a:rPr lang="en-US" spc="310" dirty="0" smtClean="0"/>
              <a:t> </a:t>
            </a:r>
            <a:r>
              <a:rPr lang="en-US" spc="310" dirty="0" smtClean="0"/>
              <a:t>3: </a:t>
            </a:r>
            <a:r>
              <a:rPr lang="en-US" spc="310" dirty="0" err="1" smtClean="0"/>
              <a:t>hành</a:t>
            </a:r>
            <a:r>
              <a:rPr lang="en-US" spc="310" dirty="0" smtClean="0"/>
              <a:t> </a:t>
            </a:r>
            <a:r>
              <a:rPr lang="en-US" spc="310" dirty="0" err="1" smtClean="0"/>
              <a:t>động</a:t>
            </a:r>
            <a:endParaRPr lang="en-US" spc="310" dirty="0"/>
          </a:p>
        </p:txBody>
      </p:sp>
      <p:sp>
        <p:nvSpPr>
          <p:cNvPr id="5" name="Subtitle 4"/>
          <p:cNvSpPr>
            <a:spLocks noGrp="1"/>
          </p:cNvSpPr>
          <p:nvPr>
            <p:ph type="subTitle" idx="1"/>
          </p:nvPr>
        </p:nvSpPr>
        <p:spPr/>
        <p:txBody>
          <a:bodyPr>
            <a:normAutofit fontScale="62500" lnSpcReduction="20000"/>
          </a:bodyPr>
          <a:lstStyle/>
          <a:p>
            <a:r>
              <a:rPr lang="en-US" sz="5400" dirty="0" err="1" smtClean="0"/>
              <a:t>Kế</a:t>
            </a:r>
            <a:r>
              <a:rPr lang="en-US" sz="5400" dirty="0" smtClean="0"/>
              <a:t> </a:t>
            </a:r>
            <a:r>
              <a:rPr lang="en-US" sz="5400" dirty="0" err="1" smtClean="0"/>
              <a:t>hoạch</a:t>
            </a:r>
            <a:r>
              <a:rPr lang="en-US" sz="5400" dirty="0" smtClean="0"/>
              <a:t> </a:t>
            </a:r>
            <a:r>
              <a:rPr lang="en-US" sz="5400" dirty="0" err="1" smtClean="0"/>
              <a:t>hóa</a:t>
            </a:r>
            <a:r>
              <a:rPr lang="en-US" sz="5400" dirty="0" smtClean="0"/>
              <a:t> </a:t>
            </a:r>
            <a:r>
              <a:rPr lang="en-US" sz="5400" dirty="0" err="1" smtClean="0"/>
              <a:t>và</a:t>
            </a:r>
            <a:r>
              <a:rPr lang="en-US" sz="5400" dirty="0" smtClean="0"/>
              <a:t> </a:t>
            </a:r>
            <a:r>
              <a:rPr lang="en-US" sz="5400" dirty="0" err="1" smtClean="0"/>
              <a:t>thực</a:t>
            </a:r>
            <a:r>
              <a:rPr lang="en-US" sz="5400" dirty="0" smtClean="0"/>
              <a:t> </a:t>
            </a:r>
            <a:r>
              <a:rPr lang="en-US" sz="5400" dirty="0" err="1" smtClean="0"/>
              <a:t>hiện</a:t>
            </a:r>
            <a:r>
              <a:rPr lang="en-US" sz="5400" dirty="0" smtClean="0"/>
              <a:t> </a:t>
            </a:r>
            <a:r>
              <a:rPr lang="vi-VN" sz="5400" dirty="0" smtClean="0"/>
              <a:t>Dự án cải thiện cộng đồng </a:t>
            </a:r>
            <a:r>
              <a:rPr lang="en-US" sz="5400" dirty="0" smtClean="0"/>
              <a:t>(CIP). </a:t>
            </a:r>
            <a:endParaRPr lang="en-US" sz="5400" dirty="0"/>
          </a:p>
        </p:txBody>
      </p:sp>
    </p:spTree>
    <p:extLst>
      <p:ext uri="{BB962C8B-B14F-4D97-AF65-F5344CB8AC3E}">
        <p14:creationId xmlns:p14="http://schemas.microsoft.com/office/powerpoint/2010/main" xmlns="" val="33725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Phân</a:t>
            </a:r>
            <a:r>
              <a:rPr lang="en-US" dirty="0" smtClean="0"/>
              <a:t> </a:t>
            </a:r>
            <a:r>
              <a:rPr lang="en-US" dirty="0" err="1" smtClean="0"/>
              <a:t>tích</a:t>
            </a:r>
            <a:r>
              <a:rPr lang="en-US" dirty="0" smtClean="0"/>
              <a:t> SWOT</a:t>
            </a:r>
            <a:endParaRPr lang="en-US" dirty="0"/>
          </a:p>
        </p:txBody>
      </p:sp>
      <p:sp>
        <p:nvSpPr>
          <p:cNvPr id="4" name="Text Placeholder 3"/>
          <p:cNvSpPr>
            <a:spLocks noGrp="1"/>
          </p:cNvSpPr>
          <p:nvPr>
            <p:ph type="body" idx="1"/>
          </p:nvPr>
        </p:nvSpPr>
        <p:spPr/>
        <p:txBody>
          <a:bodyPr>
            <a:normAutofit/>
          </a:bodyPr>
          <a:lstStyle/>
          <a:p>
            <a:r>
              <a:rPr lang="en-US" sz="2400" dirty="0" err="1" smtClean="0"/>
              <a:t>Điểm</a:t>
            </a:r>
            <a:r>
              <a:rPr lang="en-US" sz="2400" dirty="0" smtClean="0"/>
              <a:t> </a:t>
            </a:r>
            <a:r>
              <a:rPr lang="en-US" sz="2400" dirty="0" err="1" smtClean="0"/>
              <a:t>mạnh</a:t>
            </a:r>
            <a:endParaRPr lang="en-US" sz="2400" dirty="0"/>
          </a:p>
        </p:txBody>
      </p:sp>
      <p:sp>
        <p:nvSpPr>
          <p:cNvPr id="5" name="Content Placeholder 4"/>
          <p:cNvSpPr>
            <a:spLocks noGrp="1"/>
          </p:cNvSpPr>
          <p:nvPr>
            <p:ph sz="half" idx="2"/>
          </p:nvPr>
        </p:nvSpPr>
        <p:spPr/>
        <p:txBody>
          <a:bodyPr>
            <a:normAutofit/>
          </a:bodyPr>
          <a:lstStyle/>
          <a:p>
            <a:r>
              <a:rPr lang="en-US" sz="2400" dirty="0" err="1" smtClean="0"/>
              <a:t>Lợi</a:t>
            </a:r>
            <a:r>
              <a:rPr lang="en-US" sz="2400" dirty="0" smtClean="0"/>
              <a:t> </a:t>
            </a:r>
            <a:r>
              <a:rPr lang="en-US" sz="2400" dirty="0" err="1" smtClean="0"/>
              <a:t>thế</a:t>
            </a:r>
            <a:endParaRPr lang="en-US" sz="2400" dirty="0" smtClean="0"/>
          </a:p>
          <a:p>
            <a:r>
              <a:rPr lang="en-US" sz="2400" dirty="0" err="1" smtClean="0"/>
              <a:t>Thành</a:t>
            </a:r>
            <a:r>
              <a:rPr lang="en-US" sz="2400" dirty="0" smtClean="0"/>
              <a:t> </a:t>
            </a:r>
            <a:r>
              <a:rPr lang="en-US" sz="2400" dirty="0" err="1" smtClean="0"/>
              <a:t>tựu</a:t>
            </a:r>
            <a:endParaRPr lang="en-US" sz="2400" dirty="0" smtClean="0"/>
          </a:p>
          <a:p>
            <a:endParaRPr lang="en-US" sz="2400" dirty="0" smtClean="0"/>
          </a:p>
          <a:p>
            <a:endParaRPr lang="en-US" sz="2400" dirty="0"/>
          </a:p>
        </p:txBody>
      </p:sp>
      <p:pic>
        <p:nvPicPr>
          <p:cNvPr id="8" name="Content Placeholder 7" descr="community-307615_1280.png"/>
          <p:cNvPicPr>
            <a:picLocks noGrp="1" noChangeAspect="1"/>
          </p:cNvPicPr>
          <p:nvPr>
            <p:ph sz="quarter" idx="4"/>
          </p:nvPr>
        </p:nvPicPr>
        <p:blipFill>
          <a:blip r:embed="rId3">
            <a:extLst>
              <a:ext uri="{28A0092B-C50C-407E-A947-70E740481C1C}">
                <a14:useLocalDpi xmlns:a14="http://schemas.microsoft.com/office/drawing/2010/main" xmlns="" val="0"/>
              </a:ext>
            </a:extLst>
          </a:blip>
          <a:srcRect t="-6928" b="-6928"/>
          <a:stretch>
            <a:fillRect/>
          </a:stretch>
        </p:blipFill>
        <p:spPr>
          <a:xfrm>
            <a:off x="4645025" y="1535113"/>
            <a:ext cx="4041775" cy="4591050"/>
          </a:xfrm>
        </p:spPr>
      </p:pic>
    </p:spTree>
    <p:extLst>
      <p:ext uri="{BB962C8B-B14F-4D97-AF65-F5344CB8AC3E}">
        <p14:creationId xmlns:p14="http://schemas.microsoft.com/office/powerpoint/2010/main" xmlns="" val="3811383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Phân</a:t>
            </a:r>
            <a:r>
              <a:rPr lang="en-US" dirty="0" smtClean="0"/>
              <a:t> </a:t>
            </a:r>
            <a:r>
              <a:rPr lang="en-US" dirty="0" err="1" smtClean="0"/>
              <a:t>tích</a:t>
            </a:r>
            <a:r>
              <a:rPr lang="en-US" dirty="0" smtClean="0"/>
              <a:t> SWOT</a:t>
            </a:r>
            <a:endParaRPr lang="en-US" dirty="0"/>
          </a:p>
        </p:txBody>
      </p:sp>
      <p:sp>
        <p:nvSpPr>
          <p:cNvPr id="4" name="Text Placeholder 3"/>
          <p:cNvSpPr>
            <a:spLocks noGrp="1"/>
          </p:cNvSpPr>
          <p:nvPr>
            <p:ph type="body" idx="1"/>
          </p:nvPr>
        </p:nvSpPr>
        <p:spPr/>
        <p:txBody>
          <a:bodyPr>
            <a:normAutofit/>
          </a:bodyPr>
          <a:lstStyle/>
          <a:p>
            <a:r>
              <a:rPr lang="en-US" sz="2400" dirty="0" err="1" smtClean="0"/>
              <a:t>Điểm</a:t>
            </a:r>
            <a:r>
              <a:rPr lang="en-US" sz="2400" dirty="0" smtClean="0"/>
              <a:t> </a:t>
            </a:r>
            <a:r>
              <a:rPr lang="en-US" sz="2400" dirty="0" err="1" smtClean="0"/>
              <a:t>yếu</a:t>
            </a:r>
            <a:endParaRPr lang="en-US" sz="2400" dirty="0"/>
          </a:p>
        </p:txBody>
      </p:sp>
      <p:sp>
        <p:nvSpPr>
          <p:cNvPr id="5" name="Content Placeholder 4"/>
          <p:cNvSpPr>
            <a:spLocks noGrp="1"/>
          </p:cNvSpPr>
          <p:nvPr>
            <p:ph sz="half" idx="2"/>
          </p:nvPr>
        </p:nvSpPr>
        <p:spPr/>
        <p:txBody>
          <a:bodyPr/>
          <a:lstStyle/>
          <a:p>
            <a:r>
              <a:rPr lang="en-US" sz="2400" dirty="0" err="1" smtClean="0"/>
              <a:t>Khả</a:t>
            </a:r>
            <a:r>
              <a:rPr lang="en-US" sz="2400" dirty="0" smtClean="0"/>
              <a:t> </a:t>
            </a:r>
            <a:r>
              <a:rPr lang="en-US" sz="2400" dirty="0" err="1" smtClean="0"/>
              <a:t>năng</a:t>
            </a:r>
            <a:r>
              <a:rPr lang="en-US" sz="2400" dirty="0" smtClean="0"/>
              <a:t> </a:t>
            </a:r>
            <a:r>
              <a:rPr lang="en-US" sz="2400" dirty="0" err="1" smtClean="0"/>
              <a:t>dễ</a:t>
            </a:r>
            <a:r>
              <a:rPr lang="en-US" sz="2400" dirty="0" smtClean="0"/>
              <a:t> </a:t>
            </a:r>
            <a:r>
              <a:rPr lang="en-US" sz="2400" dirty="0" err="1" smtClean="0"/>
              <a:t>bị</a:t>
            </a:r>
            <a:r>
              <a:rPr lang="en-US" sz="2400" dirty="0" smtClean="0"/>
              <a:t> </a:t>
            </a:r>
            <a:r>
              <a:rPr lang="en-US" sz="2400" dirty="0" err="1" smtClean="0"/>
              <a:t>tổn</a:t>
            </a:r>
            <a:r>
              <a:rPr lang="en-US" sz="2400" dirty="0" smtClean="0"/>
              <a:t> </a:t>
            </a:r>
            <a:r>
              <a:rPr lang="en-US" sz="2400" dirty="0" err="1" smtClean="0"/>
              <a:t>thương</a:t>
            </a:r>
            <a:endParaRPr lang="en-US" sz="2400" dirty="0" smtClean="0"/>
          </a:p>
          <a:p>
            <a:r>
              <a:rPr lang="en-US" sz="2400" dirty="0" err="1" smtClean="0"/>
              <a:t>Thiếu</a:t>
            </a:r>
            <a:r>
              <a:rPr lang="en-US" sz="2400" dirty="0" smtClean="0"/>
              <a:t> </a:t>
            </a:r>
            <a:r>
              <a:rPr lang="en-US" sz="2400" dirty="0" err="1" smtClean="0"/>
              <a:t>kỹ</a:t>
            </a:r>
            <a:r>
              <a:rPr lang="en-US" sz="2400" dirty="0" smtClean="0"/>
              <a:t> </a:t>
            </a:r>
            <a:r>
              <a:rPr lang="en-US" sz="2400" dirty="0" err="1" smtClean="0"/>
              <a:t>năng</a:t>
            </a:r>
            <a:r>
              <a:rPr lang="en-US" sz="2400" dirty="0" smtClean="0"/>
              <a:t> </a:t>
            </a:r>
            <a:r>
              <a:rPr lang="en-US" sz="2400" dirty="0" err="1" smtClean="0"/>
              <a:t>và</a:t>
            </a:r>
            <a:r>
              <a:rPr lang="en-US" sz="2400" dirty="0" smtClean="0"/>
              <a:t> </a:t>
            </a:r>
            <a:r>
              <a:rPr lang="en-US" sz="2400" dirty="0" err="1" smtClean="0"/>
              <a:t>kiến</a:t>
            </a:r>
            <a:r>
              <a:rPr lang="en-US" sz="2400" dirty="0" smtClean="0"/>
              <a:t> </a:t>
            </a:r>
            <a:r>
              <a:rPr lang="en-US" sz="2400" dirty="0" err="1" smtClean="0"/>
              <a:t>thức</a:t>
            </a:r>
            <a:endParaRPr lang="en-US" sz="2400" dirty="0" smtClean="0"/>
          </a:p>
          <a:p>
            <a:endParaRPr lang="en-US" dirty="0"/>
          </a:p>
        </p:txBody>
      </p:sp>
      <p:pic>
        <p:nvPicPr>
          <p:cNvPr id="8" name="Content Placeholder 7" descr="shutterstock_103902047-300x220.jpg"/>
          <p:cNvPicPr>
            <a:picLocks noGrp="1" noChangeAspect="1"/>
          </p:cNvPicPr>
          <p:nvPr>
            <p:ph sz="quarter" idx="4"/>
          </p:nvPr>
        </p:nvPicPr>
        <p:blipFill>
          <a:blip r:embed="rId3">
            <a:extLst>
              <a:ext uri="{28A0092B-C50C-407E-A947-70E740481C1C}">
                <a14:useLocalDpi xmlns:a14="http://schemas.microsoft.com/office/drawing/2010/main" xmlns="" val="0"/>
              </a:ext>
            </a:extLst>
          </a:blip>
          <a:srcRect t="-27448" b="-27448"/>
          <a:stretch>
            <a:fillRect/>
          </a:stretch>
        </p:blipFill>
        <p:spPr>
          <a:xfrm>
            <a:off x="4645025" y="1535113"/>
            <a:ext cx="4041775" cy="4591050"/>
          </a:xfrm>
        </p:spPr>
      </p:pic>
    </p:spTree>
    <p:extLst>
      <p:ext uri="{BB962C8B-B14F-4D97-AF65-F5344CB8AC3E}">
        <p14:creationId xmlns:p14="http://schemas.microsoft.com/office/powerpoint/2010/main" xmlns="" val="120655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Phân</a:t>
            </a:r>
            <a:r>
              <a:rPr lang="en-US" dirty="0" smtClean="0"/>
              <a:t> </a:t>
            </a:r>
            <a:r>
              <a:rPr lang="en-US" dirty="0" err="1" smtClean="0"/>
              <a:t>tích</a:t>
            </a:r>
            <a:r>
              <a:rPr lang="en-US" dirty="0" smtClean="0"/>
              <a:t> SWOT</a:t>
            </a:r>
            <a:endParaRPr lang="en-US" dirty="0"/>
          </a:p>
        </p:txBody>
      </p:sp>
      <p:sp>
        <p:nvSpPr>
          <p:cNvPr id="4" name="Text Placeholder 3"/>
          <p:cNvSpPr>
            <a:spLocks noGrp="1"/>
          </p:cNvSpPr>
          <p:nvPr>
            <p:ph type="body" idx="1"/>
          </p:nvPr>
        </p:nvSpPr>
        <p:spPr/>
        <p:txBody>
          <a:bodyPr/>
          <a:lstStyle/>
          <a:p>
            <a:r>
              <a:rPr lang="en-US" sz="2400" dirty="0" err="1" smtClean="0"/>
              <a:t>Cơ</a:t>
            </a:r>
            <a:r>
              <a:rPr lang="en-US" sz="2400" dirty="0" smtClean="0"/>
              <a:t> </a:t>
            </a:r>
            <a:r>
              <a:rPr lang="en-US" sz="2400" dirty="0" err="1" smtClean="0"/>
              <a:t>hội</a:t>
            </a:r>
            <a:endParaRPr lang="en-US" sz="2400" dirty="0"/>
          </a:p>
        </p:txBody>
      </p:sp>
      <p:sp>
        <p:nvSpPr>
          <p:cNvPr id="5" name="Content Placeholder 4"/>
          <p:cNvSpPr>
            <a:spLocks noGrp="1"/>
          </p:cNvSpPr>
          <p:nvPr>
            <p:ph sz="half" idx="2"/>
          </p:nvPr>
        </p:nvSpPr>
        <p:spPr/>
        <p:txBody>
          <a:bodyPr>
            <a:normAutofit/>
          </a:bodyPr>
          <a:lstStyle/>
          <a:p>
            <a:r>
              <a:rPr lang="en-US" sz="2400" dirty="0" err="1" smtClean="0"/>
              <a:t>Nguồn</a:t>
            </a:r>
            <a:r>
              <a:rPr lang="en-US" sz="2400" dirty="0" smtClean="0"/>
              <a:t> </a:t>
            </a:r>
            <a:r>
              <a:rPr lang="en-US" sz="2400" dirty="0" err="1" smtClean="0"/>
              <a:t>lực</a:t>
            </a:r>
            <a:endParaRPr lang="en-US" sz="2400" dirty="0" smtClean="0"/>
          </a:p>
          <a:p>
            <a:r>
              <a:rPr lang="en-US" sz="2400" dirty="0" smtClean="0"/>
              <a:t>(</a:t>
            </a:r>
            <a:r>
              <a:rPr lang="en-US" sz="2400" dirty="0" err="1" smtClean="0"/>
              <a:t>Những</a:t>
            </a:r>
            <a:r>
              <a:rPr lang="en-US" sz="2400" dirty="0" smtClean="0"/>
              <a:t>) </a:t>
            </a:r>
            <a:r>
              <a:rPr lang="en-US" sz="2400" dirty="0" err="1" smtClean="0"/>
              <a:t>người</a:t>
            </a:r>
            <a:r>
              <a:rPr lang="en-US" sz="2400" dirty="0" smtClean="0"/>
              <a:t> </a:t>
            </a:r>
            <a:r>
              <a:rPr lang="en-US" sz="2400" dirty="0" err="1" smtClean="0"/>
              <a:t>liên</a:t>
            </a:r>
            <a:r>
              <a:rPr lang="en-US" sz="2400" dirty="0" smtClean="0"/>
              <a:t> </a:t>
            </a:r>
            <a:r>
              <a:rPr lang="en-US" sz="2400" dirty="0" err="1" smtClean="0"/>
              <a:t>hệ</a:t>
            </a:r>
            <a:endParaRPr lang="en-US" sz="2400" dirty="0"/>
          </a:p>
        </p:txBody>
      </p:sp>
      <p:pic>
        <p:nvPicPr>
          <p:cNvPr id="10" name="Content Placeholder 9" descr="Light-tunnel-thumb-350x262.jpg"/>
          <p:cNvPicPr>
            <a:picLocks noGrp="1" noChangeAspect="1"/>
          </p:cNvPicPr>
          <p:nvPr>
            <p:ph sz="quarter" idx="4"/>
          </p:nvPr>
        </p:nvPicPr>
        <p:blipFill rotWithShape="1">
          <a:blip r:embed="rId3">
            <a:extLst>
              <a:ext uri="{28A0092B-C50C-407E-A947-70E740481C1C}">
                <a14:useLocalDpi xmlns:a14="http://schemas.microsoft.com/office/drawing/2010/main" xmlns="" val="0"/>
              </a:ext>
            </a:extLst>
          </a:blip>
          <a:srcRect l="21253" r="12844"/>
          <a:stretch/>
        </p:blipFill>
        <p:spPr>
          <a:xfrm>
            <a:off x="4645025" y="1535113"/>
            <a:ext cx="4041775" cy="4591050"/>
          </a:xfrm>
        </p:spPr>
      </p:pic>
    </p:spTree>
    <p:extLst>
      <p:ext uri="{BB962C8B-B14F-4D97-AF65-F5344CB8AC3E}">
        <p14:creationId xmlns:p14="http://schemas.microsoft.com/office/powerpoint/2010/main" xmlns="" val="303093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Phân</a:t>
            </a:r>
            <a:r>
              <a:rPr lang="en-US" dirty="0" smtClean="0"/>
              <a:t> </a:t>
            </a:r>
            <a:r>
              <a:rPr lang="en-US" dirty="0" err="1" smtClean="0"/>
              <a:t>tích</a:t>
            </a:r>
            <a:r>
              <a:rPr lang="en-US" dirty="0" smtClean="0"/>
              <a:t> SWOT</a:t>
            </a:r>
            <a:endParaRPr lang="en-US" dirty="0"/>
          </a:p>
        </p:txBody>
      </p:sp>
      <p:sp>
        <p:nvSpPr>
          <p:cNvPr id="4" name="Text Placeholder 3"/>
          <p:cNvSpPr>
            <a:spLocks noGrp="1"/>
          </p:cNvSpPr>
          <p:nvPr>
            <p:ph type="body" idx="1"/>
          </p:nvPr>
        </p:nvSpPr>
        <p:spPr/>
        <p:txBody>
          <a:bodyPr>
            <a:normAutofit/>
          </a:bodyPr>
          <a:lstStyle/>
          <a:p>
            <a:r>
              <a:rPr lang="en-US" sz="2400" dirty="0" err="1" smtClean="0"/>
              <a:t>Thách</a:t>
            </a:r>
            <a:r>
              <a:rPr lang="en-US" sz="2400" dirty="0" smtClean="0"/>
              <a:t> </a:t>
            </a:r>
            <a:r>
              <a:rPr lang="en-US" sz="2400" dirty="0" err="1" smtClean="0"/>
              <a:t>thức</a:t>
            </a:r>
            <a:endParaRPr lang="en-US" sz="2400" dirty="0"/>
          </a:p>
        </p:txBody>
      </p:sp>
      <p:sp>
        <p:nvSpPr>
          <p:cNvPr id="5" name="Content Placeholder 4"/>
          <p:cNvSpPr>
            <a:spLocks noGrp="1"/>
          </p:cNvSpPr>
          <p:nvPr>
            <p:ph sz="half" idx="2"/>
          </p:nvPr>
        </p:nvSpPr>
        <p:spPr/>
        <p:txBody>
          <a:bodyPr>
            <a:normAutofit/>
          </a:bodyPr>
          <a:lstStyle/>
          <a:p>
            <a:r>
              <a:rPr lang="en-US" sz="2400" dirty="0" err="1" smtClean="0"/>
              <a:t>Vật</a:t>
            </a:r>
            <a:r>
              <a:rPr lang="en-US" sz="2400" dirty="0" smtClean="0"/>
              <a:t> </a:t>
            </a:r>
            <a:r>
              <a:rPr lang="en-US" sz="2400" dirty="0" err="1" smtClean="0"/>
              <a:t>cản</a:t>
            </a:r>
            <a:endParaRPr lang="en-US" sz="2400" dirty="0" smtClean="0"/>
          </a:p>
          <a:p>
            <a:r>
              <a:rPr lang="en-US" sz="2400" dirty="0" err="1" smtClean="0"/>
              <a:t>Vẫn</a:t>
            </a:r>
            <a:r>
              <a:rPr lang="en-US" sz="2400" dirty="0" smtClean="0"/>
              <a:t> </a:t>
            </a:r>
            <a:r>
              <a:rPr lang="en-US" sz="2400" dirty="0" err="1" smtClean="0"/>
              <a:t>đề</a:t>
            </a:r>
            <a:r>
              <a:rPr lang="en-US" sz="2400" dirty="0" smtClean="0"/>
              <a:t>/</a:t>
            </a:r>
            <a:r>
              <a:rPr lang="en-US" sz="2400" dirty="0" err="1" smtClean="0"/>
              <a:t>Nguy</a:t>
            </a:r>
            <a:r>
              <a:rPr lang="en-US" sz="2400" dirty="0" smtClean="0"/>
              <a:t> </a:t>
            </a:r>
            <a:r>
              <a:rPr lang="en-US" sz="2400" dirty="0" err="1" smtClean="0"/>
              <a:t>cơ</a:t>
            </a:r>
            <a:r>
              <a:rPr lang="en-US" sz="2400" dirty="0" smtClean="0"/>
              <a:t> </a:t>
            </a:r>
            <a:r>
              <a:rPr lang="en-US" sz="2400" dirty="0" err="1" smtClean="0"/>
              <a:t>tiềm</a:t>
            </a:r>
            <a:r>
              <a:rPr lang="en-US" sz="2400" dirty="0" smtClean="0"/>
              <a:t> </a:t>
            </a:r>
            <a:r>
              <a:rPr lang="en-US" sz="2400" dirty="0" err="1" smtClean="0"/>
              <a:t>ẩn</a:t>
            </a:r>
            <a:endParaRPr lang="en-US" sz="2400" dirty="0" smtClean="0"/>
          </a:p>
          <a:p>
            <a:endParaRPr lang="en-US" sz="2400" dirty="0"/>
          </a:p>
        </p:txBody>
      </p:sp>
      <p:pic>
        <p:nvPicPr>
          <p:cNvPr id="8" name="Content Placeholder 7" descr="caution-152926_1280.png"/>
          <p:cNvPicPr>
            <a:picLocks noGrp="1" noChangeAspect="1"/>
          </p:cNvPicPr>
          <p:nvPr>
            <p:ph sz="quarter" idx="4"/>
          </p:nvPr>
        </p:nvPicPr>
        <p:blipFill>
          <a:blip r:embed="rId3">
            <a:extLst>
              <a:ext uri="{28A0092B-C50C-407E-A947-70E740481C1C}">
                <a14:useLocalDpi xmlns:a14="http://schemas.microsoft.com/office/drawing/2010/main" xmlns="" val="0"/>
              </a:ext>
            </a:extLst>
          </a:blip>
          <a:srcRect t="-11245" b="-11245"/>
          <a:stretch>
            <a:fillRect/>
          </a:stretch>
        </p:blipFill>
        <p:spPr>
          <a:xfrm>
            <a:off x="4645025" y="1535113"/>
            <a:ext cx="4041775" cy="4591050"/>
          </a:xfrm>
        </p:spPr>
      </p:pic>
    </p:spTree>
    <p:extLst>
      <p:ext uri="{BB962C8B-B14F-4D97-AF65-F5344CB8AC3E}">
        <p14:creationId xmlns:p14="http://schemas.microsoft.com/office/powerpoint/2010/main" xmlns="" val="3224973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Dự</a:t>
            </a:r>
            <a:r>
              <a:rPr lang="en-US" dirty="0" smtClean="0"/>
              <a:t> </a:t>
            </a:r>
            <a:r>
              <a:rPr lang="en-US" dirty="0" err="1" smtClean="0"/>
              <a:t>án</a:t>
            </a:r>
            <a:r>
              <a:rPr lang="en-US" dirty="0" smtClean="0"/>
              <a:t> </a:t>
            </a:r>
            <a:r>
              <a:rPr lang="en-US" dirty="0" err="1" smtClean="0"/>
              <a:t>cải</a:t>
            </a:r>
            <a:r>
              <a:rPr lang="en-US" dirty="0" smtClean="0"/>
              <a:t> </a:t>
            </a:r>
            <a:r>
              <a:rPr lang="en-US" dirty="0" err="1" smtClean="0"/>
              <a:t>thiện</a:t>
            </a:r>
            <a:r>
              <a:rPr lang="en-US" dirty="0" smtClean="0"/>
              <a:t> </a:t>
            </a:r>
            <a:r>
              <a:rPr lang="en-US" dirty="0" err="1" smtClean="0"/>
              <a:t>cộng</a:t>
            </a:r>
            <a:r>
              <a:rPr lang="en-US" dirty="0" smtClean="0"/>
              <a:t> </a:t>
            </a:r>
            <a:r>
              <a:rPr lang="en-US" dirty="0" err="1" smtClean="0"/>
              <a:t>đồng</a:t>
            </a:r>
            <a:endParaRPr lang="en-US" dirty="0"/>
          </a:p>
        </p:txBody>
      </p:sp>
      <p:sp>
        <p:nvSpPr>
          <p:cNvPr id="9" name="Text Placeholder 8"/>
          <p:cNvSpPr>
            <a:spLocks noGrp="1"/>
          </p:cNvSpPr>
          <p:nvPr>
            <p:ph type="body" sz="quarter" idx="13"/>
          </p:nvPr>
        </p:nvSpPr>
        <p:spPr>
          <a:xfrm>
            <a:off x="575130" y="1369786"/>
            <a:ext cx="8232968" cy="589641"/>
          </a:xfrm>
        </p:spPr>
        <p:txBody>
          <a:bodyPr/>
          <a:lstStyle/>
          <a:p>
            <a:r>
              <a:rPr lang="en-US" dirty="0" err="1" smtClean="0"/>
              <a:t>Thực</a:t>
            </a:r>
            <a:r>
              <a:rPr lang="en-US" dirty="0" smtClean="0"/>
              <a:t> </a:t>
            </a:r>
            <a:r>
              <a:rPr lang="en-US" dirty="0" err="1" smtClean="0"/>
              <a:t>hiện</a:t>
            </a:r>
            <a:r>
              <a:rPr lang="en-US" dirty="0" smtClean="0"/>
              <a:t> </a:t>
            </a:r>
            <a:r>
              <a:rPr lang="en-US" dirty="0" err="1" smtClean="0"/>
              <a:t>kế</a:t>
            </a:r>
            <a:r>
              <a:rPr lang="en-US" dirty="0" smtClean="0"/>
              <a:t> </a:t>
            </a:r>
            <a:r>
              <a:rPr lang="en-US" dirty="0" err="1" smtClean="0"/>
              <a:t>hoạch</a:t>
            </a:r>
            <a:r>
              <a:rPr lang="en-US" dirty="0" smtClean="0"/>
              <a:t> </a:t>
            </a:r>
            <a:r>
              <a:rPr lang="en-US" dirty="0" err="1" smtClean="0"/>
              <a:t>dự</a:t>
            </a:r>
            <a:r>
              <a:rPr lang="en-US" dirty="0" smtClean="0"/>
              <a:t> </a:t>
            </a:r>
            <a:r>
              <a:rPr lang="en-US" dirty="0" err="1" smtClean="0"/>
              <a:t>án</a:t>
            </a:r>
            <a:r>
              <a:rPr lang="en-US" dirty="0" smtClean="0"/>
              <a:t> </a:t>
            </a:r>
            <a:r>
              <a:rPr lang="en-US" dirty="0" err="1" smtClean="0"/>
              <a:t>cải</a:t>
            </a:r>
            <a:r>
              <a:rPr lang="en-US" dirty="0" smtClean="0"/>
              <a:t> </a:t>
            </a:r>
            <a:r>
              <a:rPr lang="en-US" dirty="0" err="1" smtClean="0"/>
              <a:t>thiện</a:t>
            </a:r>
            <a:r>
              <a:rPr lang="en-US" dirty="0" smtClean="0"/>
              <a:t> </a:t>
            </a:r>
            <a:r>
              <a:rPr lang="en-US" dirty="0" err="1" smtClean="0"/>
              <a:t>cộng</a:t>
            </a:r>
            <a:r>
              <a:rPr lang="en-US" dirty="0" smtClean="0"/>
              <a:t> </a:t>
            </a:r>
            <a:r>
              <a:rPr lang="en-US" dirty="0" err="1" smtClean="0"/>
              <a:t>đồng</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4200007958"/>
              </p:ext>
            </p:extLst>
          </p:nvPr>
        </p:nvGraphicFramePr>
        <p:xfrm>
          <a:off x="574675" y="2085975"/>
          <a:ext cx="7994650" cy="4270375"/>
        </p:xfrm>
        <a:graphic>
          <a:graphicData uri="http://schemas.openxmlformats.org/presentationml/2006/ole">
            <p:oleObj spid="_x0000_s1050" name="Document" r:id="rId4" imgW="6418080" imgH="5750640" progId="Word.Document.12">
              <p:embed/>
            </p:oleObj>
          </a:graphicData>
        </a:graphic>
      </p:graphicFrame>
      <p:cxnSp>
        <p:nvCxnSpPr>
          <p:cNvPr id="5" name="Straight Connector 4"/>
          <p:cNvCxnSpPr/>
          <p:nvPr/>
        </p:nvCxnSpPr>
        <p:spPr>
          <a:xfrm>
            <a:off x="574675" y="2085975"/>
            <a:ext cx="455" cy="4140921"/>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65012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Kết</a:t>
            </a:r>
            <a:r>
              <a:rPr lang="en-US" dirty="0" smtClean="0"/>
              <a:t> </a:t>
            </a:r>
            <a:r>
              <a:rPr lang="en-US" dirty="0" err="1" smtClean="0"/>
              <a:t>luận</a:t>
            </a:r>
            <a:endParaRPr lang="en-US" dirty="0"/>
          </a:p>
        </p:txBody>
      </p:sp>
      <p:sp>
        <p:nvSpPr>
          <p:cNvPr id="2" name="Text Placeholder 1"/>
          <p:cNvSpPr>
            <a:spLocks noGrp="1"/>
          </p:cNvSpPr>
          <p:nvPr>
            <p:ph type="body" idx="1"/>
          </p:nvPr>
        </p:nvSpPr>
        <p:spPr>
          <a:xfrm>
            <a:off x="4645025" y="1535113"/>
            <a:ext cx="4041775" cy="4340866"/>
          </a:xfrm>
        </p:spPr>
        <p:txBody>
          <a:bodyPr>
            <a:normAutofit/>
          </a:bodyPr>
          <a:lstStyle/>
          <a:p>
            <a:pPr marL="457200" indent="-457200" algn="ctr">
              <a:buFont typeface="Wingdings" charset="2"/>
              <a:buChar char="²"/>
            </a:pPr>
            <a:r>
              <a:rPr lang="vi-VN" sz="2400" dirty="0" smtClean="0"/>
              <a:t>Câu hỏi</a:t>
            </a:r>
            <a:r>
              <a:rPr lang="en-US" sz="2400" dirty="0" smtClean="0"/>
              <a:t>?</a:t>
            </a:r>
          </a:p>
          <a:p>
            <a:pPr algn="ctr"/>
            <a:endParaRPr lang="en-US" sz="2400" dirty="0" smtClean="0"/>
          </a:p>
          <a:p>
            <a:pPr marL="457200" indent="-457200" algn="ctr">
              <a:buFont typeface="Wingdings" charset="2"/>
              <a:buChar char="²"/>
            </a:pPr>
            <a:r>
              <a:rPr lang="vi-VN" sz="2400" dirty="0" smtClean="0"/>
              <a:t>Bình luận</a:t>
            </a:r>
            <a:r>
              <a:rPr lang="en-US" sz="2400" dirty="0" smtClean="0"/>
              <a:t>?</a:t>
            </a:r>
          </a:p>
          <a:p>
            <a:pPr algn="ctr"/>
            <a:endParaRPr lang="en-US" sz="2400" dirty="0" smtClean="0"/>
          </a:p>
          <a:p>
            <a:pPr marL="457200" indent="-457200" algn="ctr">
              <a:buFont typeface="Wingdings" charset="2"/>
              <a:buChar char="²"/>
            </a:pPr>
            <a:r>
              <a:rPr lang="vi-VN" sz="2400" dirty="0" smtClean="0"/>
              <a:t>Băn khoăn</a:t>
            </a:r>
            <a:r>
              <a:rPr lang="en-US" sz="2400" dirty="0" smtClean="0"/>
              <a:t>?</a:t>
            </a:r>
          </a:p>
          <a:p>
            <a:pPr algn="ctr"/>
            <a:endParaRPr lang="en-US" sz="3200" dirty="0"/>
          </a:p>
        </p:txBody>
      </p:sp>
      <p:sp>
        <p:nvSpPr>
          <p:cNvPr id="12" name="Content Placeholder 11"/>
          <p:cNvSpPr>
            <a:spLocks noGrp="1"/>
          </p:cNvSpPr>
          <p:nvPr>
            <p:ph sz="half" idx="2"/>
          </p:nvPr>
        </p:nvSpPr>
        <p:spPr>
          <a:xfrm>
            <a:off x="457200" y="1535112"/>
            <a:ext cx="4040188" cy="4340867"/>
          </a:xfrm>
          <a:ln>
            <a:solidFill>
              <a:schemeClr val="tx1">
                <a:lumMod val="50000"/>
              </a:schemeClr>
            </a:solidFill>
          </a:ln>
        </p:spPr>
        <p:style>
          <a:lnRef idx="1">
            <a:schemeClr val="accent3"/>
          </a:lnRef>
          <a:fillRef idx="3">
            <a:schemeClr val="accent3"/>
          </a:fillRef>
          <a:effectRef idx="2">
            <a:schemeClr val="accent3"/>
          </a:effectRef>
          <a:fontRef idx="minor">
            <a:schemeClr val="lt1"/>
          </a:fontRef>
        </p:style>
        <p:txBody>
          <a:bodyPr>
            <a:normAutofit/>
          </a:bodyPr>
          <a:lstStyle/>
          <a:p>
            <a:pPr marL="0" indent="0" algn="ctr">
              <a:buNone/>
            </a:pPr>
            <a:r>
              <a:rPr lang="en-US" sz="1900" b="1" u="sng" dirty="0" err="1" smtClean="0">
                <a:solidFill>
                  <a:schemeClr val="tx1">
                    <a:lumMod val="50000"/>
                  </a:schemeClr>
                </a:solidFill>
              </a:rPr>
              <a:t>Bài</a:t>
            </a:r>
            <a:r>
              <a:rPr lang="en-US" sz="1900" b="1" u="sng" dirty="0" smtClean="0">
                <a:solidFill>
                  <a:schemeClr val="tx1">
                    <a:lumMod val="50000"/>
                  </a:schemeClr>
                </a:solidFill>
              </a:rPr>
              <a:t> </a:t>
            </a:r>
            <a:r>
              <a:rPr lang="en-US" sz="1900" b="1" u="sng" dirty="0" err="1" smtClean="0">
                <a:solidFill>
                  <a:schemeClr val="tx1">
                    <a:lumMod val="50000"/>
                  </a:schemeClr>
                </a:solidFill>
              </a:rPr>
              <a:t>tập</a:t>
            </a:r>
            <a:r>
              <a:rPr lang="en-US" sz="1900" b="1" u="sng" dirty="0" smtClean="0">
                <a:solidFill>
                  <a:schemeClr val="tx1">
                    <a:lumMod val="50000"/>
                  </a:schemeClr>
                </a:solidFill>
              </a:rPr>
              <a:t> </a:t>
            </a:r>
            <a:r>
              <a:rPr lang="en-US" sz="1900" b="1" u="sng" dirty="0" err="1" smtClean="0">
                <a:solidFill>
                  <a:schemeClr val="tx1">
                    <a:lumMod val="50000"/>
                  </a:schemeClr>
                </a:solidFill>
              </a:rPr>
              <a:t>về</a:t>
            </a:r>
            <a:r>
              <a:rPr lang="en-US" sz="1900" b="1" u="sng" dirty="0" smtClean="0">
                <a:solidFill>
                  <a:schemeClr val="tx1">
                    <a:lumMod val="50000"/>
                  </a:schemeClr>
                </a:solidFill>
              </a:rPr>
              <a:t> </a:t>
            </a:r>
            <a:r>
              <a:rPr lang="en-US" sz="1900" b="1" u="sng" dirty="0" err="1" smtClean="0">
                <a:solidFill>
                  <a:schemeClr val="tx1">
                    <a:lumMod val="50000"/>
                  </a:schemeClr>
                </a:solidFill>
              </a:rPr>
              <a:t>nhà</a:t>
            </a:r>
            <a:endParaRPr lang="en-US" sz="1900" b="1" u="sng" dirty="0" smtClean="0">
              <a:solidFill>
                <a:schemeClr val="tx1">
                  <a:lumMod val="50000"/>
                </a:schemeClr>
              </a:solidFill>
            </a:endParaRPr>
          </a:p>
          <a:p>
            <a:pPr>
              <a:buFont typeface="Wingdings" charset="2"/>
              <a:buChar char="q"/>
            </a:pPr>
            <a:r>
              <a:rPr lang="en-US" sz="1900" dirty="0" err="1" smtClean="0">
                <a:solidFill>
                  <a:schemeClr val="tx1">
                    <a:lumMod val="50000"/>
                  </a:schemeClr>
                </a:solidFill>
              </a:rPr>
              <a:t>Ôn</a:t>
            </a:r>
            <a:r>
              <a:rPr lang="en-US" sz="1900" dirty="0" smtClean="0">
                <a:solidFill>
                  <a:schemeClr val="tx1">
                    <a:lumMod val="50000"/>
                  </a:schemeClr>
                </a:solidFill>
              </a:rPr>
              <a:t> </a:t>
            </a:r>
            <a:r>
              <a:rPr lang="en-US" sz="1900" dirty="0" err="1" smtClean="0">
                <a:solidFill>
                  <a:schemeClr val="tx1">
                    <a:lumMod val="50000"/>
                  </a:schemeClr>
                </a:solidFill>
              </a:rPr>
              <a:t>tập</a:t>
            </a:r>
            <a:r>
              <a:rPr lang="en-US" sz="1900" dirty="0" smtClean="0">
                <a:solidFill>
                  <a:schemeClr val="tx1">
                    <a:lumMod val="50000"/>
                  </a:schemeClr>
                </a:solidFill>
              </a:rPr>
              <a:t> </a:t>
            </a:r>
            <a:r>
              <a:rPr lang="en-US" sz="1900" dirty="0" err="1" smtClean="0">
                <a:solidFill>
                  <a:schemeClr val="tx1">
                    <a:lumMod val="50000"/>
                  </a:schemeClr>
                </a:solidFill>
              </a:rPr>
              <a:t>lại</a:t>
            </a:r>
            <a:r>
              <a:rPr lang="en-US" sz="1900" dirty="0" smtClean="0">
                <a:solidFill>
                  <a:schemeClr val="tx1">
                    <a:lumMod val="50000"/>
                  </a:schemeClr>
                </a:solidFill>
              </a:rPr>
              <a:t> </a:t>
            </a:r>
            <a:r>
              <a:rPr lang="en-US" sz="1900" dirty="0" err="1" smtClean="0">
                <a:solidFill>
                  <a:schemeClr val="tx1">
                    <a:lumMod val="50000"/>
                  </a:schemeClr>
                </a:solidFill>
              </a:rPr>
              <a:t>công</a:t>
            </a:r>
            <a:r>
              <a:rPr lang="en-US" sz="1900" dirty="0" smtClean="0">
                <a:solidFill>
                  <a:schemeClr val="tx1">
                    <a:lumMod val="50000"/>
                  </a:schemeClr>
                </a:solidFill>
              </a:rPr>
              <a:t> </a:t>
            </a:r>
            <a:r>
              <a:rPr lang="en-US" sz="1900" dirty="0" err="1" smtClean="0">
                <a:solidFill>
                  <a:schemeClr val="tx1">
                    <a:lumMod val="50000"/>
                  </a:schemeClr>
                </a:solidFill>
              </a:rPr>
              <a:t>cụ</a:t>
            </a:r>
            <a:r>
              <a:rPr lang="en-US" sz="1900" dirty="0" smtClean="0">
                <a:solidFill>
                  <a:schemeClr val="tx1">
                    <a:lumMod val="50000"/>
                  </a:schemeClr>
                </a:solidFill>
              </a:rPr>
              <a:t> </a:t>
            </a:r>
            <a:r>
              <a:rPr lang="en-US" sz="1900" dirty="0" err="1" smtClean="0">
                <a:solidFill>
                  <a:schemeClr val="tx1">
                    <a:lumMod val="50000"/>
                  </a:schemeClr>
                </a:solidFill>
              </a:rPr>
              <a:t>lập</a:t>
            </a:r>
            <a:r>
              <a:rPr lang="en-US" sz="1900" dirty="0" smtClean="0">
                <a:solidFill>
                  <a:schemeClr val="tx1">
                    <a:lumMod val="50000"/>
                  </a:schemeClr>
                </a:solidFill>
              </a:rPr>
              <a:t> </a:t>
            </a:r>
            <a:r>
              <a:rPr lang="en-US" sz="1900" dirty="0" err="1" smtClean="0">
                <a:solidFill>
                  <a:schemeClr val="tx1">
                    <a:lumMod val="50000"/>
                  </a:schemeClr>
                </a:solidFill>
              </a:rPr>
              <a:t>kế</a:t>
            </a:r>
            <a:r>
              <a:rPr lang="en-US" sz="1900" dirty="0" smtClean="0">
                <a:solidFill>
                  <a:schemeClr val="tx1">
                    <a:lumMod val="50000"/>
                  </a:schemeClr>
                </a:solidFill>
              </a:rPr>
              <a:t> </a:t>
            </a:r>
            <a:r>
              <a:rPr lang="en-US" sz="1900" dirty="0" err="1" smtClean="0">
                <a:solidFill>
                  <a:schemeClr val="tx1">
                    <a:lumMod val="50000"/>
                  </a:schemeClr>
                </a:solidFill>
              </a:rPr>
              <a:t>hoạch</a:t>
            </a:r>
            <a:r>
              <a:rPr lang="en-US" sz="1900" dirty="0" smtClean="0">
                <a:solidFill>
                  <a:schemeClr val="tx1">
                    <a:lumMod val="50000"/>
                  </a:schemeClr>
                </a:solidFill>
              </a:rPr>
              <a:t> </a:t>
            </a:r>
            <a:r>
              <a:rPr lang="en-US" sz="1900" dirty="0" err="1" smtClean="0">
                <a:solidFill>
                  <a:schemeClr val="tx1">
                    <a:lumMod val="50000"/>
                  </a:schemeClr>
                </a:solidFill>
              </a:rPr>
              <a:t>của</a:t>
            </a:r>
            <a:r>
              <a:rPr lang="en-US" sz="1900" dirty="0" smtClean="0">
                <a:solidFill>
                  <a:schemeClr val="tx1">
                    <a:lumMod val="50000"/>
                  </a:schemeClr>
                </a:solidFill>
              </a:rPr>
              <a:t> </a:t>
            </a:r>
            <a:r>
              <a:rPr lang="en-US" sz="1900" dirty="0" err="1" smtClean="0">
                <a:solidFill>
                  <a:schemeClr val="tx1">
                    <a:lumMod val="50000"/>
                  </a:schemeClr>
                </a:solidFill>
              </a:rPr>
              <a:t>bản</a:t>
            </a:r>
            <a:r>
              <a:rPr lang="en-US" sz="1900" dirty="0" smtClean="0">
                <a:solidFill>
                  <a:schemeClr val="tx1">
                    <a:lumMod val="50000"/>
                  </a:schemeClr>
                </a:solidFill>
              </a:rPr>
              <a:t> </a:t>
            </a:r>
            <a:r>
              <a:rPr lang="en-US" sz="1900" dirty="0" err="1" smtClean="0">
                <a:solidFill>
                  <a:schemeClr val="tx1">
                    <a:lumMod val="50000"/>
                  </a:schemeClr>
                </a:solidFill>
              </a:rPr>
              <a:t>thân</a:t>
            </a:r>
            <a:endParaRPr lang="en-US" sz="1900" dirty="0" smtClean="0">
              <a:solidFill>
                <a:schemeClr val="tx1">
                  <a:lumMod val="50000"/>
                </a:schemeClr>
              </a:solidFill>
            </a:endParaRPr>
          </a:p>
          <a:p>
            <a:pPr>
              <a:buFont typeface="Wingdings" charset="2"/>
              <a:buChar char="q"/>
            </a:pPr>
            <a:r>
              <a:rPr lang="en-US" sz="1900" dirty="0" smtClean="0">
                <a:solidFill>
                  <a:schemeClr val="tx1">
                    <a:lumMod val="50000"/>
                  </a:schemeClr>
                </a:solidFill>
              </a:rPr>
              <a:t> </a:t>
            </a:r>
            <a:r>
              <a:rPr lang="en-US" sz="1900" dirty="0" err="1" smtClean="0">
                <a:solidFill>
                  <a:schemeClr val="tx1">
                    <a:lumMod val="50000"/>
                  </a:schemeClr>
                </a:solidFill>
              </a:rPr>
              <a:t>Nghĩ</a:t>
            </a:r>
            <a:r>
              <a:rPr lang="en-US" sz="1900" dirty="0" smtClean="0">
                <a:solidFill>
                  <a:schemeClr val="tx1">
                    <a:lumMod val="50000"/>
                  </a:schemeClr>
                </a:solidFill>
              </a:rPr>
              <a:t> </a:t>
            </a:r>
            <a:r>
              <a:rPr lang="en-US" sz="1900" dirty="0" err="1" smtClean="0">
                <a:solidFill>
                  <a:schemeClr val="tx1">
                    <a:lumMod val="50000"/>
                  </a:schemeClr>
                </a:solidFill>
              </a:rPr>
              <a:t>cách</a:t>
            </a:r>
            <a:r>
              <a:rPr lang="en-US" sz="1900" dirty="0" smtClean="0">
                <a:solidFill>
                  <a:schemeClr val="tx1">
                    <a:lumMod val="50000"/>
                  </a:schemeClr>
                </a:solidFill>
              </a:rPr>
              <a:t> </a:t>
            </a:r>
            <a:r>
              <a:rPr lang="en-US" sz="1900" dirty="0" err="1" smtClean="0">
                <a:solidFill>
                  <a:schemeClr val="tx1">
                    <a:lumMod val="50000"/>
                  </a:schemeClr>
                </a:solidFill>
              </a:rPr>
              <a:t>đóng</a:t>
            </a:r>
            <a:r>
              <a:rPr lang="en-US" sz="1900" dirty="0" smtClean="0">
                <a:solidFill>
                  <a:schemeClr val="tx1">
                    <a:lumMod val="50000"/>
                  </a:schemeClr>
                </a:solidFill>
              </a:rPr>
              <a:t> </a:t>
            </a:r>
            <a:r>
              <a:rPr lang="en-US" sz="1900" dirty="0" err="1" smtClean="0">
                <a:solidFill>
                  <a:schemeClr val="tx1">
                    <a:lumMod val="50000"/>
                  </a:schemeClr>
                </a:solidFill>
              </a:rPr>
              <a:t>góp</a:t>
            </a:r>
            <a:r>
              <a:rPr lang="en-US" sz="1900" dirty="0" smtClean="0">
                <a:solidFill>
                  <a:schemeClr val="tx1">
                    <a:lumMod val="50000"/>
                  </a:schemeClr>
                </a:solidFill>
              </a:rPr>
              <a:t> </a:t>
            </a:r>
            <a:r>
              <a:rPr lang="en-US" sz="1900" dirty="0" err="1" smtClean="0">
                <a:solidFill>
                  <a:schemeClr val="tx1">
                    <a:lumMod val="50000"/>
                  </a:schemeClr>
                </a:solidFill>
              </a:rPr>
              <a:t>cho</a:t>
            </a:r>
            <a:r>
              <a:rPr lang="en-US" sz="1900" dirty="0" smtClean="0">
                <a:solidFill>
                  <a:schemeClr val="tx1">
                    <a:lumMod val="50000"/>
                  </a:schemeClr>
                </a:solidFill>
              </a:rPr>
              <a:t> </a:t>
            </a:r>
            <a:r>
              <a:rPr lang="en-US" sz="1900" dirty="0" smtClean="0">
                <a:solidFill>
                  <a:schemeClr val="tx1">
                    <a:lumMod val="50000"/>
                  </a:schemeClr>
                </a:solidFill>
              </a:rPr>
              <a:t>CIP. </a:t>
            </a:r>
            <a:endParaRPr lang="en-US" sz="1900" dirty="0">
              <a:solidFill>
                <a:schemeClr val="tx1">
                  <a:lumMod val="50000"/>
                </a:schemeClr>
              </a:solidFill>
            </a:endParaRPr>
          </a:p>
        </p:txBody>
      </p:sp>
    </p:spTree>
    <p:extLst>
      <p:ext uri="{BB962C8B-B14F-4D97-AF65-F5344CB8AC3E}">
        <p14:creationId xmlns:p14="http://schemas.microsoft.com/office/powerpoint/2010/main" xmlns="" val="26331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lthyWorks logo_not stacked_transparent.png"/>
          <p:cNvPicPr>
            <a:picLocks noChangeAspect="1"/>
          </p:cNvPicPr>
          <p:nvPr/>
        </p:nvPicPr>
        <p:blipFill rotWithShape="1">
          <a:blip r:embed="rId3">
            <a:extLst>
              <a:ext uri="{28A0092B-C50C-407E-A947-70E740481C1C}">
                <a14:useLocalDpi xmlns:a14="http://schemas.microsoft.com/office/drawing/2010/main" xmlns="" val="0"/>
              </a:ext>
            </a:extLst>
          </a:blip>
          <a:srcRect r="50603"/>
          <a:stretch/>
        </p:blipFill>
        <p:spPr>
          <a:xfrm>
            <a:off x="1713409" y="2313781"/>
            <a:ext cx="2640182" cy="1643462"/>
          </a:xfrm>
          <a:prstGeom prst="rect">
            <a:avLst/>
          </a:prstGeom>
        </p:spPr>
      </p:pic>
      <p:sp>
        <p:nvSpPr>
          <p:cNvPr id="5" name="Rectangle 4"/>
          <p:cNvSpPr/>
          <p:nvPr/>
        </p:nvSpPr>
        <p:spPr>
          <a:xfrm>
            <a:off x="1655200" y="4398777"/>
            <a:ext cx="5833600" cy="1015663"/>
          </a:xfrm>
          <a:prstGeom prst="rect">
            <a:avLst/>
          </a:prstGeom>
        </p:spPr>
        <p:txBody>
          <a:bodyPr wrap="square">
            <a:spAutoFit/>
          </a:bodyPr>
          <a:lstStyle/>
          <a:p>
            <a:pPr algn="just"/>
            <a:r>
              <a:rPr lang="en-US" sz="1200" dirty="0" smtClean="0"/>
              <a:t>"</a:t>
            </a:r>
            <a:r>
              <a:rPr lang="vi-VN" sz="1200" dirty="0" smtClean="0"/>
              <a:t>Giáo trình này được Thỏa thuận hợp tác số DP005528-01 hỗ trợ, Trung tâm kiểm soát và ngăn ngừa dịch bệnh tài trợ thông qua Hạt San Diego, Cơ quan Y tế và dịch vụ nhân sinh. Tác giả hoàn toàn chịu trách nhiệm về nội dung và không cần quan điểm xem xét chính thức từ Trung tâm kiểm soát và phòng ngừa dịch bệnh hoặc Sở y tế và dịch vụ nhân sinh</a:t>
            </a:r>
            <a:r>
              <a:rPr lang="en-US" sz="1200" smtClean="0"/>
              <a:t>."</a:t>
            </a:r>
            <a:endParaRPr lang="en-US" sz="1200" dirty="0"/>
          </a:p>
        </p:txBody>
      </p:sp>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3413" y="2376244"/>
            <a:ext cx="2568121" cy="1580999"/>
          </a:xfrm>
          <a:prstGeom prst="rect">
            <a:avLst/>
          </a:prstGeom>
        </p:spPr>
      </p:pic>
    </p:spTree>
    <p:extLst>
      <p:ext uri="{BB962C8B-B14F-4D97-AF65-F5344CB8AC3E}">
        <p14:creationId xmlns:p14="http://schemas.microsoft.com/office/powerpoint/2010/main" xmlns="" val="2448655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Chương</a:t>
            </a:r>
            <a:r>
              <a:rPr lang="en-US" dirty="0" smtClean="0"/>
              <a:t> </a:t>
            </a:r>
            <a:r>
              <a:rPr lang="en-US" dirty="0" err="1" smtClean="0"/>
              <a:t>trình</a:t>
            </a:r>
            <a:endParaRPr lang="en-US" dirty="0"/>
          </a:p>
        </p:txBody>
      </p:sp>
      <p:pic>
        <p:nvPicPr>
          <p:cNvPr id="5" name="Content Placeholder 4" descr="confused-880735_1280.jpg"/>
          <p:cNvPicPr>
            <a:picLocks noGrp="1" noChangeAspect="1"/>
          </p:cNvPicPr>
          <p:nvPr>
            <p:ph sz="half" idx="2"/>
          </p:nvPr>
        </p:nvPicPr>
        <p:blipFill rotWithShape="1">
          <a:blip r:embed="rId3">
            <a:extLst>
              <a:ext uri="{28A0092B-C50C-407E-A947-70E740481C1C}">
                <a14:useLocalDpi xmlns:a14="http://schemas.microsoft.com/office/drawing/2010/main" xmlns="" val="0"/>
              </a:ext>
            </a:extLst>
          </a:blip>
          <a:srcRect l="24226" t="17" r="13604" b="-17"/>
          <a:stretch/>
        </p:blipFill>
        <p:spPr>
          <a:xfrm>
            <a:off x="457200" y="1795463"/>
            <a:ext cx="4040188" cy="4330700"/>
          </a:xfrm>
        </p:spPr>
      </p:pic>
      <p:graphicFrame>
        <p:nvGraphicFramePr>
          <p:cNvPr id="3" name="Table 2"/>
          <p:cNvGraphicFramePr>
            <a:graphicFrameLocks noGrp="1"/>
          </p:cNvGraphicFramePr>
          <p:nvPr>
            <p:extLst>
              <p:ext uri="{D42A27DB-BD31-4B8C-83A1-F6EECF244321}">
                <p14:modId xmlns:p14="http://schemas.microsoft.com/office/powerpoint/2010/main" xmlns="" val="929877762"/>
              </p:ext>
            </p:extLst>
          </p:nvPr>
        </p:nvGraphicFramePr>
        <p:xfrm>
          <a:off x="4728863" y="1794747"/>
          <a:ext cx="3834981" cy="4859980"/>
        </p:xfrm>
        <a:graphic>
          <a:graphicData uri="http://schemas.openxmlformats.org/drawingml/2006/table">
            <a:tbl>
              <a:tblPr firstRow="1" bandRow="1">
                <a:tableStyleId>{BC89EF96-8CEA-46FF-86C4-4CE0E7609802}</a:tableStyleId>
              </a:tblPr>
              <a:tblGrid>
                <a:gridCol w="3834981"/>
              </a:tblGrid>
              <a:tr h="69399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smtClean="0"/>
                        <a:t>Mục</a:t>
                      </a:r>
                      <a:r>
                        <a:rPr lang="en-US" dirty="0" smtClean="0"/>
                        <a:t> 3.2</a:t>
                      </a:r>
                      <a:r>
                        <a:rPr lang="en-US" dirty="0" smtClean="0"/>
                        <a:t>:</a:t>
                      </a:r>
                      <a:r>
                        <a:rPr lang="en-US" baseline="0" dirty="0" smtClean="0"/>
                        <a:t> </a:t>
                      </a:r>
                      <a:r>
                        <a:rPr lang="en-US" sz="1800" dirty="0" err="1" smtClean="0"/>
                        <a:t>Kế</a:t>
                      </a:r>
                      <a:r>
                        <a:rPr lang="en-US" sz="1800" dirty="0" smtClean="0"/>
                        <a:t> </a:t>
                      </a:r>
                      <a:r>
                        <a:rPr lang="en-US" sz="1800" dirty="0" err="1" smtClean="0"/>
                        <a:t>hoạch</a:t>
                      </a:r>
                      <a:r>
                        <a:rPr lang="en-US" sz="1800" dirty="0" smtClean="0"/>
                        <a:t> </a:t>
                      </a:r>
                      <a:r>
                        <a:rPr lang="en-US" sz="1800" dirty="0" err="1" smtClean="0"/>
                        <a:t>hóa</a:t>
                      </a:r>
                      <a:r>
                        <a:rPr lang="en-US" sz="1800" dirty="0" smtClean="0"/>
                        <a:t> </a:t>
                      </a:r>
                      <a:r>
                        <a:rPr lang="en-US" sz="1800" dirty="0" err="1" smtClean="0"/>
                        <a:t>và</a:t>
                      </a:r>
                      <a:r>
                        <a:rPr lang="en-US" sz="1800" dirty="0" smtClean="0"/>
                        <a:t> </a:t>
                      </a:r>
                      <a:r>
                        <a:rPr lang="en-US" sz="1800" dirty="0" err="1" smtClean="0"/>
                        <a:t>thực</a:t>
                      </a:r>
                      <a:r>
                        <a:rPr lang="en-US" sz="1800" dirty="0" smtClean="0"/>
                        <a:t> </a:t>
                      </a:r>
                      <a:r>
                        <a:rPr lang="en-US" sz="1800" dirty="0" err="1" smtClean="0"/>
                        <a:t>hiện</a:t>
                      </a:r>
                      <a:r>
                        <a:rPr lang="en-US" sz="1800" dirty="0" smtClean="0"/>
                        <a:t> </a:t>
                      </a:r>
                      <a:r>
                        <a:rPr lang="vi-VN" sz="1800" dirty="0" smtClean="0"/>
                        <a:t>Dự án cải thiện cộng đồng </a:t>
                      </a:r>
                      <a:r>
                        <a:rPr lang="en-US" sz="1800" dirty="0" smtClean="0"/>
                        <a:t>(CIP). </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606236">
                <a:tc>
                  <a:txBody>
                    <a:bodyPr/>
                    <a:lstStyle/>
                    <a:p>
                      <a:r>
                        <a:rPr lang="en-US" dirty="0" err="1" smtClean="0"/>
                        <a:t>Hoạt</a:t>
                      </a:r>
                      <a:r>
                        <a:rPr lang="en-US" baseline="0" dirty="0" smtClean="0"/>
                        <a:t> </a:t>
                      </a:r>
                      <a:r>
                        <a:rPr lang="en-US" baseline="0" dirty="0" err="1" smtClean="0"/>
                        <a:t>động</a:t>
                      </a:r>
                      <a:r>
                        <a:rPr lang="en-US" baseline="0" dirty="0" smtClean="0"/>
                        <a:t> </a:t>
                      </a:r>
                      <a:r>
                        <a:rPr lang="en-US" baseline="0" dirty="0" err="1" smtClean="0"/>
                        <a:t>mở</a:t>
                      </a:r>
                      <a:r>
                        <a:rPr lang="en-US" baseline="0" dirty="0" smtClean="0"/>
                        <a:t> </a:t>
                      </a:r>
                      <a:r>
                        <a:rPr lang="en-US" baseline="0" dirty="0" err="1" smtClean="0"/>
                        <a:t>đầu</a:t>
                      </a:r>
                      <a:r>
                        <a:rPr lang="en-US" baseline="0" dirty="0" smtClean="0"/>
                        <a:t>/</a:t>
                      </a:r>
                      <a:r>
                        <a:rPr lang="en-US" baseline="0" dirty="0" err="1" smtClean="0"/>
                        <a:t>Ôn</a:t>
                      </a:r>
                      <a:r>
                        <a:rPr lang="en-US" baseline="0" dirty="0" smtClean="0"/>
                        <a:t> </a:t>
                      </a:r>
                      <a:r>
                        <a:rPr lang="en-US" baseline="0" dirty="0" err="1" smtClean="0"/>
                        <a:t>tập</a:t>
                      </a:r>
                      <a:endParaRPr lang="en-US" dirty="0" smtClean="0"/>
                    </a:p>
                  </a:txBody>
                  <a:tcPr/>
                </a:tc>
              </a:tr>
              <a:tr h="606236">
                <a:tc>
                  <a:txBody>
                    <a:bodyPr/>
                    <a:lstStyle/>
                    <a:p>
                      <a:r>
                        <a:rPr lang="en-US" dirty="0" err="1" smtClean="0"/>
                        <a:t>Mục</a:t>
                      </a:r>
                      <a:r>
                        <a:rPr lang="en-US" dirty="0" smtClean="0"/>
                        <a:t> </a:t>
                      </a:r>
                      <a:r>
                        <a:rPr lang="en-US" dirty="0" err="1" smtClean="0"/>
                        <a:t>tiêu</a:t>
                      </a:r>
                      <a:r>
                        <a:rPr lang="en-US" baseline="0" dirty="0" smtClean="0"/>
                        <a:t> THÔNG MINH</a:t>
                      </a:r>
                      <a:endParaRPr lang="en-US" dirty="0" smtClean="0"/>
                    </a:p>
                  </a:txBody>
                  <a:tcPr/>
                </a:tc>
              </a:tr>
              <a:tr h="606236">
                <a:tc>
                  <a:txBody>
                    <a:bodyPr/>
                    <a:lstStyle/>
                    <a:p>
                      <a:r>
                        <a:rPr lang="en-US" dirty="0" err="1" smtClean="0"/>
                        <a:t>Phân</a:t>
                      </a:r>
                      <a:r>
                        <a:rPr lang="en-US" baseline="0" dirty="0" smtClean="0"/>
                        <a:t> </a:t>
                      </a:r>
                      <a:r>
                        <a:rPr lang="en-US" baseline="0" dirty="0" err="1" smtClean="0"/>
                        <a:t>tích</a:t>
                      </a:r>
                      <a:r>
                        <a:rPr lang="en-US" baseline="0" dirty="0" smtClean="0"/>
                        <a:t> </a:t>
                      </a:r>
                      <a:r>
                        <a:rPr lang="en-US" baseline="0" dirty="0" err="1" smtClean="0"/>
                        <a:t>cộng</a:t>
                      </a:r>
                      <a:r>
                        <a:rPr lang="en-US" baseline="0" dirty="0" smtClean="0"/>
                        <a:t> </a:t>
                      </a:r>
                      <a:r>
                        <a:rPr lang="en-US" baseline="0" dirty="0" err="1" smtClean="0"/>
                        <a:t>đồng</a:t>
                      </a:r>
                      <a:endParaRPr lang="en-US" dirty="0" smtClean="0"/>
                    </a:p>
                  </a:txBody>
                  <a:tcPr/>
                </a:tc>
              </a:tr>
              <a:tr h="606236">
                <a:tc>
                  <a:txBody>
                    <a:bodyPr/>
                    <a:lstStyle/>
                    <a:p>
                      <a:r>
                        <a:rPr lang="en-US" dirty="0" err="1" smtClean="0"/>
                        <a:t>Phân</a:t>
                      </a:r>
                      <a:r>
                        <a:rPr lang="en-US" baseline="0" dirty="0" smtClean="0"/>
                        <a:t> </a:t>
                      </a:r>
                      <a:r>
                        <a:rPr lang="en-US" baseline="0" dirty="0" err="1" smtClean="0"/>
                        <a:t>tích</a:t>
                      </a:r>
                      <a:r>
                        <a:rPr lang="en-US" baseline="0" dirty="0" smtClean="0"/>
                        <a:t> </a:t>
                      </a:r>
                      <a:r>
                        <a:rPr lang="en-US" dirty="0" smtClean="0"/>
                        <a:t>SWOT(</a:t>
                      </a:r>
                      <a:r>
                        <a:rPr lang="vi-VN" sz="1800" b="0" i="0" kern="1200" dirty="0" smtClean="0">
                          <a:solidFill>
                            <a:schemeClr val="tx1"/>
                          </a:solidFill>
                          <a:latin typeface="+mn-lt"/>
                          <a:ea typeface="+mn-ea"/>
                          <a:cs typeface="+mn-cs"/>
                        </a:rPr>
                        <a:t>Điểm mạnh, </a:t>
                      </a:r>
                      <a:r>
                        <a:rPr lang="en-US" sz="1800" b="0" i="0" kern="1200" dirty="0" smtClean="0">
                          <a:solidFill>
                            <a:schemeClr val="tx1"/>
                          </a:solidFill>
                          <a:latin typeface="+mn-lt"/>
                          <a:ea typeface="+mn-ea"/>
                          <a:cs typeface="+mn-cs"/>
                        </a:rPr>
                        <a:t>đ</a:t>
                      </a:r>
                      <a:r>
                        <a:rPr lang="vi-VN" sz="1800" b="0" i="0" kern="1200" dirty="0" smtClean="0">
                          <a:solidFill>
                            <a:schemeClr val="tx1"/>
                          </a:solidFill>
                          <a:latin typeface="+mn-lt"/>
                          <a:ea typeface="+mn-ea"/>
                          <a:cs typeface="+mn-cs"/>
                        </a:rPr>
                        <a:t>iểm yếu</a:t>
                      </a:r>
                      <a:r>
                        <a:rPr lang="en-US" sz="1800" b="0" i="0" kern="1200" dirty="0" smtClean="0">
                          <a:solidFill>
                            <a:schemeClr val="tx1"/>
                          </a:solidFill>
                          <a:latin typeface="+mn-lt"/>
                          <a:ea typeface="+mn-ea"/>
                          <a:cs typeface="+mn-cs"/>
                        </a:rPr>
                        <a:t>,</a:t>
                      </a:r>
                      <a:r>
                        <a:rPr lang="en-US" sz="1800" b="0" i="0" kern="1200" baseline="0" dirty="0" smtClean="0">
                          <a:solidFill>
                            <a:schemeClr val="tx1"/>
                          </a:solidFill>
                          <a:latin typeface="+mn-lt"/>
                          <a:ea typeface="+mn-ea"/>
                          <a:cs typeface="+mn-cs"/>
                        </a:rPr>
                        <a:t> </a:t>
                      </a:r>
                      <a:r>
                        <a:rPr lang="vi-VN" sz="1800" b="0" i="0" kern="1200" dirty="0" smtClean="0">
                          <a:solidFill>
                            <a:schemeClr val="tx1"/>
                          </a:solidFill>
                          <a:latin typeface="+mn-lt"/>
                          <a:ea typeface="+mn-ea"/>
                          <a:cs typeface="+mn-cs"/>
                        </a:rPr>
                        <a:t>Cơ hội</a:t>
                      </a:r>
                      <a:r>
                        <a:rPr lang="en-US" sz="1800" b="0" i="0" kern="1200" baseline="0" dirty="0" smtClean="0">
                          <a:solidFill>
                            <a:schemeClr val="tx1"/>
                          </a:solidFill>
                          <a:latin typeface="+mn-lt"/>
                          <a:ea typeface="+mn-ea"/>
                          <a:cs typeface="+mn-cs"/>
                        </a:rPr>
                        <a:t> </a:t>
                      </a:r>
                      <a:r>
                        <a:rPr lang="en-US" sz="1800" b="0" i="0" kern="1200" baseline="0" dirty="0" err="1" smtClean="0">
                          <a:solidFill>
                            <a:schemeClr val="tx1"/>
                          </a:solidFill>
                          <a:latin typeface="+mn-lt"/>
                          <a:ea typeface="+mn-ea"/>
                          <a:cs typeface="+mn-cs"/>
                        </a:rPr>
                        <a:t>và</a:t>
                      </a:r>
                      <a:r>
                        <a:rPr lang="en-US" sz="1800" b="0" i="0" kern="1200" baseline="0" dirty="0" smtClean="0">
                          <a:solidFill>
                            <a:schemeClr val="tx1"/>
                          </a:solidFill>
                          <a:latin typeface="+mn-lt"/>
                          <a:ea typeface="+mn-ea"/>
                          <a:cs typeface="+mn-cs"/>
                        </a:rPr>
                        <a:t> t</a:t>
                      </a:r>
                      <a:r>
                        <a:rPr lang="vi-VN" sz="1800" b="0" i="0" kern="1200" dirty="0" smtClean="0">
                          <a:solidFill>
                            <a:schemeClr val="tx1"/>
                          </a:solidFill>
                          <a:latin typeface="+mn-lt"/>
                          <a:ea typeface="+mn-ea"/>
                          <a:cs typeface="+mn-cs"/>
                        </a:rPr>
                        <a:t>hách thức) </a:t>
                      </a:r>
                      <a:endParaRPr lang="en-US" dirty="0" smtClean="0"/>
                    </a:p>
                  </a:txBody>
                  <a:tcPr/>
                </a:tc>
              </a:tr>
              <a:tr h="606236">
                <a:tc>
                  <a:txBody>
                    <a:bodyPr/>
                    <a:lstStyle/>
                    <a:p>
                      <a:r>
                        <a:rPr lang="en-US" dirty="0" err="1" smtClean="0"/>
                        <a:t>Công</a:t>
                      </a:r>
                      <a:r>
                        <a:rPr lang="en-US" baseline="0" dirty="0" smtClean="0"/>
                        <a:t> </a:t>
                      </a:r>
                      <a:r>
                        <a:rPr lang="en-US" baseline="0" dirty="0" err="1" smtClean="0"/>
                        <a:t>cụ</a:t>
                      </a:r>
                      <a:r>
                        <a:rPr lang="en-US" baseline="0" dirty="0" smtClean="0"/>
                        <a:t> </a:t>
                      </a:r>
                      <a:r>
                        <a:rPr lang="en-US" dirty="0" smtClean="0"/>
                        <a:t>CIP</a:t>
                      </a:r>
                      <a:r>
                        <a:rPr lang="en-US" baseline="0" dirty="0" smtClean="0"/>
                        <a:t> </a:t>
                      </a:r>
                      <a:endParaRPr lang="en-US" dirty="0" smtClean="0"/>
                    </a:p>
                  </a:txBody>
                  <a:tcPr/>
                </a:tc>
              </a:tr>
              <a:tr h="606236">
                <a:tc>
                  <a:txBody>
                    <a:bodyPr/>
                    <a:lstStyle/>
                    <a:p>
                      <a:r>
                        <a:rPr lang="en-US" dirty="0" err="1" smtClean="0"/>
                        <a:t>Kết</a:t>
                      </a:r>
                      <a:r>
                        <a:rPr lang="en-US" dirty="0" smtClean="0"/>
                        <a:t> </a:t>
                      </a:r>
                      <a:r>
                        <a:rPr lang="en-US" dirty="0" err="1" smtClean="0"/>
                        <a:t>luận</a:t>
                      </a:r>
                      <a:endParaRPr lang="en-US" dirty="0" smtClean="0"/>
                    </a:p>
                  </a:txBody>
                  <a:tcPr/>
                </a:tc>
              </a:tr>
            </a:tbl>
          </a:graphicData>
        </a:graphic>
      </p:graphicFrame>
    </p:spTree>
    <p:extLst>
      <p:ext uri="{BB962C8B-B14F-4D97-AF65-F5344CB8AC3E}">
        <p14:creationId xmlns:p14="http://schemas.microsoft.com/office/powerpoint/2010/main" xmlns="" val="234359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Mục</a:t>
            </a:r>
            <a:r>
              <a:rPr lang="en-US" dirty="0" smtClean="0"/>
              <a:t> </a:t>
            </a:r>
            <a:r>
              <a:rPr lang="en-US" dirty="0" smtClean="0"/>
              <a:t>3: </a:t>
            </a:r>
            <a:r>
              <a:rPr lang="en-US" dirty="0" err="1" smtClean="0"/>
              <a:t>hành</a:t>
            </a:r>
            <a:r>
              <a:rPr lang="en-US" dirty="0" smtClean="0"/>
              <a:t> </a:t>
            </a:r>
            <a:r>
              <a:rPr lang="en-US" dirty="0" err="1" smtClean="0"/>
              <a:t>động</a:t>
            </a:r>
            <a:endParaRPr lang="en-US" dirty="0"/>
          </a:p>
        </p:txBody>
      </p:sp>
      <p:sp>
        <p:nvSpPr>
          <p:cNvPr id="5" name="Text Placeholder 4"/>
          <p:cNvSpPr>
            <a:spLocks noGrp="1"/>
          </p:cNvSpPr>
          <p:nvPr>
            <p:ph type="body" sz="quarter" idx="13"/>
          </p:nvPr>
        </p:nvSpPr>
        <p:spPr/>
        <p:txBody>
          <a:bodyPr/>
          <a:lstStyle/>
          <a:p>
            <a:r>
              <a:rPr lang="en-US" sz="2400" dirty="0" err="1" smtClean="0"/>
              <a:t>Mục</a:t>
            </a:r>
            <a:r>
              <a:rPr lang="en-US" sz="2400" dirty="0" smtClean="0"/>
              <a:t> </a:t>
            </a:r>
            <a:r>
              <a:rPr lang="en-US" sz="2400" dirty="0" err="1" smtClean="0"/>
              <a:t>tiêu</a:t>
            </a:r>
            <a:r>
              <a:rPr lang="en-US" sz="2400" dirty="0" smtClean="0"/>
              <a:t> </a:t>
            </a:r>
            <a:r>
              <a:rPr lang="en-US" sz="2400" dirty="0" err="1" smtClean="0"/>
              <a:t>học</a:t>
            </a:r>
            <a:r>
              <a:rPr lang="en-US" sz="2400" dirty="0" smtClean="0"/>
              <a:t> </a:t>
            </a:r>
            <a:r>
              <a:rPr lang="en-US" sz="2400" dirty="0" err="1" smtClean="0"/>
              <a:t>tập</a:t>
            </a:r>
            <a:r>
              <a:rPr lang="en-US" sz="2400" dirty="0" smtClean="0"/>
              <a:t>:</a:t>
            </a:r>
            <a:endParaRPr lang="en-US" sz="2400"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vi-VN" sz="2400" dirty="0" smtClean="0"/>
              <a:t>Hiểu về sự tham gia của người dân và cách ảnh hưởng tới quá trình ra quyết định</a:t>
            </a:r>
            <a:r>
              <a:rPr lang="en-US" sz="2400" dirty="0" smtClean="0"/>
              <a:t>.</a:t>
            </a:r>
          </a:p>
          <a:p>
            <a:pPr marL="342900" indent="-342900">
              <a:buFont typeface="+mj-lt"/>
              <a:buAutoNum type="arabicPeriod"/>
            </a:pPr>
            <a:r>
              <a:rPr lang="vi-VN" sz="2400" dirty="0" smtClean="0"/>
              <a:t>Sáng tạo và tiến hành kế hoạch cho Dự án cải thiện cộng đồng </a:t>
            </a:r>
            <a:r>
              <a:rPr lang="en-US" sz="2400" dirty="0" smtClean="0"/>
              <a:t>(CIP). </a:t>
            </a:r>
          </a:p>
          <a:p>
            <a:pPr marL="0" indent="0">
              <a:buNone/>
            </a:pPr>
            <a:endParaRPr lang="en-US" sz="2000" b="1" dirty="0"/>
          </a:p>
        </p:txBody>
      </p:sp>
      <p:pic>
        <p:nvPicPr>
          <p:cNvPr id="6" name="Picture 5" descr="group-157476_1280.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97093" y="3697438"/>
            <a:ext cx="2289705" cy="2289705"/>
          </a:xfrm>
          <a:prstGeom prst="rect">
            <a:avLst/>
          </a:prstGeom>
        </p:spPr>
      </p:pic>
    </p:spTree>
    <p:extLst>
      <p:ext uri="{BB962C8B-B14F-4D97-AF65-F5344CB8AC3E}">
        <p14:creationId xmlns:p14="http://schemas.microsoft.com/office/powerpoint/2010/main" xmlns="" val="3436503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y-429133_1280.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78075" y="1207352"/>
            <a:ext cx="7387851" cy="5540888"/>
          </a:xfrm>
          <a:prstGeom prst="rect">
            <a:avLst/>
          </a:prstGeom>
          <a:ln>
            <a:noFill/>
          </a:ln>
          <a:effectLst>
            <a:softEdge rad="112500"/>
          </a:effectLst>
        </p:spPr>
      </p:pic>
      <p:sp>
        <p:nvSpPr>
          <p:cNvPr id="2" name="Title 1"/>
          <p:cNvSpPr>
            <a:spLocks noGrp="1"/>
          </p:cNvSpPr>
          <p:nvPr>
            <p:ph type="title"/>
          </p:nvPr>
        </p:nvSpPr>
        <p:spPr/>
        <p:txBody>
          <a:bodyPr/>
          <a:lstStyle/>
          <a:p>
            <a:r>
              <a:rPr lang="en-US" dirty="0" err="1" smtClean="0"/>
              <a:t>Hoạt</a:t>
            </a:r>
            <a:r>
              <a:rPr lang="en-US" dirty="0" smtClean="0"/>
              <a:t> </a:t>
            </a:r>
            <a:r>
              <a:rPr lang="en-US" dirty="0" err="1" smtClean="0"/>
              <a:t>động</a:t>
            </a:r>
            <a:r>
              <a:rPr lang="en-US" dirty="0" smtClean="0"/>
              <a:t> </a:t>
            </a:r>
            <a:r>
              <a:rPr lang="en-US" dirty="0" err="1" smtClean="0"/>
              <a:t>mở</a:t>
            </a:r>
            <a:r>
              <a:rPr lang="en-US" dirty="0" smtClean="0"/>
              <a:t> </a:t>
            </a:r>
            <a:r>
              <a:rPr lang="en-US" dirty="0" err="1" smtClean="0"/>
              <a:t>đầu</a:t>
            </a:r>
            <a:endParaRPr lang="en-US" dirty="0"/>
          </a:p>
        </p:txBody>
      </p:sp>
      <p:sp>
        <p:nvSpPr>
          <p:cNvPr id="3" name="Text Placeholder 2"/>
          <p:cNvSpPr>
            <a:spLocks noGrp="1"/>
          </p:cNvSpPr>
          <p:nvPr>
            <p:ph type="body" idx="1"/>
          </p:nvPr>
        </p:nvSpPr>
        <p:spPr>
          <a:xfrm>
            <a:off x="2551906" y="1535113"/>
            <a:ext cx="4040188" cy="639762"/>
          </a:xfrm>
        </p:spPr>
        <p:txBody>
          <a:bodyPr/>
          <a:lstStyle/>
          <a:p>
            <a:endParaRPr lang="en-US" dirty="0">
              <a:solidFill>
                <a:schemeClr val="bg1"/>
              </a:solidFill>
            </a:endParaRPr>
          </a:p>
        </p:txBody>
      </p:sp>
    </p:spTree>
    <p:extLst>
      <p:ext uri="{BB962C8B-B14F-4D97-AF65-F5344CB8AC3E}">
        <p14:creationId xmlns:p14="http://schemas.microsoft.com/office/powerpoint/2010/main" xmlns="" val="265021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221"/>
            <a:ext cx="6408057" cy="741362"/>
          </a:xfrm>
        </p:spPr>
        <p:txBody>
          <a:bodyPr/>
          <a:lstStyle/>
          <a:p>
            <a:r>
              <a:rPr lang="en-US" dirty="0" smtClean="0"/>
              <a:t>3.1 </a:t>
            </a:r>
            <a:r>
              <a:rPr lang="en-US" dirty="0" err="1" smtClean="0"/>
              <a:t>ôn</a:t>
            </a:r>
            <a:r>
              <a:rPr lang="en-US" dirty="0" smtClean="0"/>
              <a:t> </a:t>
            </a:r>
            <a:r>
              <a:rPr lang="en-US" dirty="0" err="1" smtClean="0"/>
              <a:t>tập</a:t>
            </a:r>
            <a:r>
              <a:rPr lang="en-US" dirty="0" smtClean="0"/>
              <a:t> </a:t>
            </a:r>
            <a:r>
              <a:rPr lang="en-US" dirty="0" err="1" smtClean="0"/>
              <a:t>sự</a:t>
            </a:r>
            <a:r>
              <a:rPr lang="en-US" dirty="0" smtClean="0"/>
              <a:t> </a:t>
            </a:r>
            <a:r>
              <a:rPr lang="en-US" dirty="0" err="1" smtClean="0"/>
              <a:t>tham</a:t>
            </a:r>
            <a:r>
              <a:rPr lang="en-US" dirty="0" smtClean="0"/>
              <a:t> </a:t>
            </a:r>
            <a:r>
              <a:rPr lang="en-US" dirty="0" err="1" smtClean="0"/>
              <a:t>gia</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dân</a:t>
            </a:r>
            <a:endParaRPr lang="en-US" dirty="0"/>
          </a:p>
        </p:txBody>
      </p:sp>
      <p:sp>
        <p:nvSpPr>
          <p:cNvPr id="3" name="Text Placeholder 2"/>
          <p:cNvSpPr>
            <a:spLocks noGrp="1"/>
          </p:cNvSpPr>
          <p:nvPr>
            <p:ph type="body" idx="1"/>
          </p:nvPr>
        </p:nvSpPr>
        <p:spPr>
          <a:xfrm>
            <a:off x="457200" y="1535113"/>
            <a:ext cx="8229600" cy="639762"/>
          </a:xfrm>
        </p:spPr>
        <p:txBody>
          <a:bodyPr>
            <a:noAutofit/>
          </a:bodyPr>
          <a:lstStyle/>
          <a:p>
            <a:r>
              <a:rPr lang="en-US" sz="2400" dirty="0" err="1" smtClean="0"/>
              <a:t>Chúng</a:t>
            </a:r>
            <a:r>
              <a:rPr lang="en-US" sz="2400" dirty="0" smtClean="0"/>
              <a:t> </a:t>
            </a:r>
            <a:r>
              <a:rPr lang="en-US" sz="2400" dirty="0" err="1" smtClean="0"/>
              <a:t>ta</a:t>
            </a:r>
            <a:r>
              <a:rPr lang="en-US" sz="2400" dirty="0" smtClean="0"/>
              <a:t> </a:t>
            </a:r>
            <a:r>
              <a:rPr lang="en-US" sz="2400" dirty="0" err="1" smtClean="0"/>
              <a:t>học</a:t>
            </a:r>
            <a:r>
              <a:rPr lang="en-US" sz="2400" dirty="0" smtClean="0"/>
              <a:t> </a:t>
            </a:r>
            <a:r>
              <a:rPr lang="en-US" sz="2400" dirty="0" err="1" smtClean="0"/>
              <a:t>gì</a:t>
            </a:r>
            <a:r>
              <a:rPr lang="en-US" sz="2400" dirty="0" smtClean="0"/>
              <a:t> </a:t>
            </a:r>
            <a:r>
              <a:rPr lang="en-US" sz="2400" dirty="0" err="1" smtClean="0"/>
              <a:t>về</a:t>
            </a:r>
            <a:r>
              <a:rPr lang="en-US" sz="2400" dirty="0" smtClean="0"/>
              <a:t> </a:t>
            </a:r>
            <a:r>
              <a:rPr lang="en-US" sz="2400" dirty="0" err="1" smtClean="0"/>
              <a:t>sự</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của</a:t>
            </a:r>
            <a:r>
              <a:rPr lang="en-US" sz="2400" dirty="0" smtClean="0"/>
              <a:t> </a:t>
            </a:r>
            <a:r>
              <a:rPr lang="en-US" sz="2400" dirty="0" err="1" smtClean="0"/>
              <a:t>người</a:t>
            </a:r>
            <a:r>
              <a:rPr lang="en-US" sz="2400" dirty="0" smtClean="0"/>
              <a:t> </a:t>
            </a:r>
            <a:r>
              <a:rPr lang="en-US" sz="2400" dirty="0" err="1" smtClean="0"/>
              <a:t>dân</a:t>
            </a:r>
            <a:r>
              <a:rPr lang="en-US" sz="2400" dirty="0" smtClean="0"/>
              <a:t>?</a:t>
            </a:r>
            <a:endParaRPr lang="en-US" sz="2400" dirty="0"/>
          </a:p>
        </p:txBody>
      </p:sp>
      <p:sp>
        <p:nvSpPr>
          <p:cNvPr id="4" name="Content Placeholder 3"/>
          <p:cNvSpPr>
            <a:spLocks noGrp="1"/>
          </p:cNvSpPr>
          <p:nvPr>
            <p:ph sz="half" idx="2"/>
          </p:nvPr>
        </p:nvSpPr>
        <p:spPr>
          <a:xfrm>
            <a:off x="457200" y="2174875"/>
            <a:ext cx="8229600" cy="3951288"/>
          </a:xfrm>
        </p:spPr>
        <p:txBody>
          <a:bodyPr/>
          <a:lstStyle/>
          <a:p>
            <a:r>
              <a:rPr lang="en-US" dirty="0" smtClean="0"/>
              <a:t>Con </a:t>
            </a:r>
            <a:r>
              <a:rPr lang="en-US" dirty="0" err="1" smtClean="0"/>
              <a:t>người</a:t>
            </a:r>
            <a:r>
              <a:rPr lang="en-US" dirty="0" smtClean="0"/>
              <a:t> </a:t>
            </a:r>
            <a:r>
              <a:rPr lang="en-US" dirty="0" err="1" smtClean="0"/>
              <a:t>là</a:t>
            </a:r>
            <a:r>
              <a:rPr lang="en-US" dirty="0" smtClean="0"/>
              <a:t> </a:t>
            </a:r>
            <a:r>
              <a:rPr lang="en-US" dirty="0" err="1" smtClean="0"/>
              <a:t>các</a:t>
            </a:r>
            <a:r>
              <a:rPr lang="en-US" dirty="0" smtClean="0"/>
              <a:t> </a:t>
            </a:r>
            <a:r>
              <a:rPr lang="en-US" dirty="0" err="1" smtClean="0"/>
              <a:t>chuyên</a:t>
            </a:r>
            <a:r>
              <a:rPr lang="en-US" dirty="0" smtClean="0"/>
              <a:t> </a:t>
            </a:r>
            <a:r>
              <a:rPr lang="en-US" dirty="0" err="1" smtClean="0"/>
              <a:t>gia</a:t>
            </a:r>
            <a:r>
              <a:rPr lang="en-US" dirty="0" smtClean="0"/>
              <a:t> </a:t>
            </a:r>
            <a:r>
              <a:rPr lang="en-US" dirty="0" err="1" smtClean="0"/>
              <a:t>trong</a:t>
            </a:r>
            <a:r>
              <a:rPr lang="en-US" dirty="0" smtClean="0"/>
              <a:t> </a:t>
            </a:r>
            <a:r>
              <a:rPr lang="en-US" dirty="0" err="1" smtClean="0"/>
              <a:t>cuộc</a:t>
            </a:r>
            <a:r>
              <a:rPr lang="en-US" dirty="0" smtClean="0"/>
              <a:t> </a:t>
            </a:r>
            <a:r>
              <a:rPr lang="en-US" dirty="0" err="1" smtClean="0"/>
              <a:t>sống</a:t>
            </a:r>
            <a:r>
              <a:rPr lang="en-US" dirty="0" smtClean="0"/>
              <a:t> </a:t>
            </a:r>
            <a:r>
              <a:rPr lang="en-US" dirty="0" err="1" smtClean="0"/>
              <a:t>bản</a:t>
            </a:r>
            <a:r>
              <a:rPr lang="en-US" dirty="0" smtClean="0"/>
              <a:t> </a:t>
            </a:r>
            <a:r>
              <a:rPr lang="en-US" dirty="0" err="1" smtClean="0"/>
              <a:t>thân</a:t>
            </a:r>
            <a:endParaRPr lang="en-US" dirty="0" smtClean="0"/>
          </a:p>
          <a:p>
            <a:r>
              <a:rPr lang="en-US" dirty="0" err="1" smtClean="0"/>
              <a:t>Đáp</a:t>
            </a:r>
            <a:r>
              <a:rPr lang="en-US" dirty="0" smtClean="0"/>
              <a:t> </a:t>
            </a:r>
            <a:r>
              <a:rPr lang="en-US" dirty="0" err="1" smtClean="0"/>
              <a:t>ứng</a:t>
            </a:r>
            <a:r>
              <a:rPr lang="en-US" dirty="0" smtClean="0"/>
              <a:t> </a:t>
            </a:r>
            <a:r>
              <a:rPr lang="en-US" dirty="0" err="1" smtClean="0"/>
              <a:t>nhu</a:t>
            </a:r>
            <a:r>
              <a:rPr lang="en-US" dirty="0" smtClean="0"/>
              <a:t> </a:t>
            </a:r>
            <a:r>
              <a:rPr lang="en-US" dirty="0" err="1" smtClean="0"/>
              <a:t>cầu</a:t>
            </a:r>
            <a:r>
              <a:rPr lang="en-US" dirty="0" smtClean="0"/>
              <a:t> </a:t>
            </a:r>
            <a:r>
              <a:rPr lang="en-US" dirty="0" err="1" smtClean="0"/>
              <a:t>người</a:t>
            </a:r>
            <a:r>
              <a:rPr lang="en-US" dirty="0" smtClean="0"/>
              <a:t> </a:t>
            </a:r>
            <a:r>
              <a:rPr lang="en-US" dirty="0" err="1" smtClean="0"/>
              <a:t>dân</a:t>
            </a:r>
            <a:r>
              <a:rPr lang="en-US" dirty="0" smtClean="0"/>
              <a:t> </a:t>
            </a:r>
            <a:r>
              <a:rPr lang="en-US" dirty="0" err="1" smtClean="0"/>
              <a:t>thể</a:t>
            </a:r>
            <a:r>
              <a:rPr lang="en-US" dirty="0" smtClean="0"/>
              <a:t> </a:t>
            </a:r>
            <a:r>
              <a:rPr lang="en-US" dirty="0" err="1" smtClean="0"/>
              <a:t>hiện</a:t>
            </a:r>
            <a:r>
              <a:rPr lang="en-US" dirty="0" smtClean="0"/>
              <a:t> </a:t>
            </a:r>
            <a:r>
              <a:rPr lang="en-US" dirty="0" err="1" smtClean="0"/>
              <a:t>và</a:t>
            </a:r>
            <a:r>
              <a:rPr lang="en-US" dirty="0" smtClean="0"/>
              <a:t> </a:t>
            </a:r>
            <a:r>
              <a:rPr lang="en-US" dirty="0" err="1" smtClean="0"/>
              <a:t>xây</a:t>
            </a:r>
            <a:r>
              <a:rPr lang="en-US" dirty="0" smtClean="0"/>
              <a:t> </a:t>
            </a:r>
            <a:r>
              <a:rPr lang="en-US" dirty="0" err="1" smtClean="0"/>
              <a:t>dựng</a:t>
            </a:r>
            <a:r>
              <a:rPr lang="en-US" dirty="0" smtClean="0"/>
              <a:t> </a:t>
            </a:r>
            <a:r>
              <a:rPr lang="en-US" dirty="0" err="1" smtClean="0"/>
              <a:t>hiệu</a:t>
            </a:r>
            <a:r>
              <a:rPr lang="en-US" dirty="0" smtClean="0"/>
              <a:t> </a:t>
            </a:r>
            <a:r>
              <a:rPr lang="en-US" dirty="0" err="1" smtClean="0"/>
              <a:t>suất</a:t>
            </a:r>
            <a:r>
              <a:rPr lang="en-US" dirty="0" smtClean="0"/>
              <a:t> </a:t>
            </a:r>
            <a:r>
              <a:rPr lang="en-US" dirty="0" err="1" smtClean="0"/>
              <a:t>và</a:t>
            </a:r>
            <a:r>
              <a:rPr lang="en-US" dirty="0" smtClean="0"/>
              <a:t> </a:t>
            </a:r>
            <a:r>
              <a:rPr lang="en-US" dirty="0" err="1" smtClean="0"/>
              <a:t>quyền</a:t>
            </a:r>
            <a:r>
              <a:rPr lang="en-US" dirty="0" smtClean="0"/>
              <a:t> </a:t>
            </a:r>
            <a:r>
              <a:rPr lang="en-US" dirty="0" err="1" smtClean="0"/>
              <a:t>lực</a:t>
            </a:r>
            <a:r>
              <a:rPr lang="en-US" dirty="0" smtClean="0"/>
              <a:t> </a:t>
            </a:r>
            <a:r>
              <a:rPr lang="en-US" dirty="0" err="1" smtClean="0"/>
              <a:t>cho</a:t>
            </a:r>
            <a:r>
              <a:rPr lang="en-US" dirty="0" smtClean="0"/>
              <a:t> </a:t>
            </a:r>
            <a:r>
              <a:rPr lang="en-US" dirty="0" err="1" smtClean="0"/>
              <a:t>họ</a:t>
            </a:r>
            <a:r>
              <a:rPr lang="en-US" dirty="0" smtClean="0"/>
              <a:t> </a:t>
            </a:r>
            <a:endParaRPr lang="en-US" dirty="0" smtClean="0"/>
          </a:p>
          <a:p>
            <a:r>
              <a:rPr lang="en-US" dirty="0" err="1" smtClean="0"/>
              <a:t>Tập</a:t>
            </a:r>
            <a:r>
              <a:rPr lang="en-US" dirty="0" smtClean="0"/>
              <a:t> </a:t>
            </a:r>
            <a:r>
              <a:rPr lang="en-US" dirty="0" err="1" smtClean="0"/>
              <a:t>trung</a:t>
            </a:r>
            <a:r>
              <a:rPr lang="en-US" dirty="0" smtClean="0"/>
              <a:t> </a:t>
            </a:r>
            <a:r>
              <a:rPr lang="en-US" dirty="0" err="1" smtClean="0"/>
              <a:t>cải</a:t>
            </a:r>
            <a:r>
              <a:rPr lang="en-US" dirty="0" smtClean="0"/>
              <a:t> </a:t>
            </a:r>
            <a:r>
              <a:rPr lang="en-US" dirty="0" err="1" smtClean="0"/>
              <a:t>thiện</a:t>
            </a:r>
            <a:r>
              <a:rPr lang="en-US" dirty="0" smtClean="0"/>
              <a:t> </a:t>
            </a:r>
            <a:r>
              <a:rPr lang="en-US" dirty="0" err="1" smtClean="0"/>
              <a:t>cộng</a:t>
            </a:r>
            <a:r>
              <a:rPr lang="en-US" dirty="0" smtClean="0"/>
              <a:t> </a:t>
            </a:r>
            <a:r>
              <a:rPr lang="en-US" dirty="0" err="1" smtClean="0"/>
              <a:t>đồng</a:t>
            </a:r>
            <a:r>
              <a:rPr lang="en-US" dirty="0" smtClean="0"/>
              <a:t> ở </a:t>
            </a:r>
            <a:r>
              <a:rPr lang="en-US" dirty="0" err="1" smtClean="0"/>
              <a:t>quy</a:t>
            </a:r>
            <a:r>
              <a:rPr lang="en-US" dirty="0" smtClean="0"/>
              <a:t> </a:t>
            </a:r>
            <a:r>
              <a:rPr lang="en-US" dirty="0" err="1" smtClean="0"/>
              <a:t>mô</a:t>
            </a:r>
            <a:r>
              <a:rPr lang="en-US" dirty="0" smtClean="0"/>
              <a:t> </a:t>
            </a:r>
            <a:r>
              <a:rPr lang="en-US" dirty="0" err="1" smtClean="0"/>
              <a:t>lớn</a:t>
            </a:r>
            <a:endParaRPr lang="en-US" dirty="0"/>
          </a:p>
          <a:p>
            <a:endParaRPr lang="en-US" dirty="0"/>
          </a:p>
        </p:txBody>
      </p:sp>
      <p:pic>
        <p:nvPicPr>
          <p:cNvPr id="7" name="Content Placeholder 6" descr="circle-159252_1280.png"/>
          <p:cNvPicPr>
            <a:picLocks noGrp="1" noChangeAspect="1"/>
          </p:cNvPicPr>
          <p:nvPr>
            <p:ph sz="quarter" idx="4"/>
          </p:nvPr>
        </p:nvPicPr>
        <p:blipFill rotWithShape="1">
          <a:blip r:embed="rId3">
            <a:extLst>
              <a:ext uri="{28A0092B-C50C-407E-A947-70E740481C1C}">
                <a14:useLocalDpi xmlns:a14="http://schemas.microsoft.com/office/drawing/2010/main" xmlns="" val="0"/>
              </a:ext>
            </a:extLst>
          </a:blip>
          <a:srcRect t="-270" b="43"/>
          <a:stretch/>
        </p:blipFill>
        <p:spPr>
          <a:xfrm>
            <a:off x="1707718" y="3570883"/>
            <a:ext cx="5728565" cy="2870752"/>
          </a:xfrm>
        </p:spPr>
      </p:pic>
    </p:spTree>
    <p:extLst>
      <p:ext uri="{BB962C8B-B14F-4D97-AF65-F5344CB8AC3E}">
        <p14:creationId xmlns:p14="http://schemas.microsoft.com/office/powerpoint/2010/main" xmlns="" val="387809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221"/>
            <a:ext cx="6408057" cy="741362"/>
          </a:xfrm>
        </p:spPr>
        <p:txBody>
          <a:bodyPr/>
          <a:lstStyle/>
          <a:p>
            <a:r>
              <a:rPr lang="en-US" dirty="0" smtClean="0"/>
              <a:t>3.1 </a:t>
            </a:r>
            <a:r>
              <a:rPr lang="en-US" dirty="0" err="1" smtClean="0"/>
              <a:t>ôn</a:t>
            </a:r>
            <a:r>
              <a:rPr lang="en-US" dirty="0" smtClean="0"/>
              <a:t> </a:t>
            </a:r>
            <a:r>
              <a:rPr lang="en-US" dirty="0" err="1" smtClean="0"/>
              <a:t>tập</a:t>
            </a:r>
            <a:r>
              <a:rPr lang="en-US" dirty="0" smtClean="0"/>
              <a:t> </a:t>
            </a:r>
            <a:r>
              <a:rPr lang="en-US" dirty="0" err="1" smtClean="0"/>
              <a:t>sự</a:t>
            </a:r>
            <a:r>
              <a:rPr lang="en-US" dirty="0" smtClean="0"/>
              <a:t> </a:t>
            </a:r>
            <a:r>
              <a:rPr lang="en-US" dirty="0" err="1" smtClean="0"/>
              <a:t>tham</a:t>
            </a:r>
            <a:r>
              <a:rPr lang="en-US" dirty="0" smtClean="0"/>
              <a:t> </a:t>
            </a:r>
            <a:r>
              <a:rPr lang="en-US" dirty="0" err="1" smtClean="0"/>
              <a:t>gia</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dân</a:t>
            </a:r>
            <a:endParaRPr lang="en-US" dirty="0"/>
          </a:p>
        </p:txBody>
      </p:sp>
      <p:sp>
        <p:nvSpPr>
          <p:cNvPr id="3" name="Text Placeholder 2"/>
          <p:cNvSpPr>
            <a:spLocks noGrp="1"/>
          </p:cNvSpPr>
          <p:nvPr>
            <p:ph type="body" idx="1"/>
          </p:nvPr>
        </p:nvSpPr>
        <p:spPr/>
        <p:txBody>
          <a:bodyPr>
            <a:noAutofit/>
          </a:bodyPr>
          <a:lstStyle/>
          <a:p>
            <a:r>
              <a:rPr lang="en-US" sz="1800" dirty="0" err="1" smtClean="0"/>
              <a:t>Cùng</a:t>
            </a:r>
            <a:r>
              <a:rPr lang="en-US" sz="1800" dirty="0" smtClean="0"/>
              <a:t> </a:t>
            </a:r>
            <a:r>
              <a:rPr lang="en-US" sz="1800" dirty="0" err="1" smtClean="0"/>
              <a:t>có</a:t>
            </a:r>
            <a:r>
              <a:rPr lang="en-US" sz="1800" dirty="0" smtClean="0"/>
              <a:t> </a:t>
            </a:r>
            <a:r>
              <a:rPr lang="en-US" sz="1800" dirty="0" err="1" smtClean="0"/>
              <a:t>lợi</a:t>
            </a:r>
            <a:r>
              <a:rPr lang="en-US" sz="1800" dirty="0" smtClean="0"/>
              <a:t> (Win </a:t>
            </a:r>
            <a:r>
              <a:rPr lang="en-US" sz="1800" dirty="0" err="1" smtClean="0"/>
              <a:t>Win</a:t>
            </a:r>
            <a:r>
              <a:rPr lang="en-US" sz="1800" dirty="0" smtClean="0"/>
              <a:t>)?</a:t>
            </a:r>
            <a:endParaRPr lang="en-US" sz="1800" dirty="0"/>
          </a:p>
        </p:txBody>
      </p:sp>
      <p:sp>
        <p:nvSpPr>
          <p:cNvPr id="4" name="Content Placeholder 3"/>
          <p:cNvSpPr>
            <a:spLocks noGrp="1"/>
          </p:cNvSpPr>
          <p:nvPr>
            <p:ph sz="half" idx="2"/>
          </p:nvPr>
        </p:nvSpPr>
        <p:spPr/>
        <p:txBody>
          <a:bodyPr/>
          <a:lstStyle/>
          <a:p>
            <a:r>
              <a:rPr lang="en-US" sz="1800" dirty="0" err="1" smtClean="0"/>
              <a:t>Hầu</a:t>
            </a:r>
            <a:r>
              <a:rPr lang="en-US" sz="1800" dirty="0" smtClean="0"/>
              <a:t> </a:t>
            </a:r>
            <a:r>
              <a:rPr lang="en-US" sz="1800" dirty="0" err="1" smtClean="0"/>
              <a:t>hết</a:t>
            </a:r>
            <a:r>
              <a:rPr lang="en-US" sz="1800" dirty="0" smtClean="0"/>
              <a:t> </a:t>
            </a:r>
            <a:r>
              <a:rPr lang="en-US" sz="1800" dirty="0" err="1" smtClean="0"/>
              <a:t>mọi</a:t>
            </a:r>
            <a:r>
              <a:rPr lang="en-US" sz="1800" dirty="0" smtClean="0"/>
              <a:t> </a:t>
            </a:r>
            <a:r>
              <a:rPr lang="en-US" sz="1800" dirty="0" err="1" smtClean="0"/>
              <a:t>người</a:t>
            </a:r>
            <a:r>
              <a:rPr lang="en-US" sz="1800" dirty="0" smtClean="0"/>
              <a:t> </a:t>
            </a:r>
            <a:r>
              <a:rPr lang="en-US" sz="1800" dirty="0" err="1" smtClean="0"/>
              <a:t>trong</a:t>
            </a:r>
            <a:r>
              <a:rPr lang="en-US" sz="1800" dirty="0" smtClean="0"/>
              <a:t> </a:t>
            </a:r>
            <a:r>
              <a:rPr lang="en-US" sz="1800" dirty="0" err="1" smtClean="0"/>
              <a:t>khu</a:t>
            </a:r>
            <a:r>
              <a:rPr lang="en-US" sz="1800" dirty="0" smtClean="0"/>
              <a:t> </a:t>
            </a:r>
            <a:r>
              <a:rPr lang="en-US" sz="1800" dirty="0" err="1" smtClean="0"/>
              <a:t>phố</a:t>
            </a:r>
            <a:r>
              <a:rPr lang="en-US" sz="1800" dirty="0" smtClean="0"/>
              <a:t> </a:t>
            </a:r>
            <a:r>
              <a:rPr lang="en-US" sz="1800" dirty="0" err="1" smtClean="0"/>
              <a:t>đều</a:t>
            </a:r>
            <a:r>
              <a:rPr lang="en-US" sz="1800" dirty="0" smtClean="0"/>
              <a:t> </a:t>
            </a:r>
            <a:r>
              <a:rPr lang="en-US" sz="1800" dirty="0" err="1" smtClean="0"/>
              <a:t>có</a:t>
            </a:r>
            <a:r>
              <a:rPr lang="en-US" sz="1800" dirty="0" smtClean="0"/>
              <a:t> </a:t>
            </a:r>
            <a:r>
              <a:rPr lang="en-US" sz="1800" dirty="0" err="1" smtClean="0"/>
              <a:t>lợi</a:t>
            </a:r>
            <a:r>
              <a:rPr lang="en-US" sz="1800" dirty="0" smtClean="0"/>
              <a:t> </a:t>
            </a:r>
            <a:r>
              <a:rPr lang="en-US" sz="1800" dirty="0" err="1" smtClean="0"/>
              <a:t>từ</a:t>
            </a:r>
            <a:r>
              <a:rPr lang="en-US" sz="1800" dirty="0" smtClean="0"/>
              <a:t> </a:t>
            </a:r>
            <a:r>
              <a:rPr lang="en-US" sz="1800" dirty="0" err="1" smtClean="0"/>
              <a:t>điều</a:t>
            </a:r>
            <a:r>
              <a:rPr lang="en-US" sz="1800" dirty="0" smtClean="0"/>
              <a:t> </a:t>
            </a:r>
            <a:r>
              <a:rPr lang="en-US" sz="1800" dirty="0" err="1" smtClean="0"/>
              <a:t>đó</a:t>
            </a:r>
            <a:r>
              <a:rPr lang="en-US" sz="1800" dirty="0" smtClean="0"/>
              <a:t>?</a:t>
            </a:r>
            <a:endParaRPr lang="en-US" sz="1800" dirty="0"/>
          </a:p>
          <a:p>
            <a:r>
              <a:rPr lang="en-US" sz="1800" dirty="0" err="1" smtClean="0"/>
              <a:t>Hầu</a:t>
            </a:r>
            <a:r>
              <a:rPr lang="en-US" sz="1800" dirty="0" smtClean="0"/>
              <a:t> </a:t>
            </a:r>
            <a:r>
              <a:rPr lang="en-US" sz="1800" dirty="0" err="1" smtClean="0"/>
              <a:t>hết</a:t>
            </a:r>
            <a:r>
              <a:rPr lang="en-US" sz="1800" dirty="0" smtClean="0"/>
              <a:t> </a:t>
            </a:r>
            <a:r>
              <a:rPr lang="en-US" sz="1800" dirty="0" err="1" smtClean="0"/>
              <a:t>mọi</a:t>
            </a:r>
            <a:r>
              <a:rPr lang="en-US" sz="1800" dirty="0" smtClean="0"/>
              <a:t> </a:t>
            </a:r>
            <a:r>
              <a:rPr lang="en-US" sz="1800" dirty="0" err="1" smtClean="0"/>
              <a:t>người</a:t>
            </a:r>
            <a:r>
              <a:rPr lang="en-US" sz="1800" dirty="0" smtClean="0"/>
              <a:t> </a:t>
            </a:r>
            <a:r>
              <a:rPr lang="en-US" sz="1800" dirty="0" err="1" smtClean="0"/>
              <a:t>sẽ</a:t>
            </a:r>
            <a:r>
              <a:rPr lang="en-US" sz="1800" dirty="0" smtClean="0"/>
              <a:t> </a:t>
            </a:r>
            <a:r>
              <a:rPr lang="en-US" sz="1800" dirty="0" err="1" smtClean="0"/>
              <a:t>ủng</a:t>
            </a:r>
            <a:r>
              <a:rPr lang="en-US" sz="1800" dirty="0" smtClean="0"/>
              <a:t> </a:t>
            </a:r>
            <a:r>
              <a:rPr lang="en-US" sz="1800" dirty="0" err="1" smtClean="0"/>
              <a:t>hộ</a:t>
            </a:r>
            <a:r>
              <a:rPr lang="en-US" sz="1800" dirty="0" smtClean="0"/>
              <a:t> </a:t>
            </a:r>
            <a:r>
              <a:rPr lang="en-US" sz="1800" dirty="0" err="1" smtClean="0"/>
              <a:t>thay</a:t>
            </a:r>
            <a:r>
              <a:rPr lang="en-US" sz="1800" dirty="0" smtClean="0"/>
              <a:t> </a:t>
            </a:r>
            <a:r>
              <a:rPr lang="en-US" sz="1800" dirty="0" err="1" smtClean="0"/>
              <a:t>đổi</a:t>
            </a:r>
            <a:r>
              <a:rPr lang="en-US" sz="1800" dirty="0" smtClean="0"/>
              <a:t>?</a:t>
            </a:r>
            <a:endParaRPr lang="en-US" sz="1800" dirty="0"/>
          </a:p>
          <a:p>
            <a:r>
              <a:rPr lang="en-US" sz="1800" dirty="0" err="1" smtClean="0"/>
              <a:t>Chúng</a:t>
            </a:r>
            <a:r>
              <a:rPr lang="en-US" sz="1800" dirty="0" smtClean="0"/>
              <a:t> </a:t>
            </a:r>
            <a:r>
              <a:rPr lang="en-US" sz="1800" dirty="0" err="1" smtClean="0"/>
              <a:t>ta</a:t>
            </a:r>
            <a:r>
              <a:rPr lang="en-US" sz="1800" dirty="0" smtClean="0"/>
              <a:t> </a:t>
            </a:r>
            <a:r>
              <a:rPr lang="en-US" sz="1800" dirty="0" err="1" smtClean="0"/>
              <a:t>có</a:t>
            </a:r>
            <a:r>
              <a:rPr lang="en-US" sz="1800" dirty="0" smtClean="0"/>
              <a:t> </a:t>
            </a:r>
            <a:r>
              <a:rPr lang="en-US" sz="1800" dirty="0" err="1" smtClean="0"/>
              <a:t>đủ</a:t>
            </a:r>
            <a:r>
              <a:rPr lang="en-US" sz="1800" dirty="0" smtClean="0"/>
              <a:t> </a:t>
            </a:r>
            <a:r>
              <a:rPr lang="en-US" sz="1800" dirty="0" err="1" smtClean="0"/>
              <a:t>nhận</a:t>
            </a:r>
            <a:r>
              <a:rPr lang="en-US" sz="1800" dirty="0" smtClean="0"/>
              <a:t> </a:t>
            </a:r>
            <a:r>
              <a:rPr lang="en-US" sz="1800" dirty="0" err="1" smtClean="0"/>
              <a:t>lực</a:t>
            </a:r>
            <a:r>
              <a:rPr lang="en-US" sz="1800" dirty="0" smtClean="0"/>
              <a:t> </a:t>
            </a:r>
            <a:r>
              <a:rPr lang="en-US" sz="1800" dirty="0" err="1" smtClean="0"/>
              <a:t>để</a:t>
            </a:r>
            <a:r>
              <a:rPr lang="en-US" sz="1800" dirty="0" smtClean="0"/>
              <a:t> </a:t>
            </a:r>
            <a:r>
              <a:rPr lang="en-US" sz="1800" dirty="0" err="1" smtClean="0"/>
              <a:t>giúp</a:t>
            </a:r>
            <a:r>
              <a:rPr lang="en-US" sz="1800" dirty="0" smtClean="0"/>
              <a:t> </a:t>
            </a:r>
            <a:r>
              <a:rPr lang="en-US" sz="1800" dirty="0" err="1" smtClean="0"/>
              <a:t>dự</a:t>
            </a:r>
            <a:r>
              <a:rPr lang="en-US" sz="1800" dirty="0" smtClean="0"/>
              <a:t> </a:t>
            </a:r>
            <a:r>
              <a:rPr lang="en-US" sz="1800" dirty="0" err="1" smtClean="0"/>
              <a:t>án</a:t>
            </a:r>
            <a:r>
              <a:rPr lang="en-US" sz="1800" dirty="0" smtClean="0"/>
              <a:t> </a:t>
            </a:r>
            <a:r>
              <a:rPr lang="en-US" sz="1800" dirty="0" err="1" smtClean="0"/>
              <a:t>thành</a:t>
            </a:r>
            <a:r>
              <a:rPr lang="en-US" sz="1800" dirty="0" smtClean="0"/>
              <a:t> </a:t>
            </a:r>
            <a:r>
              <a:rPr lang="en-US" sz="1800" dirty="0" err="1" smtClean="0"/>
              <a:t>công</a:t>
            </a:r>
            <a:r>
              <a:rPr lang="en-US" sz="1800" dirty="0" smtClean="0"/>
              <a:t>? </a:t>
            </a:r>
            <a:endParaRPr lang="en-US" sz="1800" dirty="0"/>
          </a:p>
          <a:p>
            <a:pPr marL="0" indent="0">
              <a:buNone/>
            </a:pPr>
            <a:endParaRPr lang="en-US" dirty="0"/>
          </a:p>
          <a:p>
            <a:endParaRPr lang="en-US" dirty="0"/>
          </a:p>
        </p:txBody>
      </p:sp>
      <p:sp>
        <p:nvSpPr>
          <p:cNvPr id="5" name="Text Placeholder 4"/>
          <p:cNvSpPr>
            <a:spLocks noGrp="1"/>
          </p:cNvSpPr>
          <p:nvPr>
            <p:ph type="body" sz="quarter" idx="3"/>
          </p:nvPr>
        </p:nvSpPr>
        <p:spPr>
          <a:xfrm>
            <a:off x="4497388" y="1535113"/>
            <a:ext cx="4646611" cy="639762"/>
          </a:xfrm>
        </p:spPr>
        <p:txBody>
          <a:bodyPr>
            <a:noAutofit/>
          </a:bodyPr>
          <a:lstStyle/>
          <a:p>
            <a:r>
              <a:rPr lang="en-US" sz="1800" dirty="0" err="1" smtClean="0"/>
              <a:t>Bắt</a:t>
            </a:r>
            <a:r>
              <a:rPr lang="en-US" sz="1800" dirty="0" smtClean="0"/>
              <a:t> </a:t>
            </a:r>
            <a:r>
              <a:rPr lang="en-US" sz="1800" dirty="0" err="1" smtClean="0"/>
              <a:t>đầu</a:t>
            </a:r>
            <a:r>
              <a:rPr lang="en-US" sz="1800" dirty="0" smtClean="0"/>
              <a:t> </a:t>
            </a:r>
            <a:r>
              <a:rPr lang="en-US" sz="1800" dirty="0" err="1" smtClean="0"/>
              <a:t>từ</a:t>
            </a:r>
            <a:r>
              <a:rPr lang="en-US" sz="1800" dirty="0" smtClean="0"/>
              <a:t> </a:t>
            </a:r>
            <a:r>
              <a:rPr lang="en-US" sz="1800" dirty="0" err="1" smtClean="0"/>
              <a:t>khu</a:t>
            </a:r>
            <a:r>
              <a:rPr lang="en-US" sz="1800" dirty="0" smtClean="0"/>
              <a:t> </a:t>
            </a:r>
            <a:r>
              <a:rPr lang="en-US" sz="1800" dirty="0" err="1" smtClean="0"/>
              <a:t>phố</a:t>
            </a:r>
            <a:r>
              <a:rPr lang="en-US" sz="1800" dirty="0" smtClean="0"/>
              <a:t> </a:t>
            </a:r>
            <a:r>
              <a:rPr lang="en-US" sz="1800" dirty="0" err="1" smtClean="0"/>
              <a:t>của</a:t>
            </a:r>
            <a:r>
              <a:rPr lang="en-US" sz="1800" dirty="0" smtClean="0"/>
              <a:t> </a:t>
            </a:r>
            <a:r>
              <a:rPr lang="en-US" sz="1800" dirty="0" err="1" smtClean="0"/>
              <a:t>chúng</a:t>
            </a:r>
            <a:r>
              <a:rPr lang="en-US" sz="1800" dirty="0" smtClean="0"/>
              <a:t> </a:t>
            </a:r>
            <a:r>
              <a:rPr lang="en-US" sz="1800" dirty="0" err="1" smtClean="0"/>
              <a:t>ta</a:t>
            </a:r>
            <a:endParaRPr lang="en-US" sz="1800" dirty="0"/>
          </a:p>
        </p:txBody>
      </p:sp>
      <p:sp>
        <p:nvSpPr>
          <p:cNvPr id="6" name="Content Placeholder 5"/>
          <p:cNvSpPr>
            <a:spLocks noGrp="1"/>
          </p:cNvSpPr>
          <p:nvPr>
            <p:ph sz="quarter" idx="4"/>
          </p:nvPr>
        </p:nvSpPr>
        <p:spPr/>
        <p:txBody>
          <a:bodyPr/>
          <a:lstStyle/>
          <a:p>
            <a:r>
              <a:rPr lang="en-US" sz="1800" dirty="0" err="1" smtClean="0"/>
              <a:t>Cấp</a:t>
            </a:r>
            <a:r>
              <a:rPr lang="en-US" sz="1800" dirty="0" smtClean="0"/>
              <a:t> </a:t>
            </a:r>
            <a:r>
              <a:rPr lang="en-US" sz="1800" dirty="0" err="1" smtClean="0"/>
              <a:t>bậc</a:t>
            </a:r>
            <a:r>
              <a:rPr lang="en-US" sz="1800" dirty="0" smtClean="0"/>
              <a:t> </a:t>
            </a:r>
            <a:r>
              <a:rPr lang="en-US" sz="1800" dirty="0" err="1" smtClean="0"/>
              <a:t>cộng</a:t>
            </a:r>
            <a:r>
              <a:rPr lang="en-US" sz="1800" dirty="0" smtClean="0"/>
              <a:t> </a:t>
            </a:r>
            <a:r>
              <a:rPr lang="en-US" sz="1800" dirty="0" err="1" smtClean="0"/>
              <a:t>đồng</a:t>
            </a:r>
            <a:r>
              <a:rPr lang="en-US" sz="1800" dirty="0" smtClean="0"/>
              <a:t> </a:t>
            </a:r>
            <a:r>
              <a:rPr lang="en-US" sz="1800" dirty="0" err="1" smtClean="0"/>
              <a:t>thay</a:t>
            </a:r>
            <a:r>
              <a:rPr lang="en-US" sz="1800" dirty="0" smtClean="0"/>
              <a:t> </a:t>
            </a:r>
            <a:r>
              <a:rPr lang="en-US" sz="1800" dirty="0" err="1" smtClean="0"/>
              <a:t>đổi</a:t>
            </a:r>
            <a:r>
              <a:rPr lang="en-US" sz="1800" dirty="0" smtClean="0"/>
              <a:t>?</a:t>
            </a:r>
            <a:endParaRPr lang="en-US" sz="1800" dirty="0"/>
          </a:p>
          <a:p>
            <a:r>
              <a:rPr lang="en-US" sz="1800" dirty="0" err="1" smtClean="0"/>
              <a:t>Chúng</a:t>
            </a:r>
            <a:r>
              <a:rPr lang="en-US" sz="1800" dirty="0" smtClean="0"/>
              <a:t> </a:t>
            </a:r>
            <a:r>
              <a:rPr lang="en-US" sz="1800" dirty="0" err="1" smtClean="0"/>
              <a:t>ta</a:t>
            </a:r>
            <a:r>
              <a:rPr lang="en-US" sz="1800" dirty="0" smtClean="0"/>
              <a:t> </a:t>
            </a:r>
            <a:r>
              <a:rPr lang="en-US" sz="1800" dirty="0" err="1" smtClean="0"/>
              <a:t>sẽ</a:t>
            </a:r>
            <a:r>
              <a:rPr lang="en-US" sz="1800" dirty="0" smtClean="0"/>
              <a:t> </a:t>
            </a:r>
            <a:r>
              <a:rPr lang="en-US" sz="1800" dirty="0" err="1" smtClean="0"/>
              <a:t>có</a:t>
            </a:r>
            <a:r>
              <a:rPr lang="en-US" sz="1800" dirty="0" smtClean="0"/>
              <a:t> </a:t>
            </a:r>
            <a:r>
              <a:rPr lang="en-US" sz="1800" dirty="0" err="1" smtClean="0"/>
              <a:t>thể</a:t>
            </a:r>
            <a:r>
              <a:rPr lang="en-US" sz="1800" dirty="0" smtClean="0"/>
              <a:t> </a:t>
            </a:r>
            <a:r>
              <a:rPr lang="en-US" sz="1800" dirty="0" err="1" smtClean="0"/>
              <a:t>sớm</a:t>
            </a:r>
            <a:r>
              <a:rPr lang="en-US" sz="1800" dirty="0" smtClean="0"/>
              <a:t> </a:t>
            </a:r>
            <a:r>
              <a:rPr lang="en-US" sz="1800" dirty="0" err="1" smtClean="0"/>
              <a:t>thấy</a:t>
            </a:r>
            <a:r>
              <a:rPr lang="en-US" sz="1800" dirty="0" smtClean="0"/>
              <a:t> </a:t>
            </a:r>
            <a:r>
              <a:rPr lang="en-US" sz="1800" dirty="0" err="1" smtClean="0"/>
              <a:t>được</a:t>
            </a:r>
            <a:r>
              <a:rPr lang="en-US" sz="1800" dirty="0" smtClean="0"/>
              <a:t> </a:t>
            </a:r>
            <a:r>
              <a:rPr lang="en-US" sz="1800" dirty="0" err="1" smtClean="0"/>
              <a:t>tác</a:t>
            </a:r>
            <a:r>
              <a:rPr lang="en-US" sz="1800" dirty="0" smtClean="0"/>
              <a:t> </a:t>
            </a:r>
            <a:r>
              <a:rPr lang="en-US" sz="1800" dirty="0" err="1" smtClean="0"/>
              <a:t>động</a:t>
            </a:r>
            <a:r>
              <a:rPr lang="en-US" sz="1800" dirty="0" smtClean="0"/>
              <a:t> </a:t>
            </a:r>
            <a:r>
              <a:rPr lang="en-US" sz="1800" dirty="0" err="1" smtClean="0"/>
              <a:t>từ</a:t>
            </a:r>
            <a:r>
              <a:rPr lang="en-US" sz="1800" dirty="0" smtClean="0"/>
              <a:t> </a:t>
            </a:r>
            <a:r>
              <a:rPr lang="en-US" sz="1800" dirty="0" err="1" smtClean="0"/>
              <a:t>việc</a:t>
            </a:r>
            <a:r>
              <a:rPr lang="en-US" sz="1800" dirty="0" smtClean="0"/>
              <a:t> </a:t>
            </a:r>
            <a:r>
              <a:rPr lang="en-US" sz="1800" dirty="0" err="1" smtClean="0"/>
              <a:t>thay</a:t>
            </a:r>
            <a:r>
              <a:rPr lang="en-US" sz="1800" dirty="0" smtClean="0"/>
              <a:t> </a:t>
            </a:r>
            <a:r>
              <a:rPr lang="en-US" sz="1800" dirty="0" err="1" smtClean="0"/>
              <a:t>đổi</a:t>
            </a:r>
            <a:r>
              <a:rPr lang="en-US" sz="1800" dirty="0" smtClean="0"/>
              <a:t>?</a:t>
            </a:r>
            <a:endParaRPr lang="en-US" sz="1800" dirty="0"/>
          </a:p>
          <a:p>
            <a:endParaRPr lang="en-US" dirty="0"/>
          </a:p>
        </p:txBody>
      </p:sp>
    </p:spTree>
    <p:extLst>
      <p:ext uri="{BB962C8B-B14F-4D97-AF65-F5344CB8AC3E}">
        <p14:creationId xmlns:p14="http://schemas.microsoft.com/office/powerpoint/2010/main" xmlns="" val="396433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Phân</a:t>
            </a:r>
            <a:r>
              <a:rPr lang="en-US" dirty="0" smtClean="0"/>
              <a:t> </a:t>
            </a:r>
            <a:r>
              <a:rPr lang="en-US" dirty="0" err="1" smtClean="0"/>
              <a:t>tích</a:t>
            </a:r>
            <a:r>
              <a:rPr lang="en-US" dirty="0" smtClean="0"/>
              <a:t> </a:t>
            </a:r>
            <a:r>
              <a:rPr lang="en-US" dirty="0" err="1" smtClean="0"/>
              <a:t>cộng</a:t>
            </a:r>
            <a:r>
              <a:rPr lang="en-US" dirty="0" smtClean="0"/>
              <a:t> </a:t>
            </a:r>
            <a:r>
              <a:rPr lang="en-US" dirty="0" err="1" smtClean="0"/>
              <a:t>đồng</a:t>
            </a:r>
            <a:r>
              <a:rPr lang="en-US" dirty="0" smtClean="0"/>
              <a:t> </a:t>
            </a:r>
            <a:endParaRPr lang="en-US" dirty="0"/>
          </a:p>
        </p:txBody>
      </p:sp>
      <p:pic>
        <p:nvPicPr>
          <p:cNvPr id="4" name="Picture 3" descr="CX3 Photovoice Portraits.jpg"/>
          <p:cNvPicPr>
            <a:picLocks noChangeAspect="1"/>
          </p:cNvPicPr>
          <p:nvPr/>
        </p:nvPicPr>
        <p:blipFill rotWithShape="1">
          <a:blip r:embed="rId3">
            <a:extLst>
              <a:ext uri="{28A0092B-C50C-407E-A947-70E740481C1C}">
                <a14:useLocalDpi xmlns:a14="http://schemas.microsoft.com/office/drawing/2010/main" xmlns="" val="0"/>
              </a:ext>
            </a:extLst>
          </a:blip>
          <a:srcRect l="10821" t="5550" r="9932" b="12001"/>
          <a:stretch/>
        </p:blipFill>
        <p:spPr>
          <a:xfrm>
            <a:off x="4574067" y="1345030"/>
            <a:ext cx="3861250" cy="5198888"/>
          </a:xfrm>
          <a:prstGeom prst="rect">
            <a:avLst/>
          </a:prstGeom>
          <a:noFill/>
          <a:ln>
            <a:noFill/>
          </a:ln>
        </p:spPr>
      </p:pic>
      <p:pic>
        <p:nvPicPr>
          <p:cNvPr id="6" name="Picture 5" descr="20140616_135539.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70164" y="4366063"/>
            <a:ext cx="2918111" cy="2177855"/>
          </a:xfrm>
          <a:prstGeom prst="rect">
            <a:avLst/>
          </a:prstGeom>
        </p:spPr>
      </p:pic>
      <p:pic>
        <p:nvPicPr>
          <p:cNvPr id="7" name="Picture 6" descr="1428352067637.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78275" y="1345030"/>
            <a:ext cx="3810000" cy="2857500"/>
          </a:xfrm>
          <a:prstGeom prst="rect">
            <a:avLst/>
          </a:prstGeom>
        </p:spPr>
      </p:pic>
      <p:pic>
        <p:nvPicPr>
          <p:cNvPr id="9" name="Picture 8" descr="magnifying-glass-303408_1280.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788263">
            <a:off x="-9378" y="4001709"/>
            <a:ext cx="2116979" cy="2201246"/>
          </a:xfrm>
          <a:prstGeom prst="rect">
            <a:avLst/>
          </a:prstGeom>
        </p:spPr>
      </p:pic>
    </p:spTree>
    <p:extLst>
      <p:ext uri="{BB962C8B-B14F-4D97-AF65-F5344CB8AC3E}">
        <p14:creationId xmlns:p14="http://schemas.microsoft.com/office/powerpoint/2010/main" xmlns="" val="201648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Giải</a:t>
            </a:r>
            <a:r>
              <a:rPr lang="en-US" dirty="0" smtClean="0"/>
              <a:t> </a:t>
            </a:r>
            <a:r>
              <a:rPr lang="en-US" dirty="0" err="1" smtClean="0"/>
              <a:t>lao</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60599" y="2036054"/>
            <a:ext cx="4022802" cy="4022802"/>
          </a:xfrm>
          <a:prstGeom prst="rect">
            <a:avLst/>
          </a:prstGeom>
        </p:spPr>
      </p:pic>
    </p:spTree>
    <p:extLst>
      <p:ext uri="{BB962C8B-B14F-4D97-AF65-F5344CB8AC3E}">
        <p14:creationId xmlns:p14="http://schemas.microsoft.com/office/powerpoint/2010/main" xmlns="" val="2783382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Phân</a:t>
            </a:r>
            <a:r>
              <a:rPr lang="en-US" dirty="0" smtClean="0"/>
              <a:t> </a:t>
            </a:r>
            <a:r>
              <a:rPr lang="en-US" dirty="0" err="1" smtClean="0"/>
              <a:t>tích</a:t>
            </a:r>
            <a:r>
              <a:rPr lang="en-US" dirty="0" smtClean="0"/>
              <a:t> SWOT</a:t>
            </a:r>
            <a:endParaRPr lang="en-US" dirty="0"/>
          </a:p>
        </p:txBody>
      </p:sp>
      <p:pic>
        <p:nvPicPr>
          <p:cNvPr id="7" name="Content Placeholder 12" descr="Screen Shot 2015-08-28 at 9.43.39 PM.png"/>
          <p:cNvPicPr>
            <a:picLocks noGrp="1" noChangeAspect="1"/>
          </p:cNvPicPr>
          <p:nvPr>
            <p:ph sz="half" idx="2"/>
          </p:nvPr>
        </p:nvPicPr>
        <p:blipFill>
          <a:blip r:embed="rId3">
            <a:extLst>
              <a:ext uri="{28A0092B-C50C-407E-A947-70E740481C1C}">
                <a14:useLocalDpi xmlns:a14="http://schemas.microsoft.com/office/drawing/2010/main" xmlns="" val="0"/>
              </a:ext>
            </a:extLst>
          </a:blip>
          <a:srcRect l="-7096" r="-7096"/>
          <a:stretch>
            <a:fillRect/>
          </a:stretch>
        </p:blipFill>
        <p:spPr>
          <a:xfrm>
            <a:off x="2209599" y="1076794"/>
            <a:ext cx="4724803" cy="5366901"/>
          </a:xfrm>
        </p:spPr>
      </p:pic>
      <p:sp>
        <p:nvSpPr>
          <p:cNvPr id="8" name="TextBox 7"/>
          <p:cNvSpPr txBox="1"/>
          <p:nvPr/>
        </p:nvSpPr>
        <p:spPr>
          <a:xfrm>
            <a:off x="2526291" y="2348744"/>
            <a:ext cx="2056925" cy="307777"/>
          </a:xfrm>
          <a:prstGeom prst="rect">
            <a:avLst/>
          </a:prstGeom>
          <a:noFill/>
        </p:spPr>
        <p:txBody>
          <a:bodyPr wrap="square" lIns="0" tIns="0" rIns="0" bIns="0" rtlCol="0">
            <a:spAutoFit/>
          </a:bodyPr>
          <a:lstStyle/>
          <a:p>
            <a:pPr algn="ctr"/>
            <a:r>
              <a:rPr lang="en-US" sz="2000" dirty="0" err="1" smtClean="0">
                <a:solidFill>
                  <a:srgbClr val="000000"/>
                </a:solidFill>
                <a:latin typeface="Lucida Calligraphy"/>
                <a:cs typeface="Lucida Calligraphy"/>
              </a:rPr>
              <a:t>Điểm</a:t>
            </a:r>
            <a:r>
              <a:rPr lang="en-US" sz="2000" dirty="0" smtClean="0">
                <a:solidFill>
                  <a:srgbClr val="000000"/>
                </a:solidFill>
                <a:latin typeface="Lucida Calligraphy"/>
                <a:cs typeface="Lucida Calligraphy"/>
              </a:rPr>
              <a:t> </a:t>
            </a:r>
            <a:r>
              <a:rPr lang="en-US" sz="2000" dirty="0" err="1" smtClean="0">
                <a:solidFill>
                  <a:srgbClr val="000000"/>
                </a:solidFill>
                <a:latin typeface="Lucida Calligraphy"/>
                <a:cs typeface="Lucida Calligraphy"/>
              </a:rPr>
              <a:t>mạnh</a:t>
            </a:r>
            <a:endParaRPr lang="en-US" sz="2000" dirty="0" smtClean="0">
              <a:solidFill>
                <a:srgbClr val="000000"/>
              </a:solidFill>
              <a:latin typeface="Lucida Calligraphy"/>
              <a:cs typeface="Lucida Calligraphy"/>
            </a:endParaRPr>
          </a:p>
        </p:txBody>
      </p:sp>
      <p:sp>
        <p:nvSpPr>
          <p:cNvPr id="9" name="TextBox 8"/>
          <p:cNvSpPr txBox="1"/>
          <p:nvPr/>
        </p:nvSpPr>
        <p:spPr>
          <a:xfrm>
            <a:off x="4583216" y="2361432"/>
            <a:ext cx="2029316" cy="307777"/>
          </a:xfrm>
          <a:prstGeom prst="rect">
            <a:avLst/>
          </a:prstGeom>
          <a:noFill/>
        </p:spPr>
        <p:txBody>
          <a:bodyPr wrap="square" lIns="0" tIns="0" rIns="0" bIns="0" rtlCol="0">
            <a:spAutoFit/>
          </a:bodyPr>
          <a:lstStyle/>
          <a:p>
            <a:pPr algn="ctr"/>
            <a:r>
              <a:rPr lang="en-US" sz="2000" dirty="0" err="1" smtClean="0">
                <a:solidFill>
                  <a:srgbClr val="000000"/>
                </a:solidFill>
                <a:latin typeface="Lucida Calligraphy"/>
                <a:cs typeface="Lucida Calligraphy"/>
              </a:rPr>
              <a:t>Điểm</a:t>
            </a:r>
            <a:r>
              <a:rPr lang="en-US" sz="2000" dirty="0" smtClean="0">
                <a:solidFill>
                  <a:srgbClr val="000000"/>
                </a:solidFill>
                <a:latin typeface="Lucida Calligraphy"/>
                <a:cs typeface="Lucida Calligraphy"/>
              </a:rPr>
              <a:t> </a:t>
            </a:r>
            <a:r>
              <a:rPr lang="en-US" sz="2000" dirty="0" err="1" smtClean="0">
                <a:solidFill>
                  <a:srgbClr val="000000"/>
                </a:solidFill>
                <a:latin typeface="Lucida Calligraphy"/>
                <a:cs typeface="Lucida Calligraphy"/>
              </a:rPr>
              <a:t>yếu</a:t>
            </a:r>
            <a:endParaRPr lang="en-US" sz="2000" dirty="0" smtClean="0">
              <a:solidFill>
                <a:srgbClr val="000000"/>
              </a:solidFill>
              <a:latin typeface="Lucida Calligraphy"/>
              <a:cs typeface="Lucida Calligraphy"/>
            </a:endParaRPr>
          </a:p>
        </p:txBody>
      </p:sp>
      <p:sp>
        <p:nvSpPr>
          <p:cNvPr id="10" name="TextBox 9"/>
          <p:cNvSpPr txBox="1"/>
          <p:nvPr/>
        </p:nvSpPr>
        <p:spPr>
          <a:xfrm>
            <a:off x="2526291" y="4917147"/>
            <a:ext cx="2056925" cy="307777"/>
          </a:xfrm>
          <a:prstGeom prst="rect">
            <a:avLst/>
          </a:prstGeom>
          <a:noFill/>
        </p:spPr>
        <p:txBody>
          <a:bodyPr wrap="square" lIns="0" tIns="0" rIns="0" bIns="0" rtlCol="0">
            <a:spAutoFit/>
          </a:bodyPr>
          <a:lstStyle/>
          <a:p>
            <a:pPr algn="ctr"/>
            <a:r>
              <a:rPr lang="en-US" sz="2000" dirty="0" err="1" smtClean="0">
                <a:solidFill>
                  <a:srgbClr val="000000"/>
                </a:solidFill>
                <a:latin typeface="Lucida Calligraphy"/>
                <a:cs typeface="Lucida Calligraphy"/>
              </a:rPr>
              <a:t>Cơ</a:t>
            </a:r>
            <a:r>
              <a:rPr lang="en-US" sz="2000" dirty="0" smtClean="0">
                <a:solidFill>
                  <a:srgbClr val="000000"/>
                </a:solidFill>
                <a:latin typeface="Lucida Calligraphy"/>
                <a:cs typeface="Lucida Calligraphy"/>
              </a:rPr>
              <a:t> </a:t>
            </a:r>
            <a:r>
              <a:rPr lang="en-US" sz="2000" dirty="0" err="1" smtClean="0">
                <a:solidFill>
                  <a:srgbClr val="000000"/>
                </a:solidFill>
                <a:latin typeface="Lucida Calligraphy"/>
                <a:cs typeface="Lucida Calligraphy"/>
              </a:rPr>
              <a:t>hội</a:t>
            </a:r>
            <a:endParaRPr lang="en-US" sz="2000" dirty="0" smtClean="0">
              <a:solidFill>
                <a:srgbClr val="000000"/>
              </a:solidFill>
              <a:latin typeface="Lucida Calligraphy"/>
              <a:cs typeface="Lucida Calligraphy"/>
            </a:endParaRPr>
          </a:p>
        </p:txBody>
      </p:sp>
      <p:sp>
        <p:nvSpPr>
          <p:cNvPr id="11" name="TextBox 10"/>
          <p:cNvSpPr txBox="1"/>
          <p:nvPr/>
        </p:nvSpPr>
        <p:spPr>
          <a:xfrm>
            <a:off x="4555607" y="4919452"/>
            <a:ext cx="2056925" cy="307777"/>
          </a:xfrm>
          <a:prstGeom prst="rect">
            <a:avLst/>
          </a:prstGeom>
          <a:noFill/>
        </p:spPr>
        <p:txBody>
          <a:bodyPr wrap="square" lIns="0" tIns="0" rIns="0" bIns="0" rtlCol="0">
            <a:spAutoFit/>
          </a:bodyPr>
          <a:lstStyle/>
          <a:p>
            <a:pPr algn="ctr"/>
            <a:r>
              <a:rPr lang="en-US" sz="2000" dirty="0" err="1" smtClean="0">
                <a:solidFill>
                  <a:srgbClr val="000000"/>
                </a:solidFill>
                <a:latin typeface="Lucida Calligraphy"/>
                <a:cs typeface="Lucida Calligraphy"/>
              </a:rPr>
              <a:t>Thách</a:t>
            </a:r>
            <a:r>
              <a:rPr lang="en-US" sz="2000" dirty="0" smtClean="0">
                <a:solidFill>
                  <a:srgbClr val="000000"/>
                </a:solidFill>
                <a:latin typeface="Lucida Calligraphy"/>
                <a:cs typeface="Lucida Calligraphy"/>
              </a:rPr>
              <a:t> </a:t>
            </a:r>
            <a:r>
              <a:rPr lang="en-US" sz="2000" dirty="0" err="1" smtClean="0">
                <a:solidFill>
                  <a:srgbClr val="000000"/>
                </a:solidFill>
                <a:latin typeface="Lucida Calligraphy"/>
                <a:cs typeface="Lucida Calligraphy"/>
              </a:rPr>
              <a:t>thức</a:t>
            </a:r>
            <a:endParaRPr lang="en-US" sz="2000" dirty="0" smtClean="0">
              <a:solidFill>
                <a:srgbClr val="000000"/>
              </a:solidFill>
              <a:latin typeface="Lucida Calligraphy"/>
              <a:cs typeface="Lucida Calligraphy"/>
            </a:endParaRPr>
          </a:p>
        </p:txBody>
      </p:sp>
    </p:spTree>
    <p:extLst>
      <p:ext uri="{BB962C8B-B14F-4D97-AF65-F5344CB8AC3E}">
        <p14:creationId xmlns:p14="http://schemas.microsoft.com/office/powerpoint/2010/main" xmlns="" val="2563417160"/>
      </p:ext>
    </p:extLst>
  </p:cSld>
  <p:clrMapOvr>
    <a:masterClrMapping/>
  </p:clrMapOvr>
</p:sld>
</file>

<file path=ppt/theme/theme1.xml><?xml version="1.0" encoding="utf-8"?>
<a:theme xmlns:a="http://schemas.openxmlformats.org/drawingml/2006/main" name="LWSD 2013 Orange 2">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2.xml><?xml version="1.0" encoding="utf-8"?>
<a:theme xmlns:a="http://schemas.openxmlformats.org/drawingml/2006/main" name="LWSD 2013 Orange 3">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3.xml><?xml version="1.0" encoding="utf-8"?>
<a:theme xmlns:a="http://schemas.openxmlformats.org/drawingml/2006/main" name="LWSD 2013 Orange 4">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4.xml><?xml version="1.0" encoding="utf-8"?>
<a:theme xmlns:a="http://schemas.openxmlformats.org/drawingml/2006/main" name="Default Theme">
  <a:themeElements>
    <a:clrScheme name="LWSD green">
      <a:dk1>
        <a:srgbClr val="808080"/>
      </a:dk1>
      <a:lt1>
        <a:sysClr val="window" lastClr="FFFFFF"/>
      </a:lt1>
      <a:dk2>
        <a:srgbClr val="F79527"/>
      </a:dk2>
      <a:lt2>
        <a:srgbClr val="FFFFFF"/>
      </a:lt2>
      <a:accent1>
        <a:srgbClr val="95AF39"/>
      </a:accent1>
      <a:accent2>
        <a:srgbClr val="2FB4BC"/>
      </a:accent2>
      <a:accent3>
        <a:srgbClr val="F79527"/>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5.xml><?xml version="1.0" encoding="utf-8"?>
<a:theme xmlns:a="http://schemas.openxmlformats.org/drawingml/2006/main" name="LWSD 2013 Green 2">
  <a:themeElements>
    <a:clrScheme name="LWSD green">
      <a:dk1>
        <a:srgbClr val="808080"/>
      </a:dk1>
      <a:lt1>
        <a:sysClr val="window" lastClr="FFFFFF"/>
      </a:lt1>
      <a:dk2>
        <a:srgbClr val="F79527"/>
      </a:dk2>
      <a:lt2>
        <a:srgbClr val="FFFFFF"/>
      </a:lt2>
      <a:accent1>
        <a:srgbClr val="95AF39"/>
      </a:accent1>
      <a:accent2>
        <a:srgbClr val="2FB4BC"/>
      </a:accent2>
      <a:accent3>
        <a:srgbClr val="F79527"/>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6.xml><?xml version="1.0" encoding="utf-8"?>
<a:theme xmlns:a="http://schemas.openxmlformats.org/drawingml/2006/main" name="LWSD 2013 Green 3">
  <a:themeElements>
    <a:clrScheme name="LWSD green">
      <a:dk1>
        <a:srgbClr val="808080"/>
      </a:dk1>
      <a:lt1>
        <a:sysClr val="window" lastClr="FFFFFF"/>
      </a:lt1>
      <a:dk2>
        <a:srgbClr val="F79527"/>
      </a:dk2>
      <a:lt2>
        <a:srgbClr val="FFFFFF"/>
      </a:lt2>
      <a:accent1>
        <a:srgbClr val="95AF39"/>
      </a:accent1>
      <a:accent2>
        <a:srgbClr val="2FB4BC"/>
      </a:accent2>
      <a:accent3>
        <a:srgbClr val="F79527"/>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7.xml><?xml version="1.0" encoding="utf-8"?>
<a:theme xmlns:a="http://schemas.openxmlformats.org/drawingml/2006/main" name="LWSD 2013 Green 4">
  <a:themeElements>
    <a:clrScheme name="LWSD green">
      <a:dk1>
        <a:srgbClr val="808080"/>
      </a:dk1>
      <a:lt1>
        <a:sysClr val="window" lastClr="FFFFFF"/>
      </a:lt1>
      <a:dk2>
        <a:srgbClr val="F79527"/>
      </a:dk2>
      <a:lt2>
        <a:srgbClr val="FFFFFF"/>
      </a:lt2>
      <a:accent1>
        <a:srgbClr val="95AF39"/>
      </a:accent1>
      <a:accent2>
        <a:srgbClr val="2FB4BC"/>
      </a:accent2>
      <a:accent3>
        <a:srgbClr val="F79527"/>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Template to be used for business-focused presentations on Live Well</RoutingRuleDescrip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9C836218537D469586CDA6A9969B1B" ma:contentTypeVersion="20" ma:contentTypeDescription="Create a new document." ma:contentTypeScope="" ma:versionID="50e7bc90de03086eaadc9881d02a345a">
  <xsd:schema xmlns:xsd="http://www.w3.org/2001/XMLSchema" xmlns:xs="http://www.w3.org/2001/XMLSchema" xmlns:p="http://schemas.microsoft.com/office/2006/metadata/properties" xmlns:ns1="http://schemas.microsoft.com/sharepoint/v3" targetNamespace="http://schemas.microsoft.com/office/2006/metadata/properties" ma:root="true" ma:fieldsID="2bdfdf64d0d6ddb84bda85ee5373dcfe" ns1:_="">
    <xsd:import namespace="http://schemas.microsoft.com/sharepoint/v3"/>
    <xsd:element name="properties">
      <xsd:complexType>
        <xsd:sequence>
          <xsd:element name="documentManagement">
            <xsd:complexType>
              <xsd:all>
                <xsd:element ref="ns1:RoutingRuleDescrip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ma:displayName="Description" ma:description="" ma:internalName="RoutingRul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62C8DB-ABB7-474A-AC93-AFD7EE84A794}">
  <ds:schemaRefs>
    <ds:schemaRef ds:uri="http://schemas.microsoft.com/sharepoint/v3/contenttype/forms"/>
  </ds:schemaRefs>
</ds:datastoreItem>
</file>

<file path=customXml/itemProps2.xml><?xml version="1.0" encoding="utf-8"?>
<ds:datastoreItem xmlns:ds="http://schemas.openxmlformats.org/officeDocument/2006/customXml" ds:itemID="{067B01B4-6917-4177-9932-BBC53A000DCC}">
  <ds:schemaRefs>
    <ds:schemaRef ds:uri="http://schemas.openxmlformats.org/package/2006/metadata/core-properties"/>
    <ds:schemaRef ds:uri="http://purl.org/dc/terms/"/>
    <ds:schemaRef ds:uri="http://purl.org/dc/elements/1.1/"/>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CB99079-1E3C-4F36-B61F-C2C31DDE0E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1809</TotalTime>
  <Words>1166</Words>
  <Application>Microsoft Macintosh PowerPoint</Application>
  <PresentationFormat>On-screen Show (4:3)</PresentationFormat>
  <Paragraphs>102</Paragraphs>
  <Slides>16</Slides>
  <Notes>16</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16</vt:i4>
      </vt:variant>
    </vt:vector>
  </HeadingPairs>
  <TitlesOfParts>
    <vt:vector size="24" baseType="lpstr">
      <vt:lpstr>LWSD 2013 Orange 2</vt:lpstr>
      <vt:lpstr>LWSD 2013 Orange 3</vt:lpstr>
      <vt:lpstr>LWSD 2013 Orange 4</vt:lpstr>
      <vt:lpstr>Default Theme</vt:lpstr>
      <vt:lpstr>LWSD 2013 Green 2</vt:lpstr>
      <vt:lpstr>LWSD 2013 Green 3</vt:lpstr>
      <vt:lpstr>LWSD 2013 Green 4</vt:lpstr>
      <vt:lpstr>Document</vt:lpstr>
      <vt:lpstr>Mục 3: hành động</vt:lpstr>
      <vt:lpstr>Chương trình</vt:lpstr>
      <vt:lpstr>Mục 3: hành động</vt:lpstr>
      <vt:lpstr>Hoạt động mở đầu</vt:lpstr>
      <vt:lpstr>3.1 ôn tập sự tham gia của người dân</vt:lpstr>
      <vt:lpstr>3.1 ôn tập sự tham gia của người dân</vt:lpstr>
      <vt:lpstr>Phân tích cộng đồng </vt:lpstr>
      <vt:lpstr>Giải lao</vt:lpstr>
      <vt:lpstr>Phân tích SWOT</vt:lpstr>
      <vt:lpstr>Phân tích SWOT</vt:lpstr>
      <vt:lpstr>Phân tích SWOT</vt:lpstr>
      <vt:lpstr>Phân tích SWOT</vt:lpstr>
      <vt:lpstr>Phân tích SWOT</vt:lpstr>
      <vt:lpstr>Dự án cải thiện cộng đồng</vt:lpstr>
      <vt:lpstr>Kết luận</vt:lpstr>
      <vt:lpstr>Slide 16</vt:lpstr>
    </vt:vector>
  </TitlesOfParts>
  <Company>AdEase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LWSD PowerPoint Template - Business Orange</dc:title>
  <dc:creator>Creative Contractor</dc:creator>
  <cp:lastModifiedBy>AutoBVT</cp:lastModifiedBy>
  <cp:revision>212</cp:revision>
  <dcterms:created xsi:type="dcterms:W3CDTF">2013-10-28T20:20:09Z</dcterms:created>
  <dcterms:modified xsi:type="dcterms:W3CDTF">2016-09-23T17:44:30Z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0x0101003F9C836218537D469586CDA6A9969B1B</vt:lpwstr>
  </property>
</Properties>
</file>